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1" r:id="rId2"/>
    <p:sldMasterId id="2147483653" r:id="rId3"/>
    <p:sldMasterId id="2147483688" r:id="rId4"/>
  </p:sldMasterIdLst>
  <p:notesMasterIdLst>
    <p:notesMasterId r:id="rId85"/>
  </p:notesMasterIdLst>
  <p:handoutMasterIdLst>
    <p:handoutMasterId r:id="rId86"/>
  </p:handoutMasterIdLst>
  <p:sldIdLst>
    <p:sldId id="256" r:id="rId5"/>
    <p:sldId id="258" r:id="rId6"/>
    <p:sldId id="347" r:id="rId7"/>
    <p:sldId id="357" r:id="rId8"/>
    <p:sldId id="348" r:id="rId9"/>
    <p:sldId id="349" r:id="rId10"/>
    <p:sldId id="350" r:id="rId11"/>
    <p:sldId id="351" r:id="rId12"/>
    <p:sldId id="352" r:id="rId13"/>
    <p:sldId id="353" r:id="rId14"/>
    <p:sldId id="354" r:id="rId15"/>
    <p:sldId id="355" r:id="rId16"/>
    <p:sldId id="356" r:id="rId17"/>
    <p:sldId id="358" r:id="rId18"/>
    <p:sldId id="359" r:id="rId19"/>
    <p:sldId id="360" r:id="rId20"/>
    <p:sldId id="362" r:id="rId21"/>
    <p:sldId id="361" r:id="rId22"/>
    <p:sldId id="363" r:id="rId23"/>
    <p:sldId id="367" r:id="rId24"/>
    <p:sldId id="364" r:id="rId25"/>
    <p:sldId id="365" r:id="rId26"/>
    <p:sldId id="366" r:id="rId27"/>
    <p:sldId id="368" r:id="rId28"/>
    <p:sldId id="369" r:id="rId29"/>
    <p:sldId id="370" r:id="rId30"/>
    <p:sldId id="371" r:id="rId31"/>
    <p:sldId id="372" r:id="rId32"/>
    <p:sldId id="373" r:id="rId33"/>
    <p:sldId id="413" r:id="rId34"/>
    <p:sldId id="414" r:id="rId35"/>
    <p:sldId id="415" r:id="rId36"/>
    <p:sldId id="289" r:id="rId37"/>
    <p:sldId id="290" r:id="rId38"/>
    <p:sldId id="374" r:id="rId39"/>
    <p:sldId id="375" r:id="rId40"/>
    <p:sldId id="376" r:id="rId41"/>
    <p:sldId id="336" r:id="rId42"/>
    <p:sldId id="322" r:id="rId43"/>
    <p:sldId id="377" r:id="rId44"/>
    <p:sldId id="346" r:id="rId45"/>
    <p:sldId id="378" r:id="rId46"/>
    <p:sldId id="427" r:id="rId47"/>
    <p:sldId id="423" r:id="rId48"/>
    <p:sldId id="428" r:id="rId49"/>
    <p:sldId id="379" r:id="rId50"/>
    <p:sldId id="380" r:id="rId51"/>
    <p:sldId id="410" r:id="rId52"/>
    <p:sldId id="411" r:id="rId53"/>
    <p:sldId id="412" r:id="rId54"/>
    <p:sldId id="259" r:id="rId55"/>
    <p:sldId id="344" r:id="rId56"/>
    <p:sldId id="260" r:id="rId57"/>
    <p:sldId id="419" r:id="rId58"/>
    <p:sldId id="261" r:id="rId59"/>
    <p:sldId id="328" r:id="rId60"/>
    <p:sldId id="340" r:id="rId61"/>
    <p:sldId id="417" r:id="rId62"/>
    <p:sldId id="329" r:id="rId63"/>
    <p:sldId id="418" r:id="rId64"/>
    <p:sldId id="333" r:id="rId65"/>
    <p:sldId id="416" r:id="rId66"/>
    <p:sldId id="338" r:id="rId67"/>
    <p:sldId id="337" r:id="rId68"/>
    <p:sldId id="420" r:id="rId69"/>
    <p:sldId id="421" r:id="rId70"/>
    <p:sldId id="422" r:id="rId71"/>
    <p:sldId id="275" r:id="rId72"/>
    <p:sldId id="257" r:id="rId73"/>
    <p:sldId id="277" r:id="rId74"/>
    <p:sldId id="278" r:id="rId75"/>
    <p:sldId id="280" r:id="rId76"/>
    <p:sldId id="326" r:id="rId77"/>
    <p:sldId id="279" r:id="rId78"/>
    <p:sldId id="281" r:id="rId79"/>
    <p:sldId id="282" r:id="rId80"/>
    <p:sldId id="424" r:id="rId81"/>
    <p:sldId id="425" r:id="rId82"/>
    <p:sldId id="426" r:id="rId83"/>
    <p:sldId id="325" r:id="rId8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6552" autoAdjust="0"/>
  </p:normalViewPr>
  <p:slideViewPr>
    <p:cSldViewPr>
      <p:cViewPr varScale="1">
        <p:scale>
          <a:sx n="68" d="100"/>
          <a:sy n="68" d="100"/>
        </p:scale>
        <p:origin x="1194" y="6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notesViewPr>
    <p:cSldViewPr>
      <p:cViewPr varScale="1">
        <p:scale>
          <a:sx n="83" d="100"/>
          <a:sy n="83" d="100"/>
        </p:scale>
        <p:origin x="-204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hPercent val="55"/>
      <c:rotY val="20"/>
      <c:depthPercent val="100"/>
      <c:rAngAx val="1"/>
    </c:view3D>
    <c:floor>
      <c:thickness val="0"/>
      <c:spPr>
        <a:solidFill>
          <a:srgbClr val="C0C0C0"/>
        </a:solidFill>
        <a:ln w="3175">
          <a:solidFill>
            <a:schemeClr val="tx1"/>
          </a:solidFill>
          <a:prstDash val="solid"/>
        </a:ln>
      </c:spPr>
    </c:floor>
    <c:sideWall>
      <c:thickness val="0"/>
      <c:spPr>
        <a:noFill/>
        <a:ln w="12700">
          <a:solidFill>
            <a:schemeClr val="tx1"/>
          </a:solidFill>
          <a:prstDash val="solid"/>
        </a:ln>
      </c:spPr>
    </c:sideWall>
    <c:backWall>
      <c:thickness val="0"/>
      <c:spPr>
        <a:noFill/>
        <a:ln w="12700">
          <a:solidFill>
            <a:schemeClr val="tx1"/>
          </a:solidFill>
          <a:prstDash val="solid"/>
        </a:ln>
      </c:spPr>
    </c:backWall>
    <c:plotArea>
      <c:layout>
        <c:manualLayout>
          <c:layoutTarget val="inner"/>
          <c:xMode val="edge"/>
          <c:yMode val="edge"/>
          <c:x val="9.927611168562564E-2"/>
          <c:y val="7.7064220183486243E-2"/>
          <c:w val="0.89038262668045498"/>
          <c:h val="0.75412844036697246"/>
        </c:manualLayout>
      </c:layout>
      <c:bar3DChart>
        <c:barDir val="col"/>
        <c:grouping val="clustered"/>
        <c:varyColors val="0"/>
        <c:ser>
          <c:idx val="0"/>
          <c:order val="0"/>
          <c:tx>
            <c:strRef>
              <c:f>Sheet1!$A$2</c:f>
              <c:strCache>
                <c:ptCount val="1"/>
                <c:pt idx="0">
                  <c:v>frequency</c:v>
                </c:pt>
              </c:strCache>
            </c:strRef>
          </c:tx>
          <c:spPr>
            <a:solidFill>
              <a:srgbClr val="3366FF"/>
            </a:solidFill>
            <a:ln w="8945">
              <a:solidFill>
                <a:schemeClr val="tx1"/>
              </a:solidFill>
              <a:prstDash val="solid"/>
            </a:ln>
          </c:spPr>
          <c:invertIfNegative val="0"/>
          <c:cat>
            <c:strRef>
              <c:f>Sheet1!$B$1:$AA$1</c:f>
              <c:strCache>
                <c:ptCount val="26"/>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pt idx="16">
                  <c:v>Q</c:v>
                </c:pt>
                <c:pt idx="17">
                  <c:v>R</c:v>
                </c:pt>
                <c:pt idx="18">
                  <c:v>S</c:v>
                </c:pt>
                <c:pt idx="19">
                  <c:v>T</c:v>
                </c:pt>
                <c:pt idx="20">
                  <c:v>U</c:v>
                </c:pt>
                <c:pt idx="21">
                  <c:v>V</c:v>
                </c:pt>
                <c:pt idx="22">
                  <c:v>W</c:v>
                </c:pt>
                <c:pt idx="23">
                  <c:v>X</c:v>
                </c:pt>
                <c:pt idx="24">
                  <c:v>Y</c:v>
                </c:pt>
                <c:pt idx="25">
                  <c:v>Z</c:v>
                </c:pt>
              </c:strCache>
            </c:strRef>
          </c:cat>
          <c:val>
            <c:numRef>
              <c:f>Sheet1!$B$2:$AA$2</c:f>
              <c:numCache>
                <c:formatCode>g/"通""用""格""式"</c:formatCode>
                <c:ptCount val="26"/>
                <c:pt idx="0">
                  <c:v>8.1670000000000006E-2</c:v>
                </c:pt>
                <c:pt idx="1">
                  <c:v>1.4919999999999999E-2</c:v>
                </c:pt>
                <c:pt idx="2">
                  <c:v>2.7820000000000001E-2</c:v>
                </c:pt>
                <c:pt idx="3">
                  <c:v>4.2529999999999998E-2</c:v>
                </c:pt>
                <c:pt idx="4">
                  <c:v>0.12701999999999999</c:v>
                </c:pt>
                <c:pt idx="5">
                  <c:v>2.2280000000000001E-2</c:v>
                </c:pt>
                <c:pt idx="6">
                  <c:v>2.0150000000000001E-2</c:v>
                </c:pt>
                <c:pt idx="7">
                  <c:v>6.0940000000000001E-2</c:v>
                </c:pt>
                <c:pt idx="8">
                  <c:v>6.966E-2</c:v>
                </c:pt>
                <c:pt idx="9">
                  <c:v>1.5299999999999999E-3</c:v>
                </c:pt>
                <c:pt idx="10">
                  <c:v>7.7200000000000003E-3</c:v>
                </c:pt>
                <c:pt idx="11">
                  <c:v>4.0250000000000001E-2</c:v>
                </c:pt>
                <c:pt idx="12">
                  <c:v>2.4060000000000002E-2</c:v>
                </c:pt>
                <c:pt idx="13">
                  <c:v>6.7489999999999994E-2</c:v>
                </c:pt>
                <c:pt idx="14">
                  <c:v>7.5069999999999998E-2</c:v>
                </c:pt>
                <c:pt idx="15">
                  <c:v>1.9290000000000002E-2</c:v>
                </c:pt>
                <c:pt idx="16">
                  <c:v>9.5E-4</c:v>
                </c:pt>
                <c:pt idx="17">
                  <c:v>5.987E-2</c:v>
                </c:pt>
                <c:pt idx="18">
                  <c:v>6.3270000000000007E-2</c:v>
                </c:pt>
                <c:pt idx="19">
                  <c:v>9.0560000000000002E-2</c:v>
                </c:pt>
                <c:pt idx="20">
                  <c:v>2.758E-2</c:v>
                </c:pt>
                <c:pt idx="21">
                  <c:v>9.7800000000000005E-3</c:v>
                </c:pt>
                <c:pt idx="22">
                  <c:v>2.3599999999999999E-2</c:v>
                </c:pt>
                <c:pt idx="23">
                  <c:v>1.5E-3</c:v>
                </c:pt>
                <c:pt idx="24">
                  <c:v>1.9740000000000001E-2</c:v>
                </c:pt>
                <c:pt idx="25">
                  <c:v>7.3999999999999999E-4</c:v>
                </c:pt>
              </c:numCache>
            </c:numRef>
          </c:val>
          <c:extLst>
            <c:ext xmlns:c16="http://schemas.microsoft.com/office/drawing/2014/chart" uri="{C3380CC4-5D6E-409C-BE32-E72D297353CC}">
              <c16:uniqueId val="{00000000-EB2C-486C-9229-F713B2654D71}"/>
            </c:ext>
          </c:extLst>
        </c:ser>
        <c:dLbls>
          <c:showLegendKey val="0"/>
          <c:showVal val="0"/>
          <c:showCatName val="0"/>
          <c:showSerName val="0"/>
          <c:showPercent val="0"/>
          <c:showBubbleSize val="0"/>
        </c:dLbls>
        <c:gapWidth val="70"/>
        <c:gapDepth val="0"/>
        <c:shape val="box"/>
        <c:axId val="128030112"/>
        <c:axId val="1"/>
        <c:axId val="0"/>
      </c:bar3DChart>
      <c:catAx>
        <c:axId val="128030112"/>
        <c:scaling>
          <c:orientation val="minMax"/>
        </c:scaling>
        <c:delete val="0"/>
        <c:axPos val="b"/>
        <c:numFmt formatCode="General" sourceLinked="1"/>
        <c:majorTickMark val="out"/>
        <c:minorTickMark val="none"/>
        <c:tickLblPos val="low"/>
        <c:spPr>
          <a:ln w="2236">
            <a:solidFill>
              <a:schemeClr val="tx1"/>
            </a:solidFill>
            <a:prstDash val="solid"/>
          </a:ln>
        </c:spPr>
        <c:txPr>
          <a:bodyPr rot="0" vert="horz"/>
          <a:lstStyle/>
          <a:p>
            <a:pPr>
              <a:defRPr sz="1655" b="1" i="0" u="none" strike="noStrike" baseline="0">
                <a:solidFill>
                  <a:schemeClr val="tx1"/>
                </a:solidFill>
                <a:latin typeface="Comic Sans MS"/>
                <a:ea typeface="Comic Sans MS"/>
                <a:cs typeface="Comic Sans MS"/>
              </a:defRPr>
            </a:pPr>
            <a:endParaRPr lang="zh-CN"/>
          </a:p>
        </c:txPr>
        <c:crossAx val="1"/>
        <c:crosses val="autoZero"/>
        <c:auto val="1"/>
        <c:lblAlgn val="ctr"/>
        <c:lblOffset val="100"/>
        <c:tickLblSkip val="2"/>
        <c:tickMarkSkip val="1"/>
        <c:noMultiLvlLbl val="0"/>
      </c:catAx>
      <c:valAx>
        <c:axId val="1"/>
        <c:scaling>
          <c:orientation val="minMax"/>
        </c:scaling>
        <c:delete val="0"/>
        <c:axPos val="l"/>
        <c:majorGridlines>
          <c:spPr>
            <a:ln w="2236">
              <a:solidFill>
                <a:schemeClr val="tx1"/>
              </a:solidFill>
              <a:prstDash val="solid"/>
            </a:ln>
          </c:spPr>
        </c:majorGridlines>
        <c:numFmt formatCode="0.00" sourceLinked="0"/>
        <c:majorTickMark val="out"/>
        <c:minorTickMark val="none"/>
        <c:tickLblPos val="nextTo"/>
        <c:spPr>
          <a:ln w="2236">
            <a:solidFill>
              <a:schemeClr val="tx1"/>
            </a:solidFill>
            <a:prstDash val="solid"/>
          </a:ln>
        </c:spPr>
        <c:txPr>
          <a:bodyPr rot="0" vert="horz"/>
          <a:lstStyle/>
          <a:p>
            <a:pPr>
              <a:defRPr sz="1620" b="1" i="0" u="none" strike="noStrike" baseline="0">
                <a:solidFill>
                  <a:schemeClr val="tx1"/>
                </a:solidFill>
                <a:latin typeface="Comic Sans MS"/>
                <a:ea typeface="Comic Sans MS"/>
                <a:cs typeface="Comic Sans MS"/>
              </a:defRPr>
            </a:pPr>
            <a:endParaRPr lang="zh-CN"/>
          </a:p>
        </c:txPr>
        <c:crossAx val="128030112"/>
        <c:crosses val="autoZero"/>
        <c:crossBetween val="between"/>
      </c:valAx>
      <c:spPr>
        <a:noFill/>
        <a:ln w="17891">
          <a:noFill/>
        </a:ln>
      </c:spPr>
    </c:plotArea>
    <c:plotVisOnly val="1"/>
    <c:dispBlanksAs val="gap"/>
    <c:showDLblsOverMax val="0"/>
  </c:chart>
  <c:spPr>
    <a:noFill/>
    <a:ln>
      <a:noFill/>
    </a:ln>
  </c:spPr>
  <c:txPr>
    <a:bodyPr/>
    <a:lstStyle/>
    <a:p>
      <a:pPr>
        <a:defRPr sz="1638" b="1" i="0" u="none" strike="noStrike" baseline="0">
          <a:solidFill>
            <a:schemeClr val="tx1"/>
          </a:solidFill>
          <a:latin typeface="Comic Sans MS"/>
          <a:ea typeface="Comic Sans MS"/>
          <a:cs typeface="Comic Sans MS"/>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199701937406856E-2"/>
          <c:y val="6.2992125984251968E-2"/>
          <c:w val="0.94038748137108796"/>
          <c:h val="0.84776902887139105"/>
        </c:manualLayout>
      </c:layout>
      <c:barChart>
        <c:barDir val="col"/>
        <c:grouping val="clustered"/>
        <c:varyColors val="0"/>
        <c:ser>
          <c:idx val="0"/>
          <c:order val="0"/>
          <c:spPr>
            <a:solidFill>
              <a:srgbClr val="9999FF"/>
            </a:solidFill>
            <a:ln w="7703">
              <a:solidFill>
                <a:srgbClr val="000000"/>
              </a:solidFill>
              <a:prstDash val="solid"/>
            </a:ln>
          </c:spPr>
          <c:invertIfNegative val="0"/>
          <c:cat>
            <c:strRef>
              <c:f>Sheet1!$A$1:$Z$1</c:f>
              <c:strCache>
                <c:ptCount val="26"/>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pt idx="16">
                  <c:v>Q</c:v>
                </c:pt>
                <c:pt idx="17">
                  <c:v>R</c:v>
                </c:pt>
                <c:pt idx="18">
                  <c:v>S</c:v>
                </c:pt>
                <c:pt idx="19">
                  <c:v>T</c:v>
                </c:pt>
                <c:pt idx="20">
                  <c:v>U</c:v>
                </c:pt>
                <c:pt idx="21">
                  <c:v>V</c:v>
                </c:pt>
                <c:pt idx="22">
                  <c:v>W</c:v>
                </c:pt>
                <c:pt idx="23">
                  <c:v>X</c:v>
                </c:pt>
                <c:pt idx="24">
                  <c:v>Y</c:v>
                </c:pt>
                <c:pt idx="25">
                  <c:v>Z</c:v>
                </c:pt>
              </c:strCache>
            </c:strRef>
          </c:cat>
          <c:val>
            <c:numRef>
              <c:f>Sheet1!$A$2:$Z$2</c:f>
              <c:numCache>
                <c:formatCode>g/"通""用""格""式"</c:formatCode>
                <c:ptCount val="26"/>
                <c:pt idx="0">
                  <c:v>21</c:v>
                </c:pt>
                <c:pt idx="1">
                  <c:v>26</c:v>
                </c:pt>
                <c:pt idx="2">
                  <c:v>6</c:v>
                </c:pt>
                <c:pt idx="3">
                  <c:v>10</c:v>
                </c:pt>
                <c:pt idx="4">
                  <c:v>12</c:v>
                </c:pt>
                <c:pt idx="5">
                  <c:v>51</c:v>
                </c:pt>
                <c:pt idx="6">
                  <c:v>10</c:v>
                </c:pt>
                <c:pt idx="7">
                  <c:v>25</c:v>
                </c:pt>
                <c:pt idx="8">
                  <c:v>10</c:v>
                </c:pt>
                <c:pt idx="9">
                  <c:v>9</c:v>
                </c:pt>
                <c:pt idx="10">
                  <c:v>3</c:v>
                </c:pt>
                <c:pt idx="11">
                  <c:v>10</c:v>
                </c:pt>
                <c:pt idx="12">
                  <c:v>0</c:v>
                </c:pt>
                <c:pt idx="13">
                  <c:v>1</c:v>
                </c:pt>
                <c:pt idx="14">
                  <c:v>15</c:v>
                </c:pt>
                <c:pt idx="15">
                  <c:v>28</c:v>
                </c:pt>
                <c:pt idx="16">
                  <c:v>42</c:v>
                </c:pt>
                <c:pt idx="17">
                  <c:v>0</c:v>
                </c:pt>
                <c:pt idx="18">
                  <c:v>0</c:v>
                </c:pt>
                <c:pt idx="19">
                  <c:v>27</c:v>
                </c:pt>
                <c:pt idx="20">
                  <c:v>4</c:v>
                </c:pt>
                <c:pt idx="21">
                  <c:v>24</c:v>
                </c:pt>
                <c:pt idx="22">
                  <c:v>22</c:v>
                </c:pt>
                <c:pt idx="23">
                  <c:v>28</c:v>
                </c:pt>
                <c:pt idx="24">
                  <c:v>6</c:v>
                </c:pt>
                <c:pt idx="25">
                  <c:v>8</c:v>
                </c:pt>
              </c:numCache>
            </c:numRef>
          </c:val>
          <c:extLst>
            <c:ext xmlns:c16="http://schemas.microsoft.com/office/drawing/2014/chart" uri="{C3380CC4-5D6E-409C-BE32-E72D297353CC}">
              <c16:uniqueId val="{00000000-423E-4E3A-A3AF-16481B0ACCE7}"/>
            </c:ext>
          </c:extLst>
        </c:ser>
        <c:dLbls>
          <c:showLegendKey val="0"/>
          <c:showVal val="0"/>
          <c:showCatName val="0"/>
          <c:showSerName val="0"/>
          <c:showPercent val="0"/>
          <c:showBubbleSize val="0"/>
        </c:dLbls>
        <c:gapWidth val="150"/>
        <c:axId val="221578112"/>
        <c:axId val="1"/>
      </c:barChart>
      <c:catAx>
        <c:axId val="221578112"/>
        <c:scaling>
          <c:orientation val="minMax"/>
        </c:scaling>
        <c:delete val="0"/>
        <c:axPos val="b"/>
        <c:numFmt formatCode="General" sourceLinked="1"/>
        <c:majorTickMark val="in"/>
        <c:minorTickMark val="none"/>
        <c:tickLblPos val="nextTo"/>
        <c:spPr>
          <a:ln w="1926">
            <a:solidFill>
              <a:srgbClr val="000000"/>
            </a:solidFill>
            <a:prstDash val="solid"/>
          </a:ln>
        </c:spPr>
        <c:txPr>
          <a:bodyPr rot="0" vert="horz"/>
          <a:lstStyle/>
          <a:p>
            <a:pPr>
              <a:defRPr sz="682" b="0" i="0" u="none" strike="noStrike" baseline="0">
                <a:solidFill>
                  <a:srgbClr val="000000"/>
                </a:solidFill>
                <a:latin typeface="宋体"/>
                <a:ea typeface="宋体"/>
                <a:cs typeface="宋体"/>
              </a:defRPr>
            </a:pPr>
            <a:endParaRPr lang="zh-CN"/>
          </a:p>
        </c:txPr>
        <c:crossAx val="1"/>
        <c:crosses val="autoZero"/>
        <c:auto val="1"/>
        <c:lblAlgn val="ctr"/>
        <c:lblOffset val="100"/>
        <c:tickLblSkip val="1"/>
        <c:tickMarkSkip val="1"/>
        <c:noMultiLvlLbl val="0"/>
      </c:catAx>
      <c:valAx>
        <c:axId val="1"/>
        <c:scaling>
          <c:orientation val="minMax"/>
        </c:scaling>
        <c:delete val="0"/>
        <c:axPos val="l"/>
        <c:majorGridlines>
          <c:spPr>
            <a:ln w="1926">
              <a:solidFill>
                <a:srgbClr val="000000"/>
              </a:solidFill>
              <a:prstDash val="solid"/>
            </a:ln>
          </c:spPr>
        </c:majorGridlines>
        <c:numFmt formatCode="g/&quot;通&quot;&quot;用&quot;&quot;格&quot;&quot;式&quot;" sourceLinked="1"/>
        <c:majorTickMark val="in"/>
        <c:minorTickMark val="none"/>
        <c:tickLblPos val="nextTo"/>
        <c:spPr>
          <a:ln w="1926">
            <a:solidFill>
              <a:srgbClr val="000000"/>
            </a:solidFill>
            <a:prstDash val="solid"/>
          </a:ln>
        </c:spPr>
        <c:txPr>
          <a:bodyPr rot="0" vert="horz"/>
          <a:lstStyle/>
          <a:p>
            <a:pPr>
              <a:defRPr sz="682" b="0" i="0" u="none" strike="noStrike" baseline="0">
                <a:solidFill>
                  <a:srgbClr val="000000"/>
                </a:solidFill>
                <a:latin typeface="宋体"/>
                <a:ea typeface="宋体"/>
                <a:cs typeface="宋体"/>
              </a:defRPr>
            </a:pPr>
            <a:endParaRPr lang="zh-CN"/>
          </a:p>
        </c:txPr>
        <c:crossAx val="221578112"/>
        <c:crosses val="autoZero"/>
        <c:crossBetween val="between"/>
      </c:valAx>
      <c:spPr>
        <a:solidFill>
          <a:srgbClr val="C0C0C0"/>
        </a:solidFill>
        <a:ln w="7703">
          <a:solidFill>
            <a:srgbClr val="808080"/>
          </a:solidFill>
          <a:prstDash val="solid"/>
        </a:ln>
      </c:spPr>
    </c:plotArea>
    <c:legend>
      <c:legendPos val="r"/>
      <c:layout>
        <c:manualLayout>
          <c:xMode val="edge"/>
          <c:yMode val="edge"/>
          <c:x val="0.85842026825633388"/>
          <c:y val="0.4461942257217848"/>
          <c:w val="9.0909090909090912E-2"/>
          <c:h val="5.5118110236220472E-2"/>
        </c:manualLayout>
      </c:layout>
      <c:overlay val="0"/>
      <c:spPr>
        <a:solidFill>
          <a:srgbClr val="FFFFFF"/>
        </a:solidFill>
        <a:ln w="1926">
          <a:solidFill>
            <a:srgbClr val="000000"/>
          </a:solidFill>
          <a:prstDash val="solid"/>
        </a:ln>
      </c:spPr>
      <c:txPr>
        <a:bodyPr/>
        <a:lstStyle/>
        <a:p>
          <a:pPr>
            <a:defRPr sz="628" b="0" i="0" u="none" strike="noStrike" baseline="0">
              <a:solidFill>
                <a:srgbClr val="000000"/>
              </a:solidFill>
              <a:latin typeface="宋体"/>
              <a:ea typeface="宋体"/>
              <a:cs typeface="宋体"/>
            </a:defRPr>
          </a:pPr>
          <a:endParaRPr lang="zh-CN"/>
        </a:p>
      </c:txPr>
    </c:legend>
    <c:plotVisOnly val="1"/>
    <c:dispBlanksAs val="gap"/>
    <c:showDLblsOverMax val="0"/>
  </c:chart>
  <c:spPr>
    <a:solidFill>
      <a:srgbClr val="FFFFFF"/>
    </a:solidFill>
    <a:ln w="1926">
      <a:solidFill>
        <a:srgbClr val="000000"/>
      </a:solidFill>
      <a:prstDash val="solid"/>
    </a:ln>
  </c:spPr>
  <c:txPr>
    <a:bodyPr/>
    <a:lstStyle/>
    <a:p>
      <a:pPr>
        <a:defRPr sz="682" b="0" i="0" u="none" strike="noStrike" baseline="0">
          <a:solidFill>
            <a:srgbClr val="000000"/>
          </a:solidFill>
          <a:latin typeface="宋体"/>
          <a:ea typeface="宋体"/>
          <a:cs typeface="宋体"/>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hPercent val="55"/>
      <c:rotY val="20"/>
      <c:depthPercent val="100"/>
      <c:rAngAx val="1"/>
    </c:view3D>
    <c:floor>
      <c:thickness val="0"/>
      <c:spPr>
        <a:solidFill>
          <a:srgbClr val="C0C0C0"/>
        </a:solidFill>
        <a:ln w="3175">
          <a:solidFill>
            <a:schemeClr val="tx1"/>
          </a:solidFill>
          <a:prstDash val="solid"/>
        </a:ln>
      </c:spPr>
    </c:floor>
    <c:sideWall>
      <c:thickness val="0"/>
      <c:spPr>
        <a:noFill/>
        <a:ln w="12700">
          <a:solidFill>
            <a:schemeClr val="tx1"/>
          </a:solidFill>
          <a:prstDash val="solid"/>
        </a:ln>
      </c:spPr>
    </c:sideWall>
    <c:backWall>
      <c:thickness val="0"/>
      <c:spPr>
        <a:noFill/>
        <a:ln w="12700">
          <a:solidFill>
            <a:schemeClr val="tx1"/>
          </a:solidFill>
          <a:prstDash val="solid"/>
        </a:ln>
      </c:spPr>
    </c:backWall>
    <c:plotArea>
      <c:layout>
        <c:manualLayout>
          <c:layoutTarget val="inner"/>
          <c:xMode val="edge"/>
          <c:yMode val="edge"/>
          <c:x val="9.927611168562564E-2"/>
          <c:y val="7.7064220183486243E-2"/>
          <c:w val="0.89038262668045498"/>
          <c:h val="0.75412844036697246"/>
        </c:manualLayout>
      </c:layout>
      <c:bar3DChart>
        <c:barDir val="col"/>
        <c:grouping val="clustered"/>
        <c:varyColors val="0"/>
        <c:ser>
          <c:idx val="0"/>
          <c:order val="0"/>
          <c:tx>
            <c:strRef>
              <c:f>Sheet1!$A$2</c:f>
              <c:strCache>
                <c:ptCount val="1"/>
                <c:pt idx="0">
                  <c:v>frequency</c:v>
                </c:pt>
              </c:strCache>
            </c:strRef>
          </c:tx>
          <c:spPr>
            <a:solidFill>
              <a:srgbClr val="3366FF"/>
            </a:solidFill>
            <a:ln w="6152">
              <a:solidFill>
                <a:schemeClr val="tx1"/>
              </a:solidFill>
              <a:prstDash val="solid"/>
            </a:ln>
          </c:spPr>
          <c:invertIfNegative val="0"/>
          <c:cat>
            <c:strRef>
              <c:f>Sheet1!$B$1:$AA$1</c:f>
              <c:strCache>
                <c:ptCount val="26"/>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pt idx="16">
                  <c:v>Q</c:v>
                </c:pt>
                <c:pt idx="17">
                  <c:v>R</c:v>
                </c:pt>
                <c:pt idx="18">
                  <c:v>S</c:v>
                </c:pt>
                <c:pt idx="19">
                  <c:v>T</c:v>
                </c:pt>
                <c:pt idx="20">
                  <c:v>U</c:v>
                </c:pt>
                <c:pt idx="21">
                  <c:v>V</c:v>
                </c:pt>
                <c:pt idx="22">
                  <c:v>W</c:v>
                </c:pt>
                <c:pt idx="23">
                  <c:v>X</c:v>
                </c:pt>
                <c:pt idx="24">
                  <c:v>Y</c:v>
                </c:pt>
                <c:pt idx="25">
                  <c:v>Z</c:v>
                </c:pt>
              </c:strCache>
            </c:strRef>
          </c:cat>
          <c:val>
            <c:numRef>
              <c:f>Sheet1!$B$2:$AA$2</c:f>
              <c:numCache>
                <c:formatCode>g/"通""用""格""式"</c:formatCode>
                <c:ptCount val="26"/>
                <c:pt idx="0">
                  <c:v>8.1670000000000006E-2</c:v>
                </c:pt>
                <c:pt idx="1">
                  <c:v>1.4919999999999999E-2</c:v>
                </c:pt>
                <c:pt idx="2">
                  <c:v>2.7820000000000001E-2</c:v>
                </c:pt>
                <c:pt idx="3">
                  <c:v>4.2529999999999998E-2</c:v>
                </c:pt>
                <c:pt idx="4">
                  <c:v>0.12701999999999999</c:v>
                </c:pt>
                <c:pt idx="5">
                  <c:v>2.2280000000000001E-2</c:v>
                </c:pt>
                <c:pt idx="6">
                  <c:v>2.0150000000000001E-2</c:v>
                </c:pt>
                <c:pt idx="7">
                  <c:v>6.0940000000000001E-2</c:v>
                </c:pt>
                <c:pt idx="8">
                  <c:v>6.966E-2</c:v>
                </c:pt>
                <c:pt idx="9">
                  <c:v>1.5299999999999999E-3</c:v>
                </c:pt>
                <c:pt idx="10">
                  <c:v>7.7200000000000003E-3</c:v>
                </c:pt>
                <c:pt idx="11">
                  <c:v>4.0250000000000001E-2</c:v>
                </c:pt>
                <c:pt idx="12">
                  <c:v>2.4060000000000002E-2</c:v>
                </c:pt>
                <c:pt idx="13">
                  <c:v>6.7489999999999994E-2</c:v>
                </c:pt>
                <c:pt idx="14">
                  <c:v>7.5069999999999998E-2</c:v>
                </c:pt>
                <c:pt idx="15">
                  <c:v>1.9290000000000002E-2</c:v>
                </c:pt>
                <c:pt idx="16">
                  <c:v>9.5E-4</c:v>
                </c:pt>
                <c:pt idx="17">
                  <c:v>5.987E-2</c:v>
                </c:pt>
                <c:pt idx="18">
                  <c:v>6.3270000000000007E-2</c:v>
                </c:pt>
                <c:pt idx="19">
                  <c:v>9.0560000000000002E-2</c:v>
                </c:pt>
                <c:pt idx="20">
                  <c:v>2.758E-2</c:v>
                </c:pt>
                <c:pt idx="21">
                  <c:v>9.7800000000000005E-3</c:v>
                </c:pt>
                <c:pt idx="22">
                  <c:v>2.3599999999999999E-2</c:v>
                </c:pt>
                <c:pt idx="23">
                  <c:v>1.5E-3</c:v>
                </c:pt>
                <c:pt idx="24">
                  <c:v>1.9740000000000001E-2</c:v>
                </c:pt>
                <c:pt idx="25">
                  <c:v>7.3999999999999999E-4</c:v>
                </c:pt>
              </c:numCache>
            </c:numRef>
          </c:val>
          <c:extLst>
            <c:ext xmlns:c16="http://schemas.microsoft.com/office/drawing/2014/chart" uri="{C3380CC4-5D6E-409C-BE32-E72D297353CC}">
              <c16:uniqueId val="{00000000-D4E9-4B6A-B27E-3BC51F1A14B8}"/>
            </c:ext>
          </c:extLst>
        </c:ser>
        <c:dLbls>
          <c:showLegendKey val="0"/>
          <c:showVal val="0"/>
          <c:showCatName val="0"/>
          <c:showSerName val="0"/>
          <c:showPercent val="0"/>
          <c:showBubbleSize val="0"/>
        </c:dLbls>
        <c:gapWidth val="70"/>
        <c:gapDepth val="0"/>
        <c:shape val="box"/>
        <c:axId val="221578112"/>
        <c:axId val="1"/>
        <c:axId val="0"/>
      </c:bar3DChart>
      <c:catAx>
        <c:axId val="221578112"/>
        <c:scaling>
          <c:orientation val="minMax"/>
        </c:scaling>
        <c:delete val="0"/>
        <c:axPos val="b"/>
        <c:numFmt formatCode="General" sourceLinked="1"/>
        <c:majorTickMark val="out"/>
        <c:minorTickMark val="none"/>
        <c:tickLblPos val="low"/>
        <c:spPr>
          <a:ln w="1538">
            <a:solidFill>
              <a:schemeClr val="tx1"/>
            </a:solidFill>
            <a:prstDash val="solid"/>
          </a:ln>
        </c:spPr>
        <c:txPr>
          <a:bodyPr rot="0" vert="horz"/>
          <a:lstStyle/>
          <a:p>
            <a:pPr>
              <a:defRPr sz="1138" b="1" i="0" u="none" strike="noStrike" baseline="0">
                <a:solidFill>
                  <a:schemeClr val="tx1"/>
                </a:solidFill>
                <a:latin typeface="Comic Sans MS"/>
                <a:ea typeface="Comic Sans MS"/>
                <a:cs typeface="Comic Sans MS"/>
              </a:defRPr>
            </a:pPr>
            <a:endParaRPr lang="zh-CN"/>
          </a:p>
        </c:txPr>
        <c:crossAx val="1"/>
        <c:crosses val="autoZero"/>
        <c:auto val="1"/>
        <c:lblAlgn val="ctr"/>
        <c:lblOffset val="100"/>
        <c:tickLblSkip val="2"/>
        <c:tickMarkSkip val="1"/>
        <c:noMultiLvlLbl val="0"/>
      </c:catAx>
      <c:valAx>
        <c:axId val="1"/>
        <c:scaling>
          <c:orientation val="minMax"/>
        </c:scaling>
        <c:delete val="0"/>
        <c:axPos val="l"/>
        <c:majorGridlines>
          <c:spPr>
            <a:ln w="1538">
              <a:solidFill>
                <a:schemeClr val="tx1"/>
              </a:solidFill>
              <a:prstDash val="solid"/>
            </a:ln>
          </c:spPr>
        </c:majorGridlines>
        <c:numFmt formatCode="0.00" sourceLinked="0"/>
        <c:majorTickMark val="out"/>
        <c:minorTickMark val="none"/>
        <c:tickLblPos val="nextTo"/>
        <c:spPr>
          <a:ln w="1538">
            <a:solidFill>
              <a:schemeClr val="tx1"/>
            </a:solidFill>
            <a:prstDash val="solid"/>
          </a:ln>
        </c:spPr>
        <c:txPr>
          <a:bodyPr rot="0" vert="horz"/>
          <a:lstStyle/>
          <a:p>
            <a:pPr>
              <a:defRPr sz="1114" b="1" i="0" u="none" strike="noStrike" baseline="0">
                <a:solidFill>
                  <a:schemeClr val="tx1"/>
                </a:solidFill>
                <a:latin typeface="Comic Sans MS"/>
                <a:ea typeface="Comic Sans MS"/>
                <a:cs typeface="Comic Sans MS"/>
              </a:defRPr>
            </a:pPr>
            <a:endParaRPr lang="zh-CN"/>
          </a:p>
        </c:txPr>
        <c:crossAx val="221578112"/>
        <c:crosses val="autoZero"/>
        <c:crossBetween val="between"/>
      </c:valAx>
      <c:spPr>
        <a:noFill/>
        <a:ln w="12303">
          <a:noFill/>
        </a:ln>
      </c:spPr>
    </c:plotArea>
    <c:plotVisOnly val="1"/>
    <c:dispBlanksAs val="gap"/>
    <c:showDLblsOverMax val="0"/>
  </c:chart>
  <c:spPr>
    <a:noFill/>
    <a:ln>
      <a:noFill/>
    </a:ln>
  </c:spPr>
  <c:txPr>
    <a:bodyPr/>
    <a:lstStyle/>
    <a:p>
      <a:pPr>
        <a:defRPr sz="1126" b="1" i="0" u="none" strike="noStrike" baseline="0">
          <a:solidFill>
            <a:schemeClr val="tx1"/>
          </a:solidFill>
          <a:latin typeface="Comic Sans MS"/>
          <a:ea typeface="Comic Sans MS"/>
          <a:cs typeface="Comic Sans MS"/>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84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84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80AB18CA-28D2-44C3-BCE6-871920551796}"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45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0B38207-C464-41C4-AE41-D90AE30CB014}"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8838230-2247-49E9-9882-600D39374D46}"/>
              </a:ext>
            </a:extLst>
          </p:cNvPr>
          <p:cNvSpPr>
            <a:spLocks noGrp="1" noChangeArrowheads="1"/>
          </p:cNvSpPr>
          <p:nvPr>
            <p:ph type="sldNum" sz="quarter" idx="5"/>
          </p:nvPr>
        </p:nvSpPr>
        <p:spPr>
          <a:ln/>
        </p:spPr>
        <p:txBody>
          <a:bodyPr/>
          <a:lstStyle/>
          <a:p>
            <a:fld id="{B9051357-EC6A-40C2-BB48-16EDE0F899CF}" type="slidenum">
              <a:rPr lang="en-US" altLang="zh-CN"/>
              <a:pPr/>
              <a:t>35</a:t>
            </a:fld>
            <a:endParaRPr lang="en-US" altLang="zh-CN"/>
          </a:p>
        </p:txBody>
      </p:sp>
      <p:sp>
        <p:nvSpPr>
          <p:cNvPr id="151554" name="Rectangle 2">
            <a:extLst>
              <a:ext uri="{FF2B5EF4-FFF2-40B4-BE49-F238E27FC236}">
                <a16:creationId xmlns:a16="http://schemas.microsoft.com/office/drawing/2014/main" id="{BEC8DE01-4529-478E-A83B-DFB31CE36D89}"/>
              </a:ext>
            </a:extLst>
          </p:cNvPr>
          <p:cNvSpPr>
            <a:spLocks noRot="1" noChangeArrowheads="1" noTextEdit="1"/>
          </p:cNvSpPr>
          <p:nvPr>
            <p:ph type="sldImg"/>
          </p:nvPr>
        </p:nvSpPr>
        <p:spPr>
          <a:ln/>
        </p:spPr>
      </p:sp>
      <p:sp>
        <p:nvSpPr>
          <p:cNvPr id="151555" name="Rectangle 3">
            <a:extLst>
              <a:ext uri="{FF2B5EF4-FFF2-40B4-BE49-F238E27FC236}">
                <a16:creationId xmlns:a16="http://schemas.microsoft.com/office/drawing/2014/main" id="{3FC7B119-F881-4CA1-841D-35F628A45407}"/>
              </a:ext>
            </a:extLst>
          </p:cNvPr>
          <p:cNvSpPr>
            <a:spLocks noGrp="1" noChangeArrowheads="1"/>
          </p:cNvSpPr>
          <p:nvPr>
            <p:ph type="body" idx="1"/>
          </p:nvPr>
        </p:nvSpPr>
        <p:spPr/>
        <p:txBody>
          <a:bodyPr/>
          <a:lstStyle/>
          <a:p>
            <a:pPr>
              <a:lnSpc>
                <a:spcPct val="90000"/>
              </a:lnSpc>
            </a:pPr>
            <a:r>
              <a:rPr lang="zh-CN" altLang="en-US" dirty="0"/>
              <a:t>曾公亮收集了军队中常用的</a:t>
            </a:r>
            <a:r>
              <a:rPr lang="en-US" altLang="zh-CN" dirty="0"/>
              <a:t>40</a:t>
            </a:r>
            <a:r>
              <a:rPr lang="zh-CN" altLang="en-US" dirty="0"/>
              <a:t>种战斗情况，编成</a:t>
            </a:r>
            <a:r>
              <a:rPr lang="en-US" altLang="zh-CN" dirty="0"/>
              <a:t>40</a:t>
            </a:r>
            <a:r>
              <a:rPr lang="zh-CN" altLang="en-US" dirty="0"/>
              <a:t>条短语，分别编码。这</a:t>
            </a:r>
            <a:r>
              <a:rPr lang="en-US" altLang="zh-CN" dirty="0"/>
              <a:t>40</a:t>
            </a:r>
            <a:r>
              <a:rPr lang="zh-CN" altLang="en-US" dirty="0"/>
              <a:t>条短语是：</a:t>
            </a:r>
            <a:r>
              <a:rPr lang="en-US" altLang="zh-CN" dirty="0"/>
              <a:t>1</a:t>
            </a:r>
            <a:r>
              <a:rPr lang="zh-CN" altLang="en-US" dirty="0"/>
              <a:t>请弓、</a:t>
            </a:r>
            <a:r>
              <a:rPr lang="en-US" altLang="zh-CN" dirty="0"/>
              <a:t>2</a:t>
            </a:r>
            <a:r>
              <a:rPr lang="zh-CN" altLang="en-US" dirty="0"/>
              <a:t>请箭、</a:t>
            </a:r>
            <a:r>
              <a:rPr lang="en-US" altLang="zh-CN" dirty="0"/>
              <a:t>3</a:t>
            </a:r>
            <a:r>
              <a:rPr lang="zh-CN" altLang="en-US" dirty="0"/>
              <a:t>请刀、</a:t>
            </a:r>
            <a:r>
              <a:rPr lang="en-US" altLang="zh-CN" dirty="0"/>
              <a:t>4</a:t>
            </a:r>
            <a:r>
              <a:rPr lang="zh-CN" altLang="en-US" dirty="0"/>
              <a:t>请甲、</a:t>
            </a:r>
            <a:r>
              <a:rPr lang="en-US" altLang="zh-CN" dirty="0"/>
              <a:t>5</a:t>
            </a:r>
            <a:r>
              <a:rPr lang="zh-CN" altLang="en-US" dirty="0"/>
              <a:t>请枪旗、</a:t>
            </a:r>
            <a:r>
              <a:rPr lang="en-US" altLang="zh-CN" dirty="0"/>
              <a:t>6</a:t>
            </a:r>
            <a:r>
              <a:rPr lang="zh-CN" altLang="en-US" dirty="0"/>
              <a:t>请锅幕、</a:t>
            </a:r>
            <a:r>
              <a:rPr lang="en-US" altLang="zh-CN" dirty="0"/>
              <a:t>7</a:t>
            </a:r>
            <a:r>
              <a:rPr lang="zh-CN" altLang="en-US" dirty="0"/>
              <a:t>请马、</a:t>
            </a:r>
            <a:r>
              <a:rPr lang="en-US" altLang="zh-CN" dirty="0"/>
              <a:t>8 </a:t>
            </a:r>
            <a:r>
              <a:rPr lang="zh-CN" altLang="en-US" dirty="0"/>
              <a:t>请衣赐、</a:t>
            </a:r>
            <a:r>
              <a:rPr lang="en-US" altLang="zh-CN" dirty="0"/>
              <a:t>9</a:t>
            </a:r>
            <a:r>
              <a:rPr lang="zh-CN" altLang="en-US" dirty="0"/>
              <a:t>请粮料、</a:t>
            </a:r>
            <a:r>
              <a:rPr lang="en-US" altLang="zh-CN" dirty="0"/>
              <a:t>10</a:t>
            </a:r>
            <a:r>
              <a:rPr lang="zh-CN" altLang="en-US" dirty="0"/>
              <a:t>请草料、</a:t>
            </a:r>
            <a:r>
              <a:rPr lang="en-US" altLang="zh-CN" dirty="0"/>
              <a:t>11</a:t>
            </a:r>
            <a:r>
              <a:rPr lang="zh-CN" altLang="en-US" dirty="0"/>
              <a:t>请车牛、</a:t>
            </a:r>
            <a:r>
              <a:rPr lang="en-US" altLang="zh-CN" dirty="0"/>
              <a:t>12</a:t>
            </a:r>
            <a:r>
              <a:rPr lang="zh-CN" altLang="en-US" dirty="0"/>
              <a:t>请船、</a:t>
            </a:r>
            <a:r>
              <a:rPr lang="en-US" altLang="zh-CN" dirty="0"/>
              <a:t>13</a:t>
            </a:r>
            <a:r>
              <a:rPr lang="zh-CN" altLang="en-US" dirty="0"/>
              <a:t>请攻城守具、</a:t>
            </a:r>
            <a:r>
              <a:rPr lang="en-US" altLang="zh-CN" dirty="0"/>
              <a:t>14</a:t>
            </a:r>
            <a:r>
              <a:rPr lang="zh-CN" altLang="en-US" dirty="0"/>
              <a:t>请添兵、</a:t>
            </a:r>
            <a:r>
              <a:rPr lang="en-US" altLang="zh-CN" dirty="0"/>
              <a:t>15</a:t>
            </a:r>
            <a:r>
              <a:rPr lang="zh-CN" altLang="en-US" dirty="0"/>
              <a:t>请移营、</a:t>
            </a:r>
            <a:r>
              <a:rPr lang="en-US" altLang="zh-CN" dirty="0"/>
              <a:t>16</a:t>
            </a:r>
            <a:r>
              <a:rPr lang="zh-CN" altLang="en-US" dirty="0"/>
              <a:t>请进军、</a:t>
            </a:r>
            <a:r>
              <a:rPr lang="en-US" altLang="zh-CN" dirty="0"/>
              <a:t>17</a:t>
            </a:r>
            <a:r>
              <a:rPr lang="zh-CN" altLang="en-US" dirty="0"/>
              <a:t>请退军、</a:t>
            </a:r>
            <a:r>
              <a:rPr lang="en-US" altLang="zh-CN" dirty="0"/>
              <a:t>18</a:t>
            </a:r>
            <a:r>
              <a:rPr lang="zh-CN" altLang="en-US" dirty="0"/>
              <a:t>请固守、</a:t>
            </a:r>
            <a:r>
              <a:rPr lang="en-US" altLang="zh-CN" dirty="0"/>
              <a:t>19</a:t>
            </a:r>
            <a:r>
              <a:rPr lang="zh-CN" altLang="en-US" dirty="0"/>
              <a:t>未见贼、</a:t>
            </a:r>
            <a:r>
              <a:rPr lang="en-US" altLang="zh-CN" dirty="0"/>
              <a:t>20 </a:t>
            </a:r>
            <a:r>
              <a:rPr lang="zh-CN" altLang="en-US" dirty="0"/>
              <a:t>见贼讫、</a:t>
            </a:r>
            <a:r>
              <a:rPr lang="en-US" altLang="zh-CN" dirty="0"/>
              <a:t>21</a:t>
            </a:r>
            <a:r>
              <a:rPr lang="zh-CN" altLang="en-US" dirty="0"/>
              <a:t>贼多、</a:t>
            </a:r>
            <a:r>
              <a:rPr lang="en-US" altLang="zh-CN" dirty="0"/>
              <a:t>22</a:t>
            </a:r>
            <a:r>
              <a:rPr lang="zh-CN" altLang="en-US" dirty="0"/>
              <a:t>贼少、</a:t>
            </a:r>
            <a:r>
              <a:rPr lang="en-US" altLang="zh-CN" dirty="0"/>
              <a:t>23</a:t>
            </a:r>
            <a:r>
              <a:rPr lang="zh-CN" altLang="en-US" dirty="0"/>
              <a:t>贼相敌、</a:t>
            </a:r>
            <a:r>
              <a:rPr lang="en-US" altLang="zh-CN" dirty="0"/>
              <a:t>24</a:t>
            </a:r>
            <a:r>
              <a:rPr lang="zh-CN" altLang="en-US" dirty="0"/>
              <a:t>贼添兵、</a:t>
            </a:r>
            <a:r>
              <a:rPr lang="en-US" altLang="zh-CN" dirty="0"/>
              <a:t>25</a:t>
            </a:r>
            <a:r>
              <a:rPr lang="zh-CN" altLang="en-US" dirty="0"/>
              <a:t>贼移营、</a:t>
            </a:r>
            <a:r>
              <a:rPr lang="en-US" altLang="zh-CN" dirty="0"/>
              <a:t>26</a:t>
            </a:r>
            <a:r>
              <a:rPr lang="zh-CN" altLang="en-US" dirty="0"/>
              <a:t>贼进兵、</a:t>
            </a:r>
            <a:r>
              <a:rPr lang="en-US" altLang="zh-CN" dirty="0"/>
              <a:t>27</a:t>
            </a:r>
            <a:r>
              <a:rPr lang="zh-CN" altLang="en-US" dirty="0"/>
              <a:t>贼退兵、</a:t>
            </a:r>
            <a:r>
              <a:rPr lang="en-US" altLang="zh-CN" dirty="0"/>
              <a:t>28</a:t>
            </a:r>
            <a:r>
              <a:rPr lang="zh-CN" altLang="en-US" dirty="0"/>
              <a:t>贼固守、</a:t>
            </a:r>
            <a:r>
              <a:rPr lang="en-US" altLang="zh-CN" dirty="0"/>
              <a:t>29</a:t>
            </a:r>
            <a:r>
              <a:rPr lang="zh-CN" altLang="en-US" dirty="0"/>
              <a:t>围得贼城、</a:t>
            </a:r>
            <a:r>
              <a:rPr lang="en-US" altLang="zh-CN" dirty="0"/>
              <a:t>30</a:t>
            </a:r>
            <a:r>
              <a:rPr lang="zh-CN" altLang="en-US" dirty="0"/>
              <a:t>解围城、</a:t>
            </a:r>
            <a:r>
              <a:rPr lang="en-US" altLang="zh-CN" dirty="0"/>
              <a:t>31</a:t>
            </a:r>
            <a:r>
              <a:rPr lang="zh-CN" altLang="en-US" dirty="0"/>
              <a:t>被贼围、</a:t>
            </a:r>
            <a:r>
              <a:rPr lang="en-US" altLang="zh-CN" dirty="0"/>
              <a:t>32</a:t>
            </a:r>
            <a:r>
              <a:rPr lang="zh-CN" altLang="en-US" dirty="0"/>
              <a:t>贼围解、</a:t>
            </a:r>
            <a:r>
              <a:rPr lang="en-US" altLang="zh-CN" dirty="0"/>
              <a:t>33</a:t>
            </a:r>
            <a:r>
              <a:rPr lang="zh-CN" altLang="en-US" dirty="0"/>
              <a:t>战不胜、</a:t>
            </a:r>
            <a:r>
              <a:rPr lang="en-US" altLang="zh-CN" dirty="0"/>
              <a:t>34</a:t>
            </a:r>
            <a:r>
              <a:rPr lang="zh-CN" altLang="en-US" dirty="0"/>
              <a:t>战大胜、</a:t>
            </a:r>
            <a:r>
              <a:rPr lang="en-US" altLang="zh-CN" dirty="0"/>
              <a:t>35</a:t>
            </a:r>
            <a:r>
              <a:rPr lang="zh-CN" altLang="en-US" dirty="0"/>
              <a:t>战大捷、</a:t>
            </a:r>
            <a:r>
              <a:rPr lang="en-US" altLang="zh-CN" dirty="0"/>
              <a:t>36</a:t>
            </a:r>
            <a:r>
              <a:rPr lang="zh-CN" altLang="en-US" dirty="0"/>
              <a:t>将士投降、</a:t>
            </a:r>
            <a:r>
              <a:rPr lang="en-US" altLang="zh-CN" dirty="0"/>
              <a:t>37</a:t>
            </a:r>
            <a:r>
              <a:rPr lang="zh-CN" altLang="en-US" dirty="0"/>
              <a:t>将士叛、</a:t>
            </a:r>
            <a:r>
              <a:rPr lang="en-US" altLang="zh-CN" dirty="0"/>
              <a:t>38</a:t>
            </a:r>
            <a:r>
              <a:rPr lang="zh-CN" altLang="en-US" dirty="0"/>
              <a:t>士卒病、</a:t>
            </a:r>
            <a:r>
              <a:rPr lang="en-US" altLang="zh-CN" dirty="0"/>
              <a:t>39</a:t>
            </a:r>
            <a:r>
              <a:rPr lang="zh-CN" altLang="en-US" dirty="0"/>
              <a:t>都将病、</a:t>
            </a:r>
            <a:r>
              <a:rPr lang="en-US" altLang="zh-CN" dirty="0"/>
              <a:t>40</a:t>
            </a:r>
            <a:r>
              <a:rPr lang="zh-CN" altLang="en-US" dirty="0"/>
              <a:t>战小胜。 </a:t>
            </a:r>
          </a:p>
          <a:p>
            <a:pPr>
              <a:lnSpc>
                <a:spcPct val="90000"/>
              </a:lnSpc>
            </a:pPr>
            <a:endParaRPr lang="zh-CN" altLang="en-US" dirty="0"/>
          </a:p>
          <a:p>
            <a:pPr>
              <a:lnSpc>
                <a:spcPct val="90000"/>
              </a:lnSpc>
            </a:pPr>
            <a:r>
              <a:rPr lang="zh-CN" altLang="en-US" dirty="0"/>
              <a:t>这套密码的使用方法是：将领带兵接受战斗命令出发前，军事指挥部门与其约定一首</a:t>
            </a:r>
            <a:r>
              <a:rPr lang="en-US" altLang="zh-CN" dirty="0"/>
              <a:t>40</a:t>
            </a:r>
            <a:r>
              <a:rPr lang="zh-CN" altLang="en-US" dirty="0"/>
              <a:t>字的五言律诗作为解码密钥，该诗文字不得重复，并发给一本有上述</a:t>
            </a:r>
            <a:r>
              <a:rPr lang="en-US" altLang="zh-CN" dirty="0"/>
              <a:t>40</a:t>
            </a:r>
            <a:r>
              <a:rPr lang="zh-CN" altLang="en-US" dirty="0"/>
              <a:t>个短语的密码本，诗中的每一字都对应一条短语，短语顺序在战前临时随机排列，该密码本只有通信双方极少数高级将领保管，在战斗中，前后方就按该密码本进行通讯。现举例如下： </a:t>
            </a:r>
          </a:p>
          <a:p>
            <a:pPr>
              <a:lnSpc>
                <a:spcPct val="90000"/>
              </a:lnSpc>
            </a:pPr>
            <a:endParaRPr lang="zh-CN" altLang="en-US" dirty="0"/>
          </a:p>
          <a:p>
            <a:pPr>
              <a:lnSpc>
                <a:spcPct val="90000"/>
              </a:lnSpc>
            </a:pPr>
            <a:r>
              <a:rPr lang="zh-CN" altLang="en-US" dirty="0"/>
              <a:t>假设双方以唐代王勃的</a:t>
            </a:r>
            <a:r>
              <a:rPr lang="en-US" altLang="zh-CN" dirty="0"/>
              <a:t>《</a:t>
            </a:r>
            <a:r>
              <a:rPr lang="zh-CN" altLang="en-US" dirty="0"/>
              <a:t>送杜少府之任蜀川</a:t>
            </a:r>
            <a:r>
              <a:rPr lang="en-US" altLang="zh-CN" dirty="0"/>
              <a:t>》“</a:t>
            </a:r>
            <a:r>
              <a:rPr lang="zh-CN" altLang="en-US" dirty="0"/>
              <a:t>城阙辅三秦</a:t>
            </a:r>
            <a:r>
              <a:rPr lang="en-US" altLang="zh-CN" dirty="0"/>
              <a:t>, </a:t>
            </a:r>
            <a:r>
              <a:rPr lang="zh-CN" altLang="en-US" dirty="0"/>
              <a:t>风烟望五津。 与君离别意</a:t>
            </a:r>
            <a:r>
              <a:rPr lang="en-US" altLang="zh-CN" dirty="0"/>
              <a:t>, </a:t>
            </a:r>
            <a:r>
              <a:rPr lang="zh-CN" altLang="en-US" dirty="0"/>
              <a:t>同是宦游人。 海内存知己</a:t>
            </a:r>
            <a:r>
              <a:rPr lang="en-US" altLang="zh-CN" dirty="0"/>
              <a:t>, </a:t>
            </a:r>
            <a:r>
              <a:rPr lang="zh-CN" altLang="en-US" dirty="0"/>
              <a:t>天涯若比邻。 无为在歧路</a:t>
            </a:r>
            <a:r>
              <a:rPr lang="en-US" altLang="zh-CN" dirty="0"/>
              <a:t>, </a:t>
            </a:r>
            <a:r>
              <a:rPr lang="zh-CN" altLang="en-US" dirty="0"/>
              <a:t>儿女共沾巾。”作为解码密钥。如果军队在战斗在粮食将尽，需要补充，前方将领就从密码本中查出“请粮料”的编码，假如是第九，而</a:t>
            </a:r>
            <a:r>
              <a:rPr lang="en-US" altLang="zh-CN" dirty="0"/>
              <a:t>《</a:t>
            </a:r>
            <a:r>
              <a:rPr lang="zh-CN" altLang="en-US" dirty="0"/>
              <a:t>送杜少府之任蜀川</a:t>
            </a:r>
            <a:r>
              <a:rPr lang="en-US" altLang="zh-CN" dirty="0"/>
              <a:t>》</a:t>
            </a:r>
            <a:r>
              <a:rPr lang="zh-CN" altLang="en-US" dirty="0"/>
              <a:t>中的第九字是“五”。于是请粮将领就将“五”字写到一件普通公文书牒之中，并在字上加盖印章。指挥机关接到这件公文后，查出盖印章的“五”字，得知“五”字在临时约好的诗中列第九，再对照密码本上的顺序，就得知了前方的情报。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A3D0D1C3-4A88-4147-B0F4-B204D7F36FF4}" type="slidenum">
              <a:rPr lang="en-US" altLang="zh-CN"/>
              <a:pPr eaLnBrk="1" hangingPunct="1">
                <a:spcBef>
                  <a:spcPct val="0"/>
                </a:spcBef>
              </a:pPr>
              <a:t>53</a:t>
            </a:fld>
            <a:endParaRPr lang="en-US" altLang="zh-CN"/>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B38207-C464-41C4-AE41-D90AE30CB014}" type="slidenum">
              <a:rPr lang="en-US" altLang="zh-CN" smtClean="0"/>
              <a:pPr/>
              <a:t>59</a:t>
            </a:fld>
            <a:endParaRPr lang="en-US" altLang="zh-CN"/>
          </a:p>
        </p:txBody>
      </p:sp>
    </p:spTree>
    <p:extLst>
      <p:ext uri="{BB962C8B-B14F-4D97-AF65-F5344CB8AC3E}">
        <p14:creationId xmlns:p14="http://schemas.microsoft.com/office/powerpoint/2010/main" val="2259236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D921C83F-3164-4F59-98A5-F7D35BE79619}" type="slidenum">
              <a:rPr lang="en-US" altLang="zh-CN"/>
              <a:pPr eaLnBrk="1" hangingPunct="1">
                <a:spcBef>
                  <a:spcPct val="0"/>
                </a:spcBef>
              </a:pPr>
              <a:t>72</a:t>
            </a:fld>
            <a:endParaRPr lang="en-US" altLang="zh-CN"/>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r>
              <a:rPr lang="en-US" altLang="zh-CN"/>
              <a:t>Pbf=the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25400" y="-996950"/>
            <a:ext cx="9105900" cy="7842250"/>
            <a:chOff x="16" y="-628"/>
            <a:chExt cx="5736" cy="4940"/>
          </a:xfrm>
        </p:grpSpPr>
        <p:pic>
          <p:nvPicPr>
            <p:cNvPr id="5" name="Picture 3" descr="back_b"/>
            <p:cNvPicPr>
              <a:picLocks noChangeAspect="1" noChangeArrowheads="1"/>
            </p:cNvPicPr>
            <p:nvPr userDrawn="1"/>
          </p:nvPicPr>
          <p:blipFill>
            <a:blip r:embed="rId2"/>
            <a:srcRect/>
            <a:stretch>
              <a:fillRect/>
            </a:stretch>
          </p:blipFill>
          <p:spPr bwMode="auto">
            <a:xfrm>
              <a:off x="24" y="391"/>
              <a:ext cx="5728" cy="3921"/>
            </a:xfrm>
            <a:prstGeom prst="rect">
              <a:avLst/>
            </a:prstGeom>
            <a:gradFill rotWithShape="1">
              <a:gsLst>
                <a:gs pos="0">
                  <a:schemeClr val="tx2">
                    <a:gamma/>
                    <a:shade val="36471"/>
                    <a:invGamma/>
                  </a:schemeClr>
                </a:gs>
                <a:gs pos="100000">
                  <a:schemeClr val="tx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Freeform 4"/>
            <p:cNvSpPr>
              <a:spLocks/>
            </p:cNvSpPr>
            <p:nvPr userDrawn="1"/>
          </p:nvSpPr>
          <p:spPr bwMode="gray">
            <a:xfrm>
              <a:off x="16" y="-628"/>
              <a:ext cx="5712" cy="2676"/>
            </a:xfrm>
            <a:custGeom>
              <a:avLst/>
              <a:gdLst>
                <a:gd name="T0" fmla="*/ 0 w 5738"/>
                <a:gd name="T1" fmla="*/ 1570 h 2692"/>
                <a:gd name="T2" fmla="*/ 5448 w 5738"/>
                <a:gd name="T3" fmla="*/ 2628 h 2692"/>
                <a:gd name="T4" fmla="*/ 5632 w 5738"/>
                <a:gd name="T5" fmla="*/ 2520 h 2692"/>
                <a:gd name="T6" fmla="*/ 5634 w 5738"/>
                <a:gd name="T7" fmla="*/ 625 h 2692"/>
                <a:gd name="T8" fmla="*/ 22 w 5738"/>
                <a:gd name="T9" fmla="*/ 625 h 2692"/>
                <a:gd name="T10" fmla="*/ 12 w 5738"/>
                <a:gd name="T11" fmla="*/ 1575 h 26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38" h="2692">
                  <a:moveTo>
                    <a:pt x="0" y="1607"/>
                  </a:moveTo>
                  <a:cubicBezTo>
                    <a:pt x="4478" y="0"/>
                    <a:pt x="5523" y="2457"/>
                    <a:pt x="5548" y="2692"/>
                  </a:cubicBezTo>
                  <a:lnTo>
                    <a:pt x="5736" y="2580"/>
                  </a:lnTo>
                  <a:lnTo>
                    <a:pt x="5738" y="641"/>
                  </a:lnTo>
                  <a:lnTo>
                    <a:pt x="22" y="641"/>
                  </a:lnTo>
                  <a:cubicBezTo>
                    <a:pt x="22" y="641"/>
                    <a:pt x="12" y="1613"/>
                    <a:pt x="12" y="1613"/>
                  </a:cubicBezTo>
                </a:path>
              </a:pathLst>
            </a:custGeom>
            <a:solidFill>
              <a:schemeClr val="tx2"/>
            </a:solidFill>
            <a:ln>
              <a:noFill/>
            </a:ln>
            <a:effectLst/>
            <a:extLst>
              <a:ext uri="{91240B29-F687-4F45-9708-019B960494DF}">
                <a14:hiddenLine xmlns:a14="http://schemas.microsoft.com/office/drawing/2010/main" w="38100" cmpd="sng">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5"/>
          <p:cNvGrpSpPr>
            <a:grpSpLocks/>
          </p:cNvGrpSpPr>
          <p:nvPr/>
        </p:nvGrpSpPr>
        <p:grpSpPr bwMode="auto">
          <a:xfrm>
            <a:off x="0" y="3175"/>
            <a:ext cx="9144000" cy="6854825"/>
            <a:chOff x="0" y="2"/>
            <a:chExt cx="5760" cy="4318"/>
          </a:xfrm>
        </p:grpSpPr>
        <p:sp>
          <p:nvSpPr>
            <p:cNvPr id="8" name="Freeform 6"/>
            <p:cNvSpPr>
              <a:spLocks/>
            </p:cNvSpPr>
            <p:nvPr userDrawn="1"/>
          </p:nvSpPr>
          <p:spPr bwMode="gray">
            <a:xfrm>
              <a:off x="5475" y="3"/>
              <a:ext cx="281" cy="344"/>
            </a:xfrm>
            <a:custGeom>
              <a:avLst/>
              <a:gdLst>
                <a:gd name="T0" fmla="*/ 0 w 281"/>
                <a:gd name="T1" fmla="*/ 0 h 348"/>
                <a:gd name="T2" fmla="*/ 202 w 281"/>
                <a:gd name="T3" fmla="*/ 92 h 348"/>
                <a:gd name="T4" fmla="*/ 281 w 281"/>
                <a:gd name="T5" fmla="*/ 316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 name="Group 7"/>
            <p:cNvGrpSpPr>
              <a:grpSpLocks/>
            </p:cNvGrpSpPr>
            <p:nvPr userDrawn="1"/>
          </p:nvGrpSpPr>
          <p:grpSpPr bwMode="auto">
            <a:xfrm>
              <a:off x="0" y="2"/>
              <a:ext cx="5760" cy="4318"/>
              <a:chOff x="0" y="2"/>
              <a:chExt cx="5760" cy="4318"/>
            </a:xfrm>
          </p:grpSpPr>
          <p:sp>
            <p:nvSpPr>
              <p:cNvPr id="10" name="Freeform 8"/>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9"/>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2" name="Freeform 10"/>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1"/>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Text Box 17"/>
          <p:cNvSpPr txBox="1">
            <a:spLocks noChangeArrowheads="1"/>
          </p:cNvSpPr>
          <p:nvPr/>
        </p:nvSpPr>
        <p:spPr bwMode="ltGray">
          <a:xfrm>
            <a:off x="7162800" y="381000"/>
            <a:ext cx="160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en-US" altLang="zh-CN" sz="2800" b="1">
                <a:solidFill>
                  <a:srgbClr val="F8F8F8"/>
                </a:solidFill>
                <a:latin typeface="Verdana" pitchFamily="34" charset="0"/>
              </a:rPr>
              <a:t>LOGO</a:t>
            </a:r>
          </a:p>
        </p:txBody>
      </p:sp>
      <p:sp>
        <p:nvSpPr>
          <p:cNvPr id="7180" name="Rectangle 12"/>
          <p:cNvSpPr>
            <a:spLocks noGrp="1" noChangeArrowheads="1"/>
          </p:cNvSpPr>
          <p:nvPr>
            <p:ph type="ctrTitle" sz="quarter"/>
          </p:nvPr>
        </p:nvSpPr>
        <p:spPr bwMode="white">
          <a:xfrm>
            <a:off x="762000" y="2438400"/>
            <a:ext cx="7467600" cy="1470025"/>
          </a:xfrm>
        </p:spPr>
        <p:txBody>
          <a:bodyPr/>
          <a:lstStyle>
            <a:lvl1pPr algn="l">
              <a:defRPr sz="4800">
                <a:solidFill>
                  <a:schemeClr val="bg1"/>
                </a:solidFill>
              </a:defRPr>
            </a:lvl1pPr>
          </a:lstStyle>
          <a:p>
            <a:pPr lvl="0"/>
            <a:r>
              <a:rPr lang="en-US" altLang="zh-CN" noProof="0"/>
              <a:t>Click to edit Master title style</a:t>
            </a:r>
          </a:p>
        </p:txBody>
      </p:sp>
      <p:sp>
        <p:nvSpPr>
          <p:cNvPr id="7181" name="Rectangle 13"/>
          <p:cNvSpPr>
            <a:spLocks noGrp="1" noChangeArrowheads="1"/>
          </p:cNvSpPr>
          <p:nvPr>
            <p:ph type="subTitle" sz="quarter" idx="1"/>
          </p:nvPr>
        </p:nvSpPr>
        <p:spPr bwMode="white">
          <a:xfrm>
            <a:off x="762000" y="3962400"/>
            <a:ext cx="7496175" cy="457200"/>
          </a:xfrm>
        </p:spPr>
        <p:txBody>
          <a:bodyPr/>
          <a:lstStyle>
            <a:lvl1pPr marL="0" indent="0">
              <a:buFont typeface="Wingdings" pitchFamily="2" charset="2"/>
              <a:buNone/>
              <a:defRPr sz="1800">
                <a:solidFill>
                  <a:schemeClr val="bg1"/>
                </a:solidFill>
                <a:latin typeface="Arial" pitchFamily="34" charset="0"/>
              </a:defRPr>
            </a:lvl1pPr>
          </a:lstStyle>
          <a:p>
            <a:pPr lvl="0"/>
            <a:r>
              <a:rPr lang="en-US" altLang="zh-CN" noProof="0"/>
              <a:t>Click to edit Master subtitle style</a:t>
            </a:r>
          </a:p>
        </p:txBody>
      </p:sp>
      <p:sp>
        <p:nvSpPr>
          <p:cNvPr id="15" name="Rectangle 14"/>
          <p:cNvSpPr>
            <a:spLocks noGrp="1" noChangeArrowheads="1"/>
          </p:cNvSpPr>
          <p:nvPr>
            <p:ph type="dt" sz="quarter" idx="10"/>
          </p:nvPr>
        </p:nvSpPr>
        <p:spPr>
          <a:xfrm>
            <a:off x="457200" y="6477000"/>
            <a:ext cx="2133600" cy="244475"/>
          </a:xfrm>
        </p:spPr>
        <p:txBody>
          <a:bodyPr/>
          <a:lstStyle>
            <a:lvl1pPr>
              <a:defRPr sz="1400" b="0"/>
            </a:lvl1pPr>
          </a:lstStyle>
          <a:p>
            <a:pPr>
              <a:defRPr/>
            </a:pPr>
            <a:fld id="{B72385EC-035C-4F5C-A490-FE6DB5FDE11A}" type="datetime1">
              <a:rPr lang="zh-CN" altLang="en-US"/>
              <a:pPr>
                <a:defRPr/>
              </a:pPr>
              <a:t>2024/3/25</a:t>
            </a:fld>
            <a:endParaRPr lang="en-US" altLang="zh-CN"/>
          </a:p>
        </p:txBody>
      </p:sp>
      <p:sp>
        <p:nvSpPr>
          <p:cNvPr id="16" name="Rectangle 15"/>
          <p:cNvSpPr>
            <a:spLocks noGrp="1" noChangeArrowheads="1"/>
          </p:cNvSpPr>
          <p:nvPr>
            <p:ph type="ftr" sz="quarter" idx="11"/>
          </p:nvPr>
        </p:nvSpPr>
        <p:spPr>
          <a:xfrm>
            <a:off x="3124200" y="6477000"/>
            <a:ext cx="2895600" cy="244475"/>
          </a:xfrm>
        </p:spPr>
        <p:txBody>
          <a:bodyPr/>
          <a:lstStyle>
            <a:lvl1pPr>
              <a:defRPr sz="1400" b="0"/>
            </a:lvl1pPr>
          </a:lstStyle>
          <a:p>
            <a:pPr>
              <a:defRPr/>
            </a:pPr>
            <a:r>
              <a:rPr lang="zh-CN" altLang="en-US"/>
              <a:t>南京邮电大学</a:t>
            </a:r>
            <a:endParaRPr lang="en-US" altLang="zh-CN"/>
          </a:p>
        </p:txBody>
      </p:sp>
      <p:sp>
        <p:nvSpPr>
          <p:cNvPr id="17" name="Rectangle 16"/>
          <p:cNvSpPr>
            <a:spLocks noGrp="1" noChangeArrowheads="1"/>
          </p:cNvSpPr>
          <p:nvPr>
            <p:ph type="sldNum" sz="quarter" idx="12"/>
          </p:nvPr>
        </p:nvSpPr>
        <p:spPr>
          <a:xfrm>
            <a:off x="6553200" y="6477000"/>
            <a:ext cx="2133600" cy="244475"/>
          </a:xfrm>
        </p:spPr>
        <p:txBody>
          <a:bodyPr/>
          <a:lstStyle>
            <a:lvl1pPr algn="r">
              <a:defRPr sz="1400" b="0"/>
            </a:lvl1pPr>
          </a:lstStyle>
          <a:p>
            <a:fld id="{CE345DC7-F441-404F-988D-BBD8456D5BC1}" type="slidenum">
              <a:rPr lang="en-US" altLang="zh-CN"/>
              <a:pPr/>
              <a:t>‹#›</a:t>
            </a:fld>
            <a:endParaRPr lang="en-US" altLang="zh-CN"/>
          </a:p>
        </p:txBody>
      </p:sp>
    </p:spTree>
    <p:extLst>
      <p:ext uri="{BB962C8B-B14F-4D97-AF65-F5344CB8AC3E}">
        <p14:creationId xmlns:p14="http://schemas.microsoft.com/office/powerpoint/2010/main" val="1909561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2A41E2DF-270E-433E-88A9-E980A1A68F7D}" type="datetime1">
              <a:rPr lang="zh-CN" altLang="en-US"/>
              <a:pPr>
                <a:defRPr/>
              </a:pPr>
              <a:t>2024/3/25</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2F4A419E-B3FD-428C-9E3D-935A5323055E}"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22229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7475"/>
            <a:ext cx="2057400" cy="6203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17475"/>
            <a:ext cx="6019800" cy="6203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28436342-7CCA-4126-AAF3-D858FAF5EE45}" type="datetime1">
              <a:rPr lang="zh-CN" altLang="en-US"/>
              <a:pPr>
                <a:defRPr/>
              </a:pPr>
              <a:t>2024/3/25</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F699CB55-5C5C-467C-BC80-F05204733A37}"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964414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55563" y="1981200"/>
          <a:ext cx="9069387" cy="2797175"/>
        </p:xfrm>
        <a:graphic>
          <a:graphicData uri="http://schemas.openxmlformats.org/presentationml/2006/ole">
            <mc:AlternateContent xmlns:mc="http://schemas.openxmlformats.org/markup-compatibility/2006">
              <mc:Choice xmlns:v="urn:schemas-microsoft-com:vml" Requires="v">
                <p:oleObj spid="_x0000_s115723" name="Image" r:id="rId3" imgW="10120635" imgH="3288889" progId="Photoshop.Image.7">
                  <p:embed/>
                </p:oleObj>
              </mc:Choice>
              <mc:Fallback>
                <p:oleObj name="Image" r:id="rId3" imgW="10120635" imgH="3288889" progId="Photoshop.Image.7">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5563" y="1981200"/>
                        <a:ext cx="9069387"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3"/>
          <p:cNvGrpSpPr>
            <a:grpSpLocks/>
          </p:cNvGrpSpPr>
          <p:nvPr/>
        </p:nvGrpSpPr>
        <p:grpSpPr bwMode="auto">
          <a:xfrm>
            <a:off x="28575" y="4652963"/>
            <a:ext cx="9115425" cy="2205037"/>
            <a:chOff x="0" y="2640"/>
            <a:chExt cx="5760" cy="1680"/>
          </a:xfrm>
        </p:grpSpPr>
        <p:sp>
          <p:nvSpPr>
            <p:cNvPr id="6" name="Rectangle 4"/>
            <p:cNvSpPr>
              <a:spLocks noChangeArrowheads="1"/>
            </p:cNvSpPr>
            <p:nvPr userDrawn="1"/>
          </p:nvSpPr>
          <p:spPr bwMode="ltGray">
            <a:xfrm>
              <a:off x="0" y="2640"/>
              <a:ext cx="5760" cy="168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7" name="Rectangle 5"/>
            <p:cNvSpPr>
              <a:spLocks noChangeArrowheads="1"/>
            </p:cNvSpPr>
            <p:nvPr userDrawn="1"/>
          </p:nvSpPr>
          <p:spPr bwMode="ltGray">
            <a:xfrm>
              <a:off x="0" y="2640"/>
              <a:ext cx="5760" cy="9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grpSp>
      <p:sp>
        <p:nvSpPr>
          <p:cNvPr id="8" name="Rectangle 6"/>
          <p:cNvSpPr>
            <a:spLocks noChangeArrowheads="1"/>
          </p:cNvSpPr>
          <p:nvPr/>
        </p:nvSpPr>
        <p:spPr bwMode="ltGray">
          <a:xfrm>
            <a:off x="0" y="0"/>
            <a:ext cx="9144000" cy="2286000"/>
          </a:xfrm>
          <a:prstGeom prst="rect">
            <a:avLst/>
          </a:prstGeom>
          <a:gradFill rotWithShape="0">
            <a:gsLst>
              <a:gs pos="0">
                <a:schemeClr val="tx1"/>
              </a:gs>
              <a:gs pos="100000">
                <a:schemeClr val="tx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9" name="Group 7"/>
          <p:cNvGrpSpPr>
            <a:grpSpLocks/>
          </p:cNvGrpSpPr>
          <p:nvPr/>
        </p:nvGrpSpPr>
        <p:grpSpPr bwMode="auto">
          <a:xfrm>
            <a:off x="0" y="4289425"/>
            <a:ext cx="9097963" cy="676275"/>
            <a:chOff x="0" y="2702"/>
            <a:chExt cx="5731" cy="426"/>
          </a:xfrm>
        </p:grpSpPr>
        <p:sp>
          <p:nvSpPr>
            <p:cNvPr id="10" name="Freeform 8"/>
            <p:cNvSpPr>
              <a:spLocks/>
            </p:cNvSpPr>
            <p:nvPr/>
          </p:nvSpPr>
          <p:spPr bwMode="ltGray">
            <a:xfrm flipV="1">
              <a:off x="0" y="2702"/>
              <a:ext cx="5731" cy="364"/>
            </a:xfrm>
            <a:custGeom>
              <a:avLst/>
              <a:gdLst>
                <a:gd name="T0" fmla="*/ 0 w 5731"/>
                <a:gd name="T1" fmla="*/ 0 h 808"/>
                <a:gd name="T2" fmla="*/ 19 w 5731"/>
                <a:gd name="T3" fmla="*/ 12 h 808"/>
                <a:gd name="T4" fmla="*/ 1824 w 5731"/>
                <a:gd name="T5" fmla="*/ 31 h 808"/>
                <a:gd name="T6" fmla="*/ 3946 w 5731"/>
                <a:gd name="T7" fmla="*/ 29 h 808"/>
                <a:gd name="T8" fmla="*/ 5731 w 5731"/>
                <a:gd name="T9" fmla="*/ 12 h 808"/>
                <a:gd name="T10" fmla="*/ 5722 w 5731"/>
                <a:gd name="T11" fmla="*/ 6 h 808"/>
                <a:gd name="T12" fmla="*/ 0 w 5731"/>
                <a:gd name="T13" fmla="*/ 0 h 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08">
                  <a:moveTo>
                    <a:pt x="0" y="0"/>
                  </a:moveTo>
                  <a:lnTo>
                    <a:pt x="19" y="279"/>
                  </a:lnTo>
                  <a:cubicBezTo>
                    <a:pt x="321" y="399"/>
                    <a:pt x="1170" y="671"/>
                    <a:pt x="1824" y="739"/>
                  </a:cubicBezTo>
                  <a:cubicBezTo>
                    <a:pt x="2478" y="808"/>
                    <a:pt x="3295" y="769"/>
                    <a:pt x="3946" y="695"/>
                  </a:cubicBezTo>
                  <a:cubicBezTo>
                    <a:pt x="4597" y="621"/>
                    <a:pt x="5435" y="387"/>
                    <a:pt x="5731" y="297"/>
                  </a:cubicBezTo>
                  <a:lnTo>
                    <a:pt x="5722" y="153"/>
                  </a:lnTo>
                  <a:lnTo>
                    <a:pt x="0"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9"/>
            <p:cNvSpPr>
              <a:spLocks/>
            </p:cNvSpPr>
            <p:nvPr/>
          </p:nvSpPr>
          <p:spPr bwMode="ltGray">
            <a:xfrm flipV="1">
              <a:off x="0" y="2749"/>
              <a:ext cx="5731" cy="379"/>
            </a:xfrm>
            <a:custGeom>
              <a:avLst/>
              <a:gdLst>
                <a:gd name="T0" fmla="*/ 0 w 5731"/>
                <a:gd name="T1" fmla="*/ 1 h 842"/>
                <a:gd name="T2" fmla="*/ 26 w 5731"/>
                <a:gd name="T3" fmla="*/ 13 h 842"/>
                <a:gd name="T4" fmla="*/ 1795 w 5731"/>
                <a:gd name="T5" fmla="*/ 32 h 842"/>
                <a:gd name="T6" fmla="*/ 3821 w 5731"/>
                <a:gd name="T7" fmla="*/ 31 h 842"/>
                <a:gd name="T8" fmla="*/ 5731 w 5731"/>
                <a:gd name="T9" fmla="*/ 13 h 842"/>
                <a:gd name="T10" fmla="*/ 5693 w 5731"/>
                <a:gd name="T11" fmla="*/ 0 h 842"/>
                <a:gd name="T12" fmla="*/ 0 w 5731"/>
                <a:gd name="T13" fmla="*/ 1 h 8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42">
                  <a:moveTo>
                    <a:pt x="0" y="36"/>
                  </a:moveTo>
                  <a:lnTo>
                    <a:pt x="26" y="315"/>
                  </a:lnTo>
                  <a:cubicBezTo>
                    <a:pt x="325" y="438"/>
                    <a:pt x="1163" y="700"/>
                    <a:pt x="1795" y="771"/>
                  </a:cubicBezTo>
                  <a:cubicBezTo>
                    <a:pt x="2427" y="842"/>
                    <a:pt x="3165" y="817"/>
                    <a:pt x="3821" y="742"/>
                  </a:cubicBezTo>
                  <a:cubicBezTo>
                    <a:pt x="4477" y="667"/>
                    <a:pt x="5419" y="444"/>
                    <a:pt x="5731" y="320"/>
                  </a:cubicBezTo>
                  <a:lnTo>
                    <a:pt x="5693" y="0"/>
                  </a:lnTo>
                  <a:lnTo>
                    <a:pt x="0" y="3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 name="Group 10"/>
          <p:cNvGrpSpPr>
            <a:grpSpLocks/>
          </p:cNvGrpSpPr>
          <p:nvPr/>
        </p:nvGrpSpPr>
        <p:grpSpPr bwMode="auto">
          <a:xfrm>
            <a:off x="0" y="0"/>
            <a:ext cx="9144000" cy="6867525"/>
            <a:chOff x="0" y="0"/>
            <a:chExt cx="5760" cy="4326"/>
          </a:xfrm>
        </p:grpSpPr>
        <p:sp>
          <p:nvSpPr>
            <p:cNvPr id="13" name="AutoShape 11"/>
            <p:cNvSpPr>
              <a:spLocks noChangeArrowheads="1"/>
            </p:cNvSpPr>
            <p:nvPr/>
          </p:nvSpPr>
          <p:spPr bwMode="white">
            <a:xfrm>
              <a:off x="27" y="24"/>
              <a:ext cx="5709" cy="4272"/>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4" name="Freeform 12"/>
            <p:cNvSpPr>
              <a:spLocks/>
            </p:cNvSpPr>
            <p:nvPr/>
          </p:nvSpPr>
          <p:spPr bwMode="white">
            <a:xfrm>
              <a:off x="3" y="0"/>
              <a:ext cx="288" cy="288"/>
            </a:xfrm>
            <a:custGeom>
              <a:avLst/>
              <a:gdLst>
                <a:gd name="T0" fmla="*/ 0 w 336"/>
                <a:gd name="T1" fmla="*/ 15 h 384"/>
                <a:gd name="T2" fmla="*/ 0 w 336"/>
                <a:gd name="T3" fmla="*/ 122 h 384"/>
                <a:gd name="T4" fmla="*/ 51 w 336"/>
                <a:gd name="T5" fmla="*/ 61 h 384"/>
                <a:gd name="T6" fmla="*/ 104 w 336"/>
                <a:gd name="T7" fmla="*/ 15 h 384"/>
                <a:gd name="T8" fmla="*/ 182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13"/>
            <p:cNvSpPr>
              <a:spLocks/>
            </p:cNvSpPr>
            <p:nvPr/>
          </p:nvSpPr>
          <p:spPr bwMode="white">
            <a:xfrm rot="-5408600">
              <a:off x="-47" y="4030"/>
              <a:ext cx="336" cy="242"/>
            </a:xfrm>
            <a:custGeom>
              <a:avLst/>
              <a:gdLst>
                <a:gd name="T0" fmla="*/ 0 w 336"/>
                <a:gd name="T1" fmla="*/ 8 h 384"/>
                <a:gd name="T2" fmla="*/ 0 w 336"/>
                <a:gd name="T3" fmla="*/ 61 h 384"/>
                <a:gd name="T4" fmla="*/ 96 w 336"/>
                <a:gd name="T5" fmla="*/ 30 h 384"/>
                <a:gd name="T6" fmla="*/ 192 w 336"/>
                <a:gd name="T7" fmla="*/ 8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14"/>
            <p:cNvSpPr>
              <a:spLocks/>
            </p:cNvSpPr>
            <p:nvPr/>
          </p:nvSpPr>
          <p:spPr bwMode="white">
            <a:xfrm>
              <a:off x="5520" y="3978"/>
              <a:ext cx="240" cy="348"/>
            </a:xfrm>
            <a:custGeom>
              <a:avLst/>
              <a:gdLst>
                <a:gd name="T0" fmla="*/ 222 w 246"/>
                <a:gd name="T1" fmla="*/ 0 h 348"/>
                <a:gd name="T2" fmla="*/ 148 w 246"/>
                <a:gd name="T3" fmla="*/ 196 h 348"/>
                <a:gd name="T4" fmla="*/ 76 w 246"/>
                <a:gd name="T5" fmla="*/ 282 h 348"/>
                <a:gd name="T6" fmla="*/ 0 w 246"/>
                <a:gd name="T7" fmla="*/ 342 h 348"/>
                <a:gd name="T8" fmla="*/ 222 w 246"/>
                <a:gd name="T9" fmla="*/ 348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348">
                  <a:moveTo>
                    <a:pt x="246" y="0"/>
                  </a:moveTo>
                  <a:lnTo>
                    <a:pt x="164" y="196"/>
                  </a:lnTo>
                  <a:lnTo>
                    <a:pt x="84" y="282"/>
                  </a:lnTo>
                  <a:lnTo>
                    <a:pt x="0" y="342"/>
                  </a:lnTo>
                  <a:lnTo>
                    <a:pt x="246" y="348"/>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15"/>
            <p:cNvSpPr>
              <a:spLocks/>
            </p:cNvSpPr>
            <p:nvPr/>
          </p:nvSpPr>
          <p:spPr bwMode="white">
            <a:xfrm rot="5400000">
              <a:off x="5472" y="0"/>
              <a:ext cx="288" cy="288"/>
            </a:xfrm>
            <a:custGeom>
              <a:avLst/>
              <a:gdLst>
                <a:gd name="T0" fmla="*/ 0 w 336"/>
                <a:gd name="T1" fmla="*/ 15 h 384"/>
                <a:gd name="T2" fmla="*/ 0 w 336"/>
                <a:gd name="T3" fmla="*/ 122 h 384"/>
                <a:gd name="T4" fmla="*/ 51 w 336"/>
                <a:gd name="T5" fmla="*/ 61 h 384"/>
                <a:gd name="T6" fmla="*/ 104 w 336"/>
                <a:gd name="T7" fmla="*/ 15 h 384"/>
                <a:gd name="T8" fmla="*/ 182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 name="Text Box 21"/>
          <p:cNvSpPr txBox="1">
            <a:spLocks noChangeArrowheads="1"/>
          </p:cNvSpPr>
          <p:nvPr/>
        </p:nvSpPr>
        <p:spPr bwMode="auto">
          <a:xfrm>
            <a:off x="381000" y="3048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lang="en-US" altLang="zh-CN" sz="2400" b="1">
                <a:solidFill>
                  <a:schemeClr val="bg1"/>
                </a:solidFill>
              </a:rPr>
              <a:t>LOGO</a:t>
            </a:r>
          </a:p>
        </p:txBody>
      </p:sp>
      <p:sp>
        <p:nvSpPr>
          <p:cNvPr id="11280" name="Rectangle 16"/>
          <p:cNvSpPr>
            <a:spLocks noGrp="1" noChangeArrowheads="1"/>
          </p:cNvSpPr>
          <p:nvPr>
            <p:ph type="ctrTitle" sz="quarter"/>
          </p:nvPr>
        </p:nvSpPr>
        <p:spPr>
          <a:xfrm>
            <a:off x="685800" y="838200"/>
            <a:ext cx="7772400" cy="1317625"/>
          </a:xfrm>
        </p:spPr>
        <p:txBody>
          <a:bodyPr/>
          <a:lstStyle>
            <a:lvl1pPr algn="ctr">
              <a:defRPr sz="3600" b="1"/>
            </a:lvl1pPr>
          </a:lstStyle>
          <a:p>
            <a:pPr lvl="0"/>
            <a:r>
              <a:rPr lang="en-US" altLang="zh-CN" noProof="0"/>
              <a:t>Click to edit Master title style</a:t>
            </a:r>
          </a:p>
        </p:txBody>
      </p:sp>
      <p:sp>
        <p:nvSpPr>
          <p:cNvPr id="11281" name="Rectangle 17"/>
          <p:cNvSpPr>
            <a:spLocks noGrp="1" noChangeArrowheads="1"/>
          </p:cNvSpPr>
          <p:nvPr>
            <p:ph type="subTitle" sz="quarter" idx="1"/>
          </p:nvPr>
        </p:nvSpPr>
        <p:spPr>
          <a:xfrm>
            <a:off x="1371600" y="5029200"/>
            <a:ext cx="6400800" cy="609600"/>
          </a:xfrm>
        </p:spPr>
        <p:txBody>
          <a:bodyPr/>
          <a:lstStyle>
            <a:lvl1pPr marL="0" indent="0" algn="ctr">
              <a:buFont typeface="Wingdings" pitchFamily="2" charset="2"/>
              <a:buNone/>
              <a:defRPr sz="1800" b="0">
                <a:solidFill>
                  <a:schemeClr val="bg1"/>
                </a:solidFill>
              </a:defRPr>
            </a:lvl1pPr>
          </a:lstStyle>
          <a:p>
            <a:pPr lvl="0"/>
            <a:r>
              <a:rPr lang="en-US" altLang="zh-CN" noProof="0"/>
              <a:t>Click to edit Master subtitle style</a:t>
            </a:r>
          </a:p>
        </p:txBody>
      </p:sp>
      <p:sp>
        <p:nvSpPr>
          <p:cNvPr id="19" name="Rectangle 18"/>
          <p:cNvSpPr>
            <a:spLocks noGrp="1" noChangeArrowheads="1"/>
          </p:cNvSpPr>
          <p:nvPr>
            <p:ph type="dt" sz="quarter" idx="10"/>
          </p:nvPr>
        </p:nvSpPr>
        <p:spPr>
          <a:xfrm>
            <a:off x="457200" y="6245225"/>
            <a:ext cx="2133600" cy="476250"/>
          </a:xfrm>
        </p:spPr>
        <p:txBody>
          <a:bodyPr/>
          <a:lstStyle>
            <a:lvl1pPr algn="l">
              <a:defRPr sz="1400" b="0">
                <a:solidFill>
                  <a:schemeClr val="tx1"/>
                </a:solidFill>
              </a:defRPr>
            </a:lvl1pPr>
          </a:lstStyle>
          <a:p>
            <a:pPr>
              <a:defRPr/>
            </a:pPr>
            <a:fld id="{B7ABC985-10EA-4268-B487-62B428417E40}" type="datetime1">
              <a:rPr lang="zh-CN" altLang="en-US"/>
              <a:pPr>
                <a:defRPr/>
              </a:pPr>
              <a:t>2024/3/25</a:t>
            </a:fld>
            <a:endParaRPr lang="en-US" altLang="zh-CN"/>
          </a:p>
        </p:txBody>
      </p:sp>
      <p:sp>
        <p:nvSpPr>
          <p:cNvPr id="20" name="Rectangle 19"/>
          <p:cNvSpPr>
            <a:spLocks noGrp="1" noChangeArrowheads="1"/>
          </p:cNvSpPr>
          <p:nvPr>
            <p:ph type="ftr" sz="quarter" idx="11"/>
          </p:nvPr>
        </p:nvSpPr>
        <p:spPr>
          <a:xfrm>
            <a:off x="3124200" y="6245225"/>
            <a:ext cx="2895600" cy="476250"/>
          </a:xfrm>
        </p:spPr>
        <p:txBody>
          <a:bodyPr/>
          <a:lstStyle>
            <a:lvl1pPr algn="ctr">
              <a:defRPr b="0"/>
            </a:lvl1pPr>
          </a:lstStyle>
          <a:p>
            <a:pPr>
              <a:defRPr/>
            </a:pPr>
            <a:r>
              <a:rPr lang="zh-CN" altLang="en-US"/>
              <a:t>南京邮电大学</a:t>
            </a:r>
            <a:endParaRPr lang="en-US" altLang="zh-CN"/>
          </a:p>
        </p:txBody>
      </p:sp>
      <p:sp>
        <p:nvSpPr>
          <p:cNvPr id="21" name="Rectangle 20"/>
          <p:cNvSpPr>
            <a:spLocks noGrp="1" noChangeArrowheads="1"/>
          </p:cNvSpPr>
          <p:nvPr>
            <p:ph type="sldNum" sz="quarter" idx="12"/>
          </p:nvPr>
        </p:nvSpPr>
        <p:spPr>
          <a:xfrm>
            <a:off x="6553200" y="6245225"/>
            <a:ext cx="2133600" cy="476250"/>
          </a:xfrm>
        </p:spPr>
        <p:txBody>
          <a:bodyPr/>
          <a:lstStyle>
            <a:lvl1pPr>
              <a:defRPr/>
            </a:lvl1pPr>
          </a:lstStyle>
          <a:p>
            <a:fld id="{DE4EE1B7-09A5-4FC5-9B21-D643D1FE6C53}" type="slidenum">
              <a:rPr lang="en-US" altLang="zh-CN"/>
              <a:pPr/>
              <a:t>‹#›</a:t>
            </a:fld>
            <a:endParaRPr lang="en-US" altLang="zh-CN"/>
          </a:p>
        </p:txBody>
      </p:sp>
    </p:spTree>
    <p:extLst>
      <p:ext uri="{BB962C8B-B14F-4D97-AF65-F5344CB8AC3E}">
        <p14:creationId xmlns:p14="http://schemas.microsoft.com/office/powerpoint/2010/main" val="2670986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E55C6122-936A-41A4-ABB6-4AAD95BA96BD}" type="datetime1">
              <a:rPr lang="zh-CN" altLang="en-US"/>
              <a:pPr>
                <a:defRPr/>
              </a:pPr>
              <a:t>2024/3/25</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000FC159-9D73-4F55-A6CA-836FBB0D4F8C}" type="slidenum">
              <a:rPr lang="en-US" altLang="zh-CN"/>
              <a:pPr/>
              <a:t>‹#›</a:t>
            </a:fld>
            <a:endParaRPr lang="en-US" altLang="zh-CN"/>
          </a:p>
        </p:txBody>
      </p:sp>
    </p:spTree>
    <p:extLst>
      <p:ext uri="{BB962C8B-B14F-4D97-AF65-F5344CB8AC3E}">
        <p14:creationId xmlns:p14="http://schemas.microsoft.com/office/powerpoint/2010/main" val="1385688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69C089FD-9A57-4D2A-ABA7-BD48FDFD8CCC}" type="datetime1">
              <a:rPr lang="zh-CN" altLang="en-US"/>
              <a:pPr>
                <a:defRPr/>
              </a:pPr>
              <a:t>2024/3/25</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F136A25F-13A6-4F10-86CD-F59D2883931F}" type="slidenum">
              <a:rPr lang="en-US" altLang="zh-CN"/>
              <a:pPr/>
              <a:t>‹#›</a:t>
            </a:fld>
            <a:endParaRPr lang="en-US" altLang="zh-CN"/>
          </a:p>
        </p:txBody>
      </p:sp>
    </p:spTree>
    <p:extLst>
      <p:ext uri="{BB962C8B-B14F-4D97-AF65-F5344CB8AC3E}">
        <p14:creationId xmlns:p14="http://schemas.microsoft.com/office/powerpoint/2010/main" val="401538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716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A1B58251-3E18-445E-92E8-99F8134890AB}" type="datetime1">
              <a:rPr lang="zh-CN" altLang="en-US"/>
              <a:pPr>
                <a:defRPr/>
              </a:pPr>
              <a:t>2024/3/25</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FD7809D6-1322-4CCE-B332-44D7B835EBEB}" type="slidenum">
              <a:rPr lang="en-US" altLang="zh-CN"/>
              <a:pPr/>
              <a:t>‹#›</a:t>
            </a:fld>
            <a:endParaRPr lang="en-US" altLang="zh-CN"/>
          </a:p>
        </p:txBody>
      </p:sp>
    </p:spTree>
    <p:extLst>
      <p:ext uri="{BB962C8B-B14F-4D97-AF65-F5344CB8AC3E}">
        <p14:creationId xmlns:p14="http://schemas.microsoft.com/office/powerpoint/2010/main" val="2838480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55E804A7-35DA-44ED-A50B-43B558B2127A}" type="datetime1">
              <a:rPr lang="zh-CN" altLang="en-US"/>
              <a:pPr>
                <a:defRPr/>
              </a:pPr>
              <a:t>2024/3/25</a:t>
            </a:fld>
            <a:r>
              <a:rPr lang="en-US" altLang="zh-CN"/>
              <a:t>www.themegallery.com</a:t>
            </a:r>
          </a:p>
        </p:txBody>
      </p:sp>
      <p:sp>
        <p:nvSpPr>
          <p:cNvPr id="8"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9" name="Rectangle 10"/>
          <p:cNvSpPr>
            <a:spLocks noGrp="1" noChangeArrowheads="1"/>
          </p:cNvSpPr>
          <p:nvPr>
            <p:ph type="sldNum" sz="quarter" idx="12"/>
          </p:nvPr>
        </p:nvSpPr>
        <p:spPr>
          <a:ln/>
        </p:spPr>
        <p:txBody>
          <a:bodyPr/>
          <a:lstStyle>
            <a:lvl1pPr>
              <a:defRPr/>
            </a:lvl1pPr>
          </a:lstStyle>
          <a:p>
            <a:fld id="{3B235FD5-CA6B-4F55-8E2D-2F0295127131}" type="slidenum">
              <a:rPr lang="en-US" altLang="zh-CN"/>
              <a:pPr/>
              <a:t>‹#›</a:t>
            </a:fld>
            <a:endParaRPr lang="en-US" altLang="zh-CN"/>
          </a:p>
        </p:txBody>
      </p:sp>
    </p:spTree>
    <p:extLst>
      <p:ext uri="{BB962C8B-B14F-4D97-AF65-F5344CB8AC3E}">
        <p14:creationId xmlns:p14="http://schemas.microsoft.com/office/powerpoint/2010/main" val="3112154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0CCA171D-7523-4CE2-A494-4FEF1B75ADE5}" type="datetime1">
              <a:rPr lang="zh-CN" altLang="en-US"/>
              <a:pPr>
                <a:defRPr/>
              </a:pPr>
              <a:t>2024/3/25</a:t>
            </a:fld>
            <a:r>
              <a:rPr lang="en-US" altLang="zh-CN"/>
              <a:t>www.themegallery.com</a:t>
            </a:r>
          </a:p>
        </p:txBody>
      </p:sp>
      <p:sp>
        <p:nvSpPr>
          <p:cNvPr id="4"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5" name="Rectangle 10"/>
          <p:cNvSpPr>
            <a:spLocks noGrp="1" noChangeArrowheads="1"/>
          </p:cNvSpPr>
          <p:nvPr>
            <p:ph type="sldNum" sz="quarter" idx="12"/>
          </p:nvPr>
        </p:nvSpPr>
        <p:spPr>
          <a:ln/>
        </p:spPr>
        <p:txBody>
          <a:bodyPr/>
          <a:lstStyle>
            <a:lvl1pPr>
              <a:defRPr/>
            </a:lvl1pPr>
          </a:lstStyle>
          <a:p>
            <a:fld id="{079B9651-D4E2-47FC-A87D-D82A63B703DF}" type="slidenum">
              <a:rPr lang="en-US" altLang="zh-CN"/>
              <a:pPr/>
              <a:t>‹#›</a:t>
            </a:fld>
            <a:endParaRPr lang="en-US" altLang="zh-CN"/>
          </a:p>
        </p:txBody>
      </p:sp>
    </p:spTree>
    <p:extLst>
      <p:ext uri="{BB962C8B-B14F-4D97-AF65-F5344CB8AC3E}">
        <p14:creationId xmlns:p14="http://schemas.microsoft.com/office/powerpoint/2010/main" val="1643208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97946C62-AB95-4316-96DF-21D1100A8800}" type="datetime1">
              <a:rPr lang="zh-CN" altLang="en-US"/>
              <a:pPr>
                <a:defRPr/>
              </a:pPr>
              <a:t>2024/3/25</a:t>
            </a:fld>
            <a:r>
              <a:rPr lang="en-US" altLang="zh-CN"/>
              <a:t>www.themegallery.com</a:t>
            </a:r>
          </a:p>
        </p:txBody>
      </p:sp>
      <p:sp>
        <p:nvSpPr>
          <p:cNvPr id="3"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4" name="Rectangle 10"/>
          <p:cNvSpPr>
            <a:spLocks noGrp="1" noChangeArrowheads="1"/>
          </p:cNvSpPr>
          <p:nvPr>
            <p:ph type="sldNum" sz="quarter" idx="12"/>
          </p:nvPr>
        </p:nvSpPr>
        <p:spPr>
          <a:ln/>
        </p:spPr>
        <p:txBody>
          <a:bodyPr/>
          <a:lstStyle>
            <a:lvl1pPr>
              <a:defRPr/>
            </a:lvl1pPr>
          </a:lstStyle>
          <a:p>
            <a:fld id="{9C49FC04-A97E-48A5-8C6F-CCAAFED25C87}" type="slidenum">
              <a:rPr lang="en-US" altLang="zh-CN"/>
              <a:pPr/>
              <a:t>‹#›</a:t>
            </a:fld>
            <a:endParaRPr lang="en-US" altLang="zh-CN"/>
          </a:p>
        </p:txBody>
      </p:sp>
    </p:spTree>
    <p:extLst>
      <p:ext uri="{BB962C8B-B14F-4D97-AF65-F5344CB8AC3E}">
        <p14:creationId xmlns:p14="http://schemas.microsoft.com/office/powerpoint/2010/main" val="12162801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7EC3F69E-9C50-49D6-8C9C-4627C014FE0B}" type="datetime1">
              <a:rPr lang="zh-CN" altLang="en-US"/>
              <a:pPr>
                <a:defRPr/>
              </a:pPr>
              <a:t>2024/3/25</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C0263064-C32C-4B3F-94AB-7DFEDE9F3127}" type="slidenum">
              <a:rPr lang="en-US" altLang="zh-CN"/>
              <a:pPr/>
              <a:t>‹#›</a:t>
            </a:fld>
            <a:endParaRPr lang="en-US" altLang="zh-CN"/>
          </a:p>
        </p:txBody>
      </p:sp>
    </p:spTree>
    <p:extLst>
      <p:ext uri="{BB962C8B-B14F-4D97-AF65-F5344CB8AC3E}">
        <p14:creationId xmlns:p14="http://schemas.microsoft.com/office/powerpoint/2010/main" val="175544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915345A9-B9D7-4766-840F-93341D46845D}" type="datetime1">
              <a:rPr lang="zh-CN" altLang="en-US"/>
              <a:pPr>
                <a:defRPr/>
              </a:pPr>
              <a:t>2024/3/25</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2DDADE9A-7FAC-4ACD-8116-D8C607BA3565}"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253342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8CE9108A-713C-458F-88CB-73F25C22DA0B}" type="datetime1">
              <a:rPr lang="zh-CN" altLang="en-US"/>
              <a:pPr>
                <a:defRPr/>
              </a:pPr>
              <a:t>2024/3/25</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6A6C9586-9B03-4B85-835C-C739ED151C0F}" type="slidenum">
              <a:rPr lang="en-US" altLang="zh-CN"/>
              <a:pPr/>
              <a:t>‹#›</a:t>
            </a:fld>
            <a:endParaRPr lang="en-US" altLang="zh-CN"/>
          </a:p>
        </p:txBody>
      </p:sp>
    </p:spTree>
    <p:extLst>
      <p:ext uri="{BB962C8B-B14F-4D97-AF65-F5344CB8AC3E}">
        <p14:creationId xmlns:p14="http://schemas.microsoft.com/office/powerpoint/2010/main" val="2229940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BD46F5C0-A8E1-47C0-8D10-473612A479DE}" type="datetime1">
              <a:rPr lang="zh-CN" altLang="en-US"/>
              <a:pPr>
                <a:defRPr/>
              </a:pPr>
              <a:t>2024/3/25</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66BFFF21-DB60-4364-BE99-23A966F4E9B3}" type="slidenum">
              <a:rPr lang="en-US" altLang="zh-CN"/>
              <a:pPr/>
              <a:t>‹#›</a:t>
            </a:fld>
            <a:endParaRPr lang="en-US" altLang="zh-CN"/>
          </a:p>
        </p:txBody>
      </p:sp>
    </p:spTree>
    <p:extLst>
      <p:ext uri="{BB962C8B-B14F-4D97-AF65-F5344CB8AC3E}">
        <p14:creationId xmlns:p14="http://schemas.microsoft.com/office/powerpoint/2010/main" val="8698167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5150" y="274638"/>
            <a:ext cx="215265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30555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AF478CB3-1447-4226-8ED1-0C1CC6B35C5E}" type="datetime1">
              <a:rPr lang="zh-CN" altLang="en-US"/>
              <a:pPr>
                <a:defRPr/>
              </a:pPr>
              <a:t>2024/3/25</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ADF59597-A67E-46A2-BE8D-A0D3C7149750}" type="slidenum">
              <a:rPr lang="en-US" altLang="zh-CN"/>
              <a:pPr/>
              <a:t>‹#›</a:t>
            </a:fld>
            <a:endParaRPr lang="en-US" altLang="zh-CN"/>
          </a:p>
        </p:txBody>
      </p:sp>
    </p:spTree>
    <p:extLst>
      <p:ext uri="{BB962C8B-B14F-4D97-AF65-F5344CB8AC3E}">
        <p14:creationId xmlns:p14="http://schemas.microsoft.com/office/powerpoint/2010/main" val="39191454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Freeform 2"/>
          <p:cNvSpPr>
            <a:spLocks/>
          </p:cNvSpPr>
          <p:nvPr/>
        </p:nvSpPr>
        <p:spPr bwMode="gray">
          <a:xfrm>
            <a:off x="-3175" y="-7938"/>
            <a:ext cx="9174163" cy="4392613"/>
          </a:xfrm>
          <a:custGeom>
            <a:avLst/>
            <a:gdLst>
              <a:gd name="T0" fmla="*/ 0 w 5806"/>
              <a:gd name="T1" fmla="*/ 0 h 2767"/>
              <a:gd name="T2" fmla="*/ 0 w 5806"/>
              <a:gd name="T3" fmla="*/ 2767 h 2767"/>
              <a:gd name="T4" fmla="*/ 5806 w 5806"/>
              <a:gd name="T5" fmla="*/ 726 h 2767"/>
              <a:gd name="T6" fmla="*/ 5806 w 5806"/>
              <a:gd name="T7" fmla="*/ 0 h 2767"/>
              <a:gd name="T8" fmla="*/ 0 w 5806"/>
              <a:gd name="T9" fmla="*/ 0 h 2767"/>
            </a:gdLst>
            <a:ahLst/>
            <a:cxnLst>
              <a:cxn ang="0">
                <a:pos x="T0" y="T1"/>
              </a:cxn>
              <a:cxn ang="0">
                <a:pos x="T2" y="T3"/>
              </a:cxn>
              <a:cxn ang="0">
                <a:pos x="T4" y="T5"/>
              </a:cxn>
              <a:cxn ang="0">
                <a:pos x="T6" y="T7"/>
              </a:cxn>
              <a:cxn ang="0">
                <a:pos x="T8" y="T9"/>
              </a:cxn>
            </a:cxnLst>
            <a:rect l="0" t="0" r="r" b="b"/>
            <a:pathLst>
              <a:path w="5806" h="2767">
                <a:moveTo>
                  <a:pt x="0" y="0"/>
                </a:moveTo>
                <a:lnTo>
                  <a:pt x="0" y="2767"/>
                </a:lnTo>
                <a:lnTo>
                  <a:pt x="5806" y="726"/>
                </a:lnTo>
                <a:lnTo>
                  <a:pt x="5806" y="0"/>
                </a:lnTo>
                <a:lnTo>
                  <a:pt x="0" y="0"/>
                </a:lnTo>
                <a:close/>
              </a:path>
            </a:pathLst>
          </a:custGeom>
          <a:gradFill rotWithShape="1">
            <a:gsLst>
              <a:gs pos="0">
                <a:schemeClr val="bg1">
                  <a:gamma/>
                  <a:shade val="46275"/>
                  <a:invGamma/>
                </a:schemeClr>
              </a:gs>
              <a:gs pos="100000">
                <a:schemeClr val="bg1"/>
              </a:gs>
            </a:gsLst>
            <a:lin ang="18900000" scaled="1"/>
          </a:gradFill>
          <a:ln>
            <a:noFill/>
          </a:ln>
          <a:effectLst/>
          <a:extLst>
            <a:ext uri="{91240B29-F687-4F45-9708-019B960494DF}">
              <a14:hiddenLine xmlns:a14="http://schemas.microsoft.com/office/drawing/2010/main" w="381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 name="Rectangle 3"/>
          <p:cNvSpPr>
            <a:spLocks noChangeArrowheads="1"/>
          </p:cNvSpPr>
          <p:nvPr/>
        </p:nvSpPr>
        <p:spPr bwMode="ltGray">
          <a:xfrm>
            <a:off x="0" y="1628775"/>
            <a:ext cx="7524750" cy="71438"/>
          </a:xfrm>
          <a:prstGeom prst="rect">
            <a:avLst/>
          </a:pr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6" name="Text Box 9"/>
          <p:cNvSpPr txBox="1">
            <a:spLocks noChangeArrowheads="1"/>
          </p:cNvSpPr>
          <p:nvPr/>
        </p:nvSpPr>
        <p:spPr bwMode="black">
          <a:xfrm>
            <a:off x="3092450" y="5318125"/>
            <a:ext cx="297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zh-CN" altLang="en-US" sz="2000" b="1">
                <a:solidFill>
                  <a:srgbClr val="080808"/>
                </a:solidFill>
              </a:rPr>
              <a:t>南京邮电大学</a:t>
            </a:r>
          </a:p>
        </p:txBody>
      </p:sp>
      <p:sp>
        <p:nvSpPr>
          <p:cNvPr id="14340" name="Rectangle 4"/>
          <p:cNvSpPr>
            <a:spLocks noGrp="1" noChangeArrowheads="1"/>
          </p:cNvSpPr>
          <p:nvPr>
            <p:ph type="ctrTitle" sz="quarter"/>
          </p:nvPr>
        </p:nvSpPr>
        <p:spPr bwMode="white">
          <a:xfrm>
            <a:off x="533400" y="381000"/>
            <a:ext cx="8001000" cy="1219200"/>
          </a:xfrm>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lvl1pPr algn="l">
              <a:defRPr sz="4000"/>
            </a:lvl1pPr>
          </a:lstStyle>
          <a:p>
            <a:pPr lvl="0"/>
            <a:r>
              <a:rPr lang="en-US" altLang="zh-CN" noProof="0"/>
              <a:t>Click to edit Master title style</a:t>
            </a:r>
          </a:p>
        </p:txBody>
      </p:sp>
      <p:sp>
        <p:nvSpPr>
          <p:cNvPr id="14341" name="Rectangle 5"/>
          <p:cNvSpPr>
            <a:spLocks noGrp="1" noChangeArrowheads="1"/>
          </p:cNvSpPr>
          <p:nvPr>
            <p:ph type="subTitle" sz="quarter" idx="1"/>
          </p:nvPr>
        </p:nvSpPr>
        <p:spPr bwMode="white">
          <a:xfrm>
            <a:off x="533400" y="1828800"/>
            <a:ext cx="6096000" cy="533400"/>
          </a:xfrm>
        </p:spPr>
        <p:txBody>
          <a:bodyPr/>
          <a:lstStyle>
            <a:lvl1pPr marL="0" indent="0">
              <a:buFont typeface="Wingdings" pitchFamily="2" charset="2"/>
              <a:buNone/>
              <a:defRPr sz="2400" b="0">
                <a:latin typeface="华文新魏" pitchFamily="2" charset="-122"/>
                <a:ea typeface="华文新魏" pitchFamily="2" charset="-122"/>
              </a:defRPr>
            </a:lvl1pPr>
          </a:lstStyle>
          <a:p>
            <a:pPr lvl="0"/>
            <a:r>
              <a:rPr lang="en-US" altLang="zh-CN" noProof="0"/>
              <a:t>Click to edit Master subtitle style</a:t>
            </a:r>
          </a:p>
        </p:txBody>
      </p:sp>
      <p:sp>
        <p:nvSpPr>
          <p:cNvPr id="7" name="Rectangle 6"/>
          <p:cNvSpPr>
            <a:spLocks noGrp="1" noChangeArrowheads="1"/>
          </p:cNvSpPr>
          <p:nvPr>
            <p:ph type="dt" sz="quarter" idx="10"/>
          </p:nvPr>
        </p:nvSpPr>
        <p:spPr bwMode="auto">
          <a:xfrm>
            <a:off x="457200" y="6477000"/>
            <a:ext cx="2133600" cy="244475"/>
          </a:xfrm>
        </p:spPr>
        <p:txBody>
          <a:bodyPr/>
          <a:lstStyle>
            <a:lvl1pPr>
              <a:defRPr/>
            </a:lvl1pPr>
          </a:lstStyle>
          <a:p>
            <a:pPr>
              <a:defRPr/>
            </a:pPr>
            <a:fld id="{742ADBE9-5C7F-42C8-A66F-CE8663D969E4}" type="datetime1">
              <a:rPr lang="zh-CN" altLang="en-US"/>
              <a:pPr>
                <a:defRPr/>
              </a:pPr>
              <a:t>2024/3/25</a:t>
            </a:fld>
            <a:endParaRPr lang="en-US" altLang="zh-CN"/>
          </a:p>
        </p:txBody>
      </p:sp>
      <p:sp>
        <p:nvSpPr>
          <p:cNvPr id="8" name="Rectangle 7"/>
          <p:cNvSpPr>
            <a:spLocks noGrp="1" noChangeArrowheads="1"/>
          </p:cNvSpPr>
          <p:nvPr>
            <p:ph type="ftr" sz="quarter" idx="11"/>
          </p:nvPr>
        </p:nvSpPr>
        <p:spPr bwMode="auto">
          <a:xfrm>
            <a:off x="3124200" y="6477000"/>
            <a:ext cx="2895600" cy="244475"/>
          </a:xfrm>
        </p:spPr>
        <p:txBody>
          <a:bodyPr/>
          <a:lstStyle>
            <a:lvl1pPr algn="ctr">
              <a:defRPr/>
            </a:lvl1pPr>
          </a:lstStyle>
          <a:p>
            <a:pPr>
              <a:defRPr/>
            </a:pPr>
            <a:r>
              <a:rPr lang="zh-CN" altLang="en-US"/>
              <a:t>南京邮电大学</a:t>
            </a:r>
            <a:endParaRPr lang="en-US" altLang="zh-CN"/>
          </a:p>
        </p:txBody>
      </p:sp>
      <p:sp>
        <p:nvSpPr>
          <p:cNvPr id="9" name="Rectangle 8"/>
          <p:cNvSpPr>
            <a:spLocks noGrp="1" noChangeArrowheads="1"/>
          </p:cNvSpPr>
          <p:nvPr>
            <p:ph type="sldNum" sz="quarter" idx="12"/>
          </p:nvPr>
        </p:nvSpPr>
        <p:spPr bwMode="auto">
          <a:xfrm>
            <a:off x="6553200" y="6477000"/>
            <a:ext cx="2133600" cy="244475"/>
          </a:xfrm>
        </p:spPr>
        <p:txBody>
          <a:bodyPr/>
          <a:lstStyle>
            <a:lvl1pPr>
              <a:defRPr/>
            </a:lvl1pPr>
          </a:lstStyle>
          <a:p>
            <a:fld id="{DC94588C-1D6E-4F93-AD39-19B1D1866331}" type="slidenum">
              <a:rPr lang="en-US" altLang="zh-CN"/>
              <a:pPr/>
              <a:t>‹#›</a:t>
            </a:fld>
            <a:endParaRPr lang="en-US" altLang="zh-CN"/>
          </a:p>
        </p:txBody>
      </p:sp>
    </p:spTree>
    <p:extLst>
      <p:ext uri="{BB962C8B-B14F-4D97-AF65-F5344CB8AC3E}">
        <p14:creationId xmlns:p14="http://schemas.microsoft.com/office/powerpoint/2010/main" val="4098124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47AB04D7-D520-49C0-B667-6B71EC5B8A42}" type="datetime1">
              <a:rPr lang="zh-CN" altLang="en-US"/>
              <a:pPr>
                <a:defRPr/>
              </a:pPr>
              <a:t>2024/3/25</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61E8E88C-1018-4D31-943A-69F33DB07C65}" type="slidenum">
              <a:rPr lang="en-US" altLang="zh-CN"/>
              <a:pPr/>
              <a:t>‹#›</a:t>
            </a:fld>
            <a:endParaRPr lang="en-US" altLang="zh-CN"/>
          </a:p>
        </p:txBody>
      </p:sp>
    </p:spTree>
    <p:extLst>
      <p:ext uri="{BB962C8B-B14F-4D97-AF65-F5344CB8AC3E}">
        <p14:creationId xmlns:p14="http://schemas.microsoft.com/office/powerpoint/2010/main" val="4208423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CD8060B7-FFFD-4FB8-9308-588F576D5B01}" type="datetime1">
              <a:rPr lang="zh-CN" altLang="en-US"/>
              <a:pPr>
                <a:defRPr/>
              </a:pPr>
              <a:t>2024/3/25</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FB42A8E0-A76E-48E7-AE7F-10EE9B5BF9DF}" type="slidenum">
              <a:rPr lang="en-US" altLang="zh-CN"/>
              <a:pPr/>
              <a:t>‹#›</a:t>
            </a:fld>
            <a:endParaRPr lang="en-US" altLang="zh-CN"/>
          </a:p>
        </p:txBody>
      </p:sp>
    </p:spTree>
    <p:extLst>
      <p:ext uri="{BB962C8B-B14F-4D97-AF65-F5344CB8AC3E}">
        <p14:creationId xmlns:p14="http://schemas.microsoft.com/office/powerpoint/2010/main" val="2371342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85875"/>
            <a:ext cx="40386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85875"/>
            <a:ext cx="40386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A950F749-770D-478A-A5A6-31B4AD8F4560}" type="datetime1">
              <a:rPr lang="zh-CN" altLang="en-US"/>
              <a:pPr>
                <a:defRPr/>
              </a:pPr>
              <a:t>2024/3/25</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6C7B3096-7944-4612-9068-8E22259A5787}" type="slidenum">
              <a:rPr lang="en-US" altLang="zh-CN"/>
              <a:pPr/>
              <a:t>‹#›</a:t>
            </a:fld>
            <a:endParaRPr lang="en-US" altLang="zh-CN"/>
          </a:p>
        </p:txBody>
      </p:sp>
    </p:spTree>
    <p:extLst>
      <p:ext uri="{BB962C8B-B14F-4D97-AF65-F5344CB8AC3E}">
        <p14:creationId xmlns:p14="http://schemas.microsoft.com/office/powerpoint/2010/main" val="1322200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BBD05EF6-5123-434E-B2DB-67A22769B535}" type="datetime1">
              <a:rPr lang="zh-CN" altLang="en-US"/>
              <a:pPr>
                <a:defRPr/>
              </a:pPr>
              <a:t>2024/3/25</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9" name="Rectangle 8"/>
          <p:cNvSpPr>
            <a:spLocks noGrp="1" noChangeArrowheads="1"/>
          </p:cNvSpPr>
          <p:nvPr>
            <p:ph type="sldNum" sz="quarter" idx="12"/>
          </p:nvPr>
        </p:nvSpPr>
        <p:spPr>
          <a:ln/>
        </p:spPr>
        <p:txBody>
          <a:bodyPr/>
          <a:lstStyle>
            <a:lvl1pPr>
              <a:defRPr/>
            </a:lvl1pPr>
          </a:lstStyle>
          <a:p>
            <a:fld id="{44B7B2B4-D608-461F-8CB0-158AEAFA5702}" type="slidenum">
              <a:rPr lang="en-US" altLang="zh-CN"/>
              <a:pPr/>
              <a:t>‹#›</a:t>
            </a:fld>
            <a:endParaRPr lang="en-US" altLang="zh-CN"/>
          </a:p>
        </p:txBody>
      </p:sp>
    </p:spTree>
    <p:extLst>
      <p:ext uri="{BB962C8B-B14F-4D97-AF65-F5344CB8AC3E}">
        <p14:creationId xmlns:p14="http://schemas.microsoft.com/office/powerpoint/2010/main" val="3828830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5569824E-6ED0-4D82-AA62-E043F06DB995}" type="datetime1">
              <a:rPr lang="zh-CN" altLang="en-US"/>
              <a:pPr>
                <a:defRPr/>
              </a:pPr>
              <a:t>2024/3/25</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5" name="Rectangle 8"/>
          <p:cNvSpPr>
            <a:spLocks noGrp="1" noChangeArrowheads="1"/>
          </p:cNvSpPr>
          <p:nvPr>
            <p:ph type="sldNum" sz="quarter" idx="12"/>
          </p:nvPr>
        </p:nvSpPr>
        <p:spPr>
          <a:ln/>
        </p:spPr>
        <p:txBody>
          <a:bodyPr/>
          <a:lstStyle>
            <a:lvl1pPr>
              <a:defRPr/>
            </a:lvl1pPr>
          </a:lstStyle>
          <a:p>
            <a:fld id="{61FA6E8E-EBE1-45C7-AECA-BF12CBE8BF1A}" type="slidenum">
              <a:rPr lang="en-US" altLang="zh-CN"/>
              <a:pPr/>
              <a:t>‹#›</a:t>
            </a:fld>
            <a:endParaRPr lang="en-US" altLang="zh-CN"/>
          </a:p>
        </p:txBody>
      </p:sp>
    </p:spTree>
    <p:extLst>
      <p:ext uri="{BB962C8B-B14F-4D97-AF65-F5344CB8AC3E}">
        <p14:creationId xmlns:p14="http://schemas.microsoft.com/office/powerpoint/2010/main" val="3690337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35BD8940-B288-4353-92D8-F449A4B82B2F}" type="datetime1">
              <a:rPr lang="zh-CN" altLang="en-US"/>
              <a:pPr>
                <a:defRPr/>
              </a:pPr>
              <a:t>2024/3/25</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4" name="Rectangle 8"/>
          <p:cNvSpPr>
            <a:spLocks noGrp="1" noChangeArrowheads="1"/>
          </p:cNvSpPr>
          <p:nvPr>
            <p:ph type="sldNum" sz="quarter" idx="12"/>
          </p:nvPr>
        </p:nvSpPr>
        <p:spPr>
          <a:ln/>
        </p:spPr>
        <p:txBody>
          <a:bodyPr/>
          <a:lstStyle>
            <a:lvl1pPr>
              <a:defRPr/>
            </a:lvl1pPr>
          </a:lstStyle>
          <a:p>
            <a:fld id="{99276D43-B086-443F-960C-5CFC352E7781}" type="slidenum">
              <a:rPr lang="en-US" altLang="zh-CN"/>
              <a:pPr/>
              <a:t>‹#›</a:t>
            </a:fld>
            <a:endParaRPr lang="en-US" altLang="zh-CN"/>
          </a:p>
        </p:txBody>
      </p:sp>
    </p:spTree>
    <p:extLst>
      <p:ext uri="{BB962C8B-B14F-4D97-AF65-F5344CB8AC3E}">
        <p14:creationId xmlns:p14="http://schemas.microsoft.com/office/powerpoint/2010/main" val="170853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4"/>
          <p:cNvSpPr>
            <a:spLocks noGrp="1" noChangeArrowheads="1"/>
          </p:cNvSpPr>
          <p:nvPr>
            <p:ph type="dt" sz="half" idx="10"/>
          </p:nvPr>
        </p:nvSpPr>
        <p:spPr>
          <a:ln/>
        </p:spPr>
        <p:txBody>
          <a:bodyPr/>
          <a:lstStyle>
            <a:lvl1pPr>
              <a:defRPr/>
            </a:lvl1pPr>
          </a:lstStyle>
          <a:p>
            <a:pPr>
              <a:defRPr/>
            </a:pPr>
            <a:fld id="{B5523578-794E-4029-BCF6-C09B34C85C7B}" type="datetime1">
              <a:rPr lang="zh-CN" altLang="en-US"/>
              <a:pPr>
                <a:defRPr/>
              </a:pPr>
              <a:t>2024/3/25</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28BCFF2B-CA23-4EF3-A564-710242FF389D}"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2672786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5EA0FC70-A607-4C1E-87C4-17EE4D24B126}" type="datetime1">
              <a:rPr lang="zh-CN" altLang="en-US"/>
              <a:pPr>
                <a:defRPr/>
              </a:pPr>
              <a:t>2024/3/25</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94C7E0D0-B3F5-4F90-945E-131C4CB4BCAE}" type="slidenum">
              <a:rPr lang="en-US" altLang="zh-CN"/>
              <a:pPr/>
              <a:t>‹#›</a:t>
            </a:fld>
            <a:endParaRPr lang="en-US" altLang="zh-CN"/>
          </a:p>
        </p:txBody>
      </p:sp>
    </p:spTree>
    <p:extLst>
      <p:ext uri="{BB962C8B-B14F-4D97-AF65-F5344CB8AC3E}">
        <p14:creationId xmlns:p14="http://schemas.microsoft.com/office/powerpoint/2010/main" val="11415372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FEA3F76B-BDE9-4AC3-A225-C81950A23CD0}" type="datetime1">
              <a:rPr lang="zh-CN" altLang="en-US"/>
              <a:pPr>
                <a:defRPr/>
              </a:pPr>
              <a:t>2024/3/25</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FD8E7253-2209-4698-96CC-7A3DE600058B}" type="slidenum">
              <a:rPr lang="en-US" altLang="zh-CN"/>
              <a:pPr/>
              <a:t>‹#›</a:t>
            </a:fld>
            <a:endParaRPr lang="en-US" altLang="zh-CN"/>
          </a:p>
        </p:txBody>
      </p:sp>
    </p:spTree>
    <p:extLst>
      <p:ext uri="{BB962C8B-B14F-4D97-AF65-F5344CB8AC3E}">
        <p14:creationId xmlns:p14="http://schemas.microsoft.com/office/powerpoint/2010/main" val="2966338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2F9150B1-7693-4710-A3ED-51635CF28601}" type="datetime1">
              <a:rPr lang="zh-CN" altLang="en-US"/>
              <a:pPr>
                <a:defRPr/>
              </a:pPr>
              <a:t>2024/3/25</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7FFF24D3-AAF3-40CE-B02B-B11AA3F734CE}" type="slidenum">
              <a:rPr lang="en-US" altLang="zh-CN"/>
              <a:pPr/>
              <a:t>‹#›</a:t>
            </a:fld>
            <a:endParaRPr lang="en-US" altLang="zh-CN"/>
          </a:p>
        </p:txBody>
      </p:sp>
    </p:spTree>
    <p:extLst>
      <p:ext uri="{BB962C8B-B14F-4D97-AF65-F5344CB8AC3E}">
        <p14:creationId xmlns:p14="http://schemas.microsoft.com/office/powerpoint/2010/main" val="21502596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303213"/>
            <a:ext cx="2076450" cy="60213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03213"/>
            <a:ext cx="6076950" cy="60213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8C4D5E0E-AE9E-4A80-9C01-02FDA58FB5E2}" type="datetime1">
              <a:rPr lang="zh-CN" altLang="en-US"/>
              <a:pPr>
                <a:defRPr/>
              </a:pPr>
              <a:t>2024/3/25</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90EFE2EF-1197-48EE-BAC9-385D2B17E48B}" type="slidenum">
              <a:rPr lang="en-US" altLang="zh-CN"/>
              <a:pPr/>
              <a:t>‹#›</a:t>
            </a:fld>
            <a:endParaRPr lang="en-US" altLang="zh-CN"/>
          </a:p>
        </p:txBody>
      </p:sp>
    </p:spTree>
    <p:extLst>
      <p:ext uri="{BB962C8B-B14F-4D97-AF65-F5344CB8AC3E}">
        <p14:creationId xmlns:p14="http://schemas.microsoft.com/office/powerpoint/2010/main" val="430450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303213"/>
            <a:ext cx="8305800" cy="687387"/>
          </a:xfrm>
        </p:spPr>
        <p:txBody>
          <a:bodyPr/>
          <a:lstStyle/>
          <a:p>
            <a:r>
              <a:rPr lang="zh-CN" altLang="en-US"/>
              <a:t>单击此处编辑母版标题样式</a:t>
            </a:r>
          </a:p>
        </p:txBody>
      </p:sp>
      <p:sp>
        <p:nvSpPr>
          <p:cNvPr id="3" name="表格占位符 2"/>
          <p:cNvSpPr>
            <a:spLocks noGrp="1"/>
          </p:cNvSpPr>
          <p:nvPr>
            <p:ph type="tbl" idx="1"/>
          </p:nvPr>
        </p:nvSpPr>
        <p:spPr>
          <a:xfrm>
            <a:off x="457200" y="1285875"/>
            <a:ext cx="8229600" cy="5038725"/>
          </a:xfrm>
        </p:spPr>
        <p:txBody>
          <a:bodyPr/>
          <a:lstStyle/>
          <a:p>
            <a:pPr lvl="0"/>
            <a:endParaRPr lang="zh-CN" altLang="en-US" noProof="0"/>
          </a:p>
        </p:txBody>
      </p:sp>
      <p:sp>
        <p:nvSpPr>
          <p:cNvPr id="4" name="Rectangle 6"/>
          <p:cNvSpPr>
            <a:spLocks noGrp="1" noChangeArrowheads="1"/>
          </p:cNvSpPr>
          <p:nvPr>
            <p:ph type="dt" sz="half" idx="10"/>
          </p:nvPr>
        </p:nvSpPr>
        <p:spPr>
          <a:ln/>
        </p:spPr>
        <p:txBody>
          <a:bodyPr/>
          <a:lstStyle>
            <a:lvl1pPr>
              <a:defRPr/>
            </a:lvl1pPr>
          </a:lstStyle>
          <a:p>
            <a:pPr>
              <a:defRPr/>
            </a:pPr>
            <a:fld id="{042ABEA1-4435-416E-B7C1-C504D9ED8A03}" type="datetime1">
              <a:rPr lang="zh-CN" altLang="en-US"/>
              <a:pPr>
                <a:defRPr/>
              </a:pPr>
              <a:t>2024/3/25</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933D0093-DC1D-487E-8D4A-6570AC4AC041}" type="slidenum">
              <a:rPr lang="en-US" altLang="zh-CN"/>
              <a:pPr/>
              <a:t>‹#›</a:t>
            </a:fld>
            <a:endParaRPr lang="en-US" altLang="zh-CN"/>
          </a:p>
        </p:txBody>
      </p:sp>
    </p:spTree>
    <p:extLst>
      <p:ext uri="{BB962C8B-B14F-4D97-AF65-F5344CB8AC3E}">
        <p14:creationId xmlns:p14="http://schemas.microsoft.com/office/powerpoint/2010/main" val="10920680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303213"/>
            <a:ext cx="8305800" cy="687387"/>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85875"/>
            <a:ext cx="8229600" cy="2443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3881438"/>
            <a:ext cx="8229600" cy="2443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743A6F8D-317C-4CF2-9E54-EF7CF20244C8}" type="datetime1">
              <a:rPr lang="zh-CN" altLang="en-US"/>
              <a:pPr>
                <a:defRPr/>
              </a:pPr>
              <a:t>2024/3/25</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CFF9AA29-F339-437E-B27B-79B57A4B0856}" type="slidenum">
              <a:rPr lang="en-US" altLang="zh-CN"/>
              <a:pPr/>
              <a:t>‹#›</a:t>
            </a:fld>
            <a:endParaRPr lang="en-US" altLang="zh-CN"/>
          </a:p>
        </p:txBody>
      </p:sp>
    </p:spTree>
    <p:extLst>
      <p:ext uri="{BB962C8B-B14F-4D97-AF65-F5344CB8AC3E}">
        <p14:creationId xmlns:p14="http://schemas.microsoft.com/office/powerpoint/2010/main" val="13769927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03213"/>
            <a:ext cx="8305800" cy="687387"/>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85875"/>
            <a:ext cx="4038600" cy="5038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85875"/>
            <a:ext cx="4038600" cy="5038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643014A3-5EF0-43B0-A8DC-B5A9322B55EA}" type="datetime1">
              <a:rPr lang="zh-CN" altLang="en-US"/>
              <a:pPr>
                <a:defRPr/>
              </a:pPr>
              <a:t>2024/3/25</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CF6B319F-6D3A-4BFA-918B-EB1DB0F3E9BD}" type="slidenum">
              <a:rPr lang="en-US" altLang="zh-CN"/>
              <a:pPr/>
              <a:t>‹#›</a:t>
            </a:fld>
            <a:endParaRPr lang="en-US" altLang="zh-CN"/>
          </a:p>
        </p:txBody>
      </p:sp>
    </p:spTree>
    <p:extLst>
      <p:ext uri="{BB962C8B-B14F-4D97-AF65-F5344CB8AC3E}">
        <p14:creationId xmlns:p14="http://schemas.microsoft.com/office/powerpoint/2010/main" val="20659127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2"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1905000" y="4681538"/>
            <a:ext cx="1970088"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0" y="3205163"/>
            <a:ext cx="299085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rtplus_nature_naturalcity38_e"/>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0" y="4114800"/>
            <a:ext cx="9144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0" y="0"/>
            <a:ext cx="9144000" cy="3200400"/>
            <a:chOff x="0" y="0"/>
            <a:chExt cx="5760" cy="2016"/>
          </a:xfrm>
        </p:grpSpPr>
        <p:pic>
          <p:nvPicPr>
            <p:cNvPr id="8" name="Picture 6"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6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0"/>
              <a:ext cx="858"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4" descr="wa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914400"/>
            <a:ext cx="866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9"/>
          <p:cNvSpPr>
            <a:spLocks noGrp="1" noChangeArrowheads="1"/>
          </p:cNvSpPr>
          <p:nvPr>
            <p:ph type="subTitle" idx="1"/>
          </p:nvPr>
        </p:nvSpPr>
        <p:spPr>
          <a:xfrm>
            <a:off x="1066800" y="3581400"/>
            <a:ext cx="7010400" cy="381000"/>
          </a:xfrm>
          <a:extLs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lvl1pPr marL="0" indent="0" algn="ctr">
              <a:buFont typeface="Wingdings" pitchFamily="2" charset="2"/>
              <a:buNone/>
              <a:defRPr sz="2000" b="0">
                <a:solidFill>
                  <a:schemeClr val="accent6">
                    <a:lumMod val="75000"/>
                  </a:schemeClr>
                </a:solidFill>
              </a:defRPr>
            </a:lvl1pPr>
          </a:lstStyle>
          <a:p>
            <a:pPr lvl="0"/>
            <a:r>
              <a:rPr lang="zh-CN" altLang="en-US" noProof="0"/>
              <a:t>单击此处编辑母版副标题样式</a:t>
            </a:r>
            <a:endParaRPr lang="en-US" altLang="zh-CN" noProof="0" dirty="0"/>
          </a:p>
        </p:txBody>
      </p:sp>
      <p:sp>
        <p:nvSpPr>
          <p:cNvPr id="7180" name="Rectangle 12"/>
          <p:cNvSpPr>
            <a:spLocks noGrp="1" noChangeArrowheads="1"/>
          </p:cNvSpPr>
          <p:nvPr>
            <p:ph type="ctrTitle"/>
          </p:nvPr>
        </p:nvSpPr>
        <p:spPr>
          <a:xfrm>
            <a:off x="1066800" y="2514600"/>
            <a:ext cx="7010400" cy="685800"/>
          </a:xfrm>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3806097" algn="ctr" rotWithShape="0">
                    <a:srgbClr val="000000"/>
                  </a:outerShdw>
                </a:effectLst>
              </a14:hiddenEffects>
            </a:ext>
          </a:extLst>
        </p:spPr>
        <p:txBody>
          <a:bodyPr/>
          <a:lstStyle>
            <a:lvl1pPr algn="ctr">
              <a:defRPr sz="4900">
                <a:solidFill>
                  <a:schemeClr val="accent1"/>
                </a:solidFill>
                <a:latin typeface="Arial" pitchFamily="34" charset="0"/>
              </a:defRPr>
            </a:lvl1pPr>
          </a:lstStyle>
          <a:p>
            <a:pPr lvl="0"/>
            <a:r>
              <a:rPr lang="zh-CN" altLang="en-US" noProof="0"/>
              <a:t>单击此处编辑母版标题样式</a:t>
            </a:r>
            <a:endParaRPr lang="en-US" altLang="zh-CN" noProof="0" dirty="0"/>
          </a:p>
        </p:txBody>
      </p:sp>
      <p:sp>
        <p:nvSpPr>
          <p:cNvPr id="11" name="Rectangle 8"/>
          <p:cNvSpPr>
            <a:spLocks noGrp="1" noChangeArrowheads="1"/>
          </p:cNvSpPr>
          <p:nvPr>
            <p:ph type="ftr" sz="quarter" idx="10"/>
          </p:nvPr>
        </p:nvSpPr>
        <p:spPr>
          <a:xfrm>
            <a:off x="76200" y="6477000"/>
            <a:ext cx="2895600" cy="304800"/>
          </a:xfrm>
        </p:spPr>
        <p:txBody>
          <a:bodyPr/>
          <a:lstStyle>
            <a:lvl1pPr algn="l">
              <a:defRPr sz="1700">
                <a:solidFill>
                  <a:srgbClr val="000000"/>
                </a:solidFill>
              </a:defRPr>
            </a:lvl1pPr>
          </a:lstStyle>
          <a:p>
            <a:pPr>
              <a:defRPr/>
            </a:pPr>
            <a:r>
              <a:rPr lang="zh-CN" altLang="en-US"/>
              <a:t>南京邮电大学</a:t>
            </a:r>
            <a:endParaRPr lang="en-US" altLang="zh-CN"/>
          </a:p>
        </p:txBody>
      </p:sp>
      <p:sp>
        <p:nvSpPr>
          <p:cNvPr id="12" name="Rectangle 10"/>
          <p:cNvSpPr>
            <a:spLocks noGrp="1" noChangeArrowheads="1"/>
          </p:cNvSpPr>
          <p:nvPr>
            <p:ph type="dt" sz="quarter" idx="11"/>
          </p:nvPr>
        </p:nvSpPr>
        <p:spPr bwMode="auto">
          <a:xfrm>
            <a:off x="6324600" y="6477000"/>
            <a:ext cx="2133600" cy="244475"/>
          </a:xfrm>
        </p:spPr>
        <p:txBody>
          <a:bodyPr/>
          <a:lstStyle>
            <a:lvl1pPr algn="ctr">
              <a:defRPr sz="1400" b="0">
                <a:solidFill>
                  <a:schemeClr val="tx1"/>
                </a:solidFill>
                <a:latin typeface="Arial" pitchFamily="34" charset="0"/>
              </a:defRPr>
            </a:lvl1pPr>
          </a:lstStyle>
          <a:p>
            <a:pPr>
              <a:defRPr/>
            </a:pPr>
            <a:fld id="{4228FD3E-BE17-42B4-9FF0-71AA1C543008}" type="datetime1">
              <a:rPr lang="zh-CN" altLang="en-US"/>
              <a:pPr>
                <a:defRPr/>
              </a:pPr>
              <a:t>2024/3/25</a:t>
            </a:fld>
            <a:endParaRPr lang="en-US" altLang="zh-CN"/>
          </a:p>
        </p:txBody>
      </p:sp>
      <p:sp>
        <p:nvSpPr>
          <p:cNvPr id="13" name="Rectangle 11"/>
          <p:cNvSpPr>
            <a:spLocks noGrp="1" noChangeArrowheads="1"/>
          </p:cNvSpPr>
          <p:nvPr>
            <p:ph type="sldNum" sz="quarter" idx="12"/>
          </p:nvPr>
        </p:nvSpPr>
        <p:spPr bwMode="auto">
          <a:xfrm>
            <a:off x="8534400" y="6477000"/>
            <a:ext cx="457200" cy="244475"/>
          </a:xfrm>
        </p:spPr>
        <p:txBody>
          <a:bodyPr/>
          <a:lstStyle>
            <a:lvl1pPr algn="ctr">
              <a:defRPr sz="1400">
                <a:latin typeface="Arial" panose="020B0604020202020204" pitchFamily="34" charset="0"/>
              </a:defRPr>
            </a:lvl1pPr>
          </a:lstStyle>
          <a:p>
            <a:fld id="{0509F86F-557C-40ED-964F-8C286728C41E}" type="slidenum">
              <a:rPr lang="en-US" altLang="zh-CN"/>
              <a:pPr/>
              <a:t>‹#›</a:t>
            </a:fld>
            <a:endParaRPr lang="en-US" altLang="zh-CN"/>
          </a:p>
        </p:txBody>
      </p:sp>
    </p:spTree>
    <p:extLst>
      <p:ext uri="{BB962C8B-B14F-4D97-AF65-F5344CB8AC3E}">
        <p14:creationId xmlns:p14="http://schemas.microsoft.com/office/powerpoint/2010/main" val="21495540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7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D4818BB-8BA5-4F54-8498-03A2780D10D3}" type="datetime1">
              <a:rPr lang="zh-CN" altLang="en-US"/>
              <a:pPr>
                <a:defRPr/>
              </a:pPr>
              <a:t>2024/3/25</a:t>
            </a:fld>
            <a:endParaRPr lang="en-US" altLang="zh-CN"/>
          </a:p>
        </p:txBody>
      </p:sp>
      <p:sp>
        <p:nvSpPr>
          <p:cNvPr id="5" name="灯片编号占位符 4"/>
          <p:cNvSpPr>
            <a:spLocks noGrp="1"/>
          </p:cNvSpPr>
          <p:nvPr>
            <p:ph type="sldNum" sz="quarter" idx="11"/>
          </p:nvPr>
        </p:nvSpPr>
        <p:spPr/>
        <p:txBody>
          <a:bodyPr/>
          <a:lstStyle>
            <a:lvl1pPr>
              <a:defRPr/>
            </a:lvl1pPr>
          </a:lstStyle>
          <a:p>
            <a:fld id="{932003EE-D7F4-4083-B251-227CF17C5240}"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85484502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7EF93B0-C3DA-46B8-A604-95B48B01B76D}" type="datetime1">
              <a:rPr lang="zh-CN" altLang="en-US"/>
              <a:pPr>
                <a:defRPr/>
              </a:pPr>
              <a:t>2024/3/25</a:t>
            </a:fld>
            <a:endParaRPr lang="en-US" altLang="zh-CN"/>
          </a:p>
        </p:txBody>
      </p:sp>
      <p:sp>
        <p:nvSpPr>
          <p:cNvPr id="5" name="灯片编号占位符 4"/>
          <p:cNvSpPr>
            <a:spLocks noGrp="1"/>
          </p:cNvSpPr>
          <p:nvPr>
            <p:ph type="sldNum" sz="quarter" idx="11"/>
          </p:nvPr>
        </p:nvSpPr>
        <p:spPr/>
        <p:txBody>
          <a:bodyPr/>
          <a:lstStyle>
            <a:lvl1pPr>
              <a:defRPr/>
            </a:lvl1pPr>
          </a:lstStyle>
          <a:p>
            <a:fld id="{03AB5949-A689-4182-8AE7-021BA7CEEDD7}"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04721543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9200"/>
            <a:ext cx="39624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24400" y="1219200"/>
            <a:ext cx="39624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4"/>
          <p:cNvSpPr>
            <a:spLocks noGrp="1" noChangeArrowheads="1"/>
          </p:cNvSpPr>
          <p:nvPr>
            <p:ph type="dt" sz="half" idx="10"/>
          </p:nvPr>
        </p:nvSpPr>
        <p:spPr>
          <a:ln/>
        </p:spPr>
        <p:txBody>
          <a:bodyPr/>
          <a:lstStyle>
            <a:lvl1pPr>
              <a:defRPr/>
            </a:lvl1pPr>
          </a:lstStyle>
          <a:p>
            <a:pPr>
              <a:defRPr/>
            </a:pPr>
            <a:fld id="{26D2BBFC-8140-4AFB-BF23-FDEC581FDD4F}" type="datetime1">
              <a:rPr lang="zh-CN" altLang="en-US"/>
              <a:pPr>
                <a:defRPr/>
              </a:pPr>
              <a:t>2024/3/25</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B5DEEC43-9903-4563-B85B-93DAECCED6B9}"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4079337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2192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12192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19EE3238-14D3-40E6-A18D-CEB71C7FDD3F}" type="datetime1">
              <a:rPr lang="zh-CN" altLang="en-US"/>
              <a:pPr>
                <a:defRPr/>
              </a:pPr>
              <a:t>2024/3/25</a:t>
            </a:fld>
            <a:endParaRPr lang="en-US" altLang="zh-CN"/>
          </a:p>
        </p:txBody>
      </p:sp>
      <p:sp>
        <p:nvSpPr>
          <p:cNvPr id="6" name="灯片编号占位符 5"/>
          <p:cNvSpPr>
            <a:spLocks noGrp="1"/>
          </p:cNvSpPr>
          <p:nvPr>
            <p:ph type="sldNum" sz="quarter" idx="11"/>
          </p:nvPr>
        </p:nvSpPr>
        <p:spPr/>
        <p:txBody>
          <a:bodyPr/>
          <a:lstStyle>
            <a:lvl1pPr>
              <a:defRPr/>
            </a:lvl1pPr>
          </a:lstStyle>
          <a:p>
            <a:fld id="{93AED014-0FFF-47CD-92DB-89B20A001C6F}" type="slidenum">
              <a:rPr lang="en-US" altLang="zh-CN"/>
              <a:pPr/>
              <a:t>‹#›</a:t>
            </a:fld>
            <a:endParaRPr lang="en-US" altLang="zh-CN"/>
          </a:p>
        </p:txBody>
      </p:sp>
    </p:spTree>
    <p:extLst>
      <p:ext uri="{BB962C8B-B14F-4D97-AF65-F5344CB8AC3E}">
        <p14:creationId xmlns:p14="http://schemas.microsoft.com/office/powerpoint/2010/main" val="117317089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fld id="{8592D068-C490-44CD-901B-D0F4E7E5683C}" type="datetime1">
              <a:rPr lang="zh-CN" altLang="en-US"/>
              <a:pPr>
                <a:defRPr/>
              </a:pPr>
              <a:t>2024/3/25</a:t>
            </a:fld>
            <a:endParaRPr lang="en-US" altLang="zh-CN"/>
          </a:p>
        </p:txBody>
      </p:sp>
      <p:sp>
        <p:nvSpPr>
          <p:cNvPr id="8" name="灯片编号占位符 7"/>
          <p:cNvSpPr>
            <a:spLocks noGrp="1"/>
          </p:cNvSpPr>
          <p:nvPr>
            <p:ph type="sldNum" sz="quarter" idx="11"/>
          </p:nvPr>
        </p:nvSpPr>
        <p:spPr/>
        <p:txBody>
          <a:bodyPr/>
          <a:lstStyle>
            <a:lvl1pPr>
              <a:defRPr/>
            </a:lvl1pPr>
          </a:lstStyle>
          <a:p>
            <a:fld id="{594179F7-5ED8-4DEF-8578-6934CB42BA02}" type="slidenum">
              <a:rPr lang="en-US" altLang="zh-CN"/>
              <a:pPr/>
              <a:t>‹#›</a:t>
            </a:fld>
            <a:endParaRPr lang="en-US" altLang="zh-CN"/>
          </a:p>
        </p:txBody>
      </p:sp>
      <p:sp>
        <p:nvSpPr>
          <p:cNvPr id="9" name="页脚占位符 8"/>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54661888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9CDCAC77-F4C6-4CAD-8D1E-56035ED5CE1A}" type="datetime1">
              <a:rPr lang="zh-CN" altLang="en-US"/>
              <a:pPr>
                <a:defRPr/>
              </a:pPr>
              <a:t>2024/3/25</a:t>
            </a:fld>
            <a:endParaRPr lang="en-US" altLang="zh-CN"/>
          </a:p>
        </p:txBody>
      </p:sp>
      <p:sp>
        <p:nvSpPr>
          <p:cNvPr id="4" name="灯片编号占位符 3"/>
          <p:cNvSpPr>
            <a:spLocks noGrp="1"/>
          </p:cNvSpPr>
          <p:nvPr>
            <p:ph type="sldNum" sz="quarter" idx="11"/>
          </p:nvPr>
        </p:nvSpPr>
        <p:spPr/>
        <p:txBody>
          <a:bodyPr/>
          <a:lstStyle>
            <a:lvl1pPr>
              <a:defRPr/>
            </a:lvl1pPr>
          </a:lstStyle>
          <a:p>
            <a:fld id="{B8345465-33FE-44B9-BC6B-5C1210D276BA}"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52510622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356A6AA3-6FB8-4CAA-9992-A023CEEACBEC}" type="datetime1">
              <a:rPr lang="zh-CN" altLang="en-US"/>
              <a:pPr>
                <a:defRPr/>
              </a:pPr>
              <a:t>2024/3/25</a:t>
            </a:fld>
            <a:endParaRPr lang="en-US" altLang="zh-CN"/>
          </a:p>
        </p:txBody>
      </p:sp>
      <p:sp>
        <p:nvSpPr>
          <p:cNvPr id="3" name="灯片编号占位符 2"/>
          <p:cNvSpPr>
            <a:spLocks noGrp="1"/>
          </p:cNvSpPr>
          <p:nvPr>
            <p:ph type="sldNum" sz="quarter" idx="11"/>
          </p:nvPr>
        </p:nvSpPr>
        <p:spPr/>
        <p:txBody>
          <a:bodyPr/>
          <a:lstStyle>
            <a:lvl1pPr>
              <a:defRPr/>
            </a:lvl1pPr>
          </a:lstStyle>
          <a:p>
            <a:fld id="{3290811E-B9A4-4C81-88EA-4C00496DFF40}" type="slidenum">
              <a:rPr lang="en-US" altLang="zh-CN"/>
              <a:pPr/>
              <a:t>‹#›</a:t>
            </a:fld>
            <a:endParaRPr lang="en-US" altLang="zh-CN"/>
          </a:p>
        </p:txBody>
      </p:sp>
      <p:sp>
        <p:nvSpPr>
          <p:cNvPr id="4" name="页脚占位符 3"/>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4885757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F05FD2C7-AB43-472F-8DD2-0F160A3BD665}" type="datetime1">
              <a:rPr lang="zh-CN" altLang="en-US"/>
              <a:pPr>
                <a:defRPr/>
              </a:pPr>
              <a:t>2024/3/25</a:t>
            </a:fld>
            <a:endParaRPr lang="en-US" altLang="zh-CN"/>
          </a:p>
        </p:txBody>
      </p:sp>
      <p:sp>
        <p:nvSpPr>
          <p:cNvPr id="6" name="灯片编号占位符 5"/>
          <p:cNvSpPr>
            <a:spLocks noGrp="1"/>
          </p:cNvSpPr>
          <p:nvPr>
            <p:ph type="sldNum" sz="quarter" idx="11"/>
          </p:nvPr>
        </p:nvSpPr>
        <p:spPr/>
        <p:txBody>
          <a:bodyPr/>
          <a:lstStyle>
            <a:lvl1pPr>
              <a:defRPr/>
            </a:lvl1pPr>
          </a:lstStyle>
          <a:p>
            <a:fld id="{364D5CE8-1EE5-4500-B2EB-551B272FCCC2}"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17664013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80FEF287-8577-462D-B3CD-26986CB2A812}" type="datetime1">
              <a:rPr lang="zh-CN" altLang="en-US"/>
              <a:pPr>
                <a:defRPr/>
              </a:pPr>
              <a:t>2024/3/25</a:t>
            </a:fld>
            <a:endParaRPr lang="en-US" altLang="zh-CN"/>
          </a:p>
        </p:txBody>
      </p:sp>
      <p:sp>
        <p:nvSpPr>
          <p:cNvPr id="6" name="灯片编号占位符 5"/>
          <p:cNvSpPr>
            <a:spLocks noGrp="1"/>
          </p:cNvSpPr>
          <p:nvPr>
            <p:ph type="sldNum" sz="quarter" idx="11"/>
          </p:nvPr>
        </p:nvSpPr>
        <p:spPr/>
        <p:txBody>
          <a:bodyPr/>
          <a:lstStyle>
            <a:lvl1pPr>
              <a:defRPr/>
            </a:lvl1pPr>
          </a:lstStyle>
          <a:p>
            <a:fld id="{143F7D97-078D-48EE-A843-9817824411A5}"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913830487"/>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1552770-F92E-4B4B-96EE-2A5429227619}" type="datetime1">
              <a:rPr lang="zh-CN" altLang="en-US"/>
              <a:pPr>
                <a:defRPr/>
              </a:pPr>
              <a:t>2024/3/25</a:t>
            </a:fld>
            <a:endParaRPr lang="en-US" altLang="zh-CN"/>
          </a:p>
        </p:txBody>
      </p:sp>
      <p:sp>
        <p:nvSpPr>
          <p:cNvPr id="5" name="灯片编号占位符 4"/>
          <p:cNvSpPr>
            <a:spLocks noGrp="1"/>
          </p:cNvSpPr>
          <p:nvPr>
            <p:ph type="sldNum" sz="quarter" idx="11"/>
          </p:nvPr>
        </p:nvSpPr>
        <p:spPr/>
        <p:txBody>
          <a:bodyPr/>
          <a:lstStyle>
            <a:lvl1pPr>
              <a:defRPr/>
            </a:lvl1pPr>
          </a:lstStyle>
          <a:p>
            <a:fld id="{DEF50F82-88EB-4D3A-94D1-5B663EF4ACF1}"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37921787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300" y="350838"/>
            <a:ext cx="2095500" cy="5973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350838"/>
            <a:ext cx="6134100" cy="59737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F568E11-452E-4864-90AE-4B681F91E6A0}" type="datetime1">
              <a:rPr lang="zh-CN" altLang="en-US"/>
              <a:pPr>
                <a:defRPr/>
              </a:pPr>
              <a:t>2024/3/25</a:t>
            </a:fld>
            <a:endParaRPr lang="en-US" altLang="zh-CN"/>
          </a:p>
        </p:txBody>
      </p:sp>
      <p:sp>
        <p:nvSpPr>
          <p:cNvPr id="5" name="灯片编号占位符 4"/>
          <p:cNvSpPr>
            <a:spLocks noGrp="1"/>
          </p:cNvSpPr>
          <p:nvPr>
            <p:ph type="sldNum" sz="quarter" idx="11"/>
          </p:nvPr>
        </p:nvSpPr>
        <p:spPr/>
        <p:txBody>
          <a:bodyPr/>
          <a:lstStyle>
            <a:lvl1pPr>
              <a:defRPr/>
            </a:lvl1pPr>
          </a:lstStyle>
          <a:p>
            <a:fld id="{2FE2602D-1E8A-4D01-8187-F23BC4663ABE}"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14970918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7239000" cy="563562"/>
          </a:xfrm>
        </p:spPr>
        <p:txBody>
          <a:bodyPr/>
          <a:lstStyle/>
          <a:p>
            <a:r>
              <a:rPr lang="zh-CN" altLang="en-US"/>
              <a:t>单击此处编辑母版标题样式</a:t>
            </a:r>
          </a:p>
        </p:txBody>
      </p:sp>
      <p:sp>
        <p:nvSpPr>
          <p:cNvPr id="3" name="表格占位符 2"/>
          <p:cNvSpPr>
            <a:spLocks noGrp="1"/>
          </p:cNvSpPr>
          <p:nvPr>
            <p:ph type="tbl" idx="1"/>
          </p:nvPr>
        </p:nvSpPr>
        <p:spPr>
          <a:xfrm>
            <a:off x="304800" y="1219200"/>
            <a:ext cx="8382000" cy="5105400"/>
          </a:xfrm>
        </p:spPr>
        <p:txBody>
          <a:bodyPr/>
          <a:lstStyle/>
          <a:p>
            <a:pPr lvl="0"/>
            <a:r>
              <a:rPr lang="zh-CN" altLang="en-US" noProof="0"/>
              <a:t>单击图标添加表格</a:t>
            </a:r>
          </a:p>
        </p:txBody>
      </p:sp>
      <p:sp>
        <p:nvSpPr>
          <p:cNvPr id="4" name="日期占位符 3"/>
          <p:cNvSpPr>
            <a:spLocks noGrp="1"/>
          </p:cNvSpPr>
          <p:nvPr>
            <p:ph type="dt" sz="half" idx="10"/>
          </p:nvPr>
        </p:nvSpPr>
        <p:spPr/>
        <p:txBody>
          <a:bodyPr/>
          <a:lstStyle>
            <a:lvl1pPr>
              <a:defRPr/>
            </a:lvl1pPr>
          </a:lstStyle>
          <a:p>
            <a:pPr>
              <a:defRPr/>
            </a:pPr>
            <a:fld id="{A175B972-089E-4B43-8D19-A81E051B5BC8}" type="datetime1">
              <a:rPr lang="zh-CN" altLang="en-US"/>
              <a:pPr>
                <a:defRPr/>
              </a:pPr>
              <a:t>2024/3/25</a:t>
            </a:fld>
            <a:endParaRPr lang="en-US" altLang="zh-CN"/>
          </a:p>
        </p:txBody>
      </p:sp>
      <p:sp>
        <p:nvSpPr>
          <p:cNvPr id="5" name="灯片编号占位符 4"/>
          <p:cNvSpPr>
            <a:spLocks noGrp="1"/>
          </p:cNvSpPr>
          <p:nvPr>
            <p:ph type="sldNum" sz="quarter" idx="11"/>
          </p:nvPr>
        </p:nvSpPr>
        <p:spPr/>
        <p:txBody>
          <a:bodyPr/>
          <a:lstStyle>
            <a:lvl1pPr>
              <a:defRPr/>
            </a:lvl1pPr>
          </a:lstStyle>
          <a:p>
            <a:fld id="{476805E9-1366-4029-9A2A-6F916360EFA5}"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84017565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4800" y="350838"/>
            <a:ext cx="8382000" cy="59737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lvl1pPr>
              <a:defRPr/>
            </a:lvl1pPr>
          </a:lstStyle>
          <a:p>
            <a:pPr>
              <a:defRPr/>
            </a:pPr>
            <a:fld id="{98CE90F7-6393-4230-994F-9FDAE2FE1E58}" type="datetime1">
              <a:rPr lang="zh-CN" altLang="en-US"/>
              <a:pPr>
                <a:defRPr/>
              </a:pPr>
              <a:t>2024/3/25</a:t>
            </a:fld>
            <a:endParaRPr lang="en-US" altLang="zh-CN"/>
          </a:p>
        </p:txBody>
      </p:sp>
      <p:sp>
        <p:nvSpPr>
          <p:cNvPr id="4" name="灯片编号占位符 3"/>
          <p:cNvSpPr>
            <a:spLocks noGrp="1"/>
          </p:cNvSpPr>
          <p:nvPr>
            <p:ph type="sldNum" sz="quarter" idx="11"/>
          </p:nvPr>
        </p:nvSpPr>
        <p:spPr/>
        <p:txBody>
          <a:bodyPr/>
          <a:lstStyle>
            <a:lvl1pPr>
              <a:defRPr/>
            </a:lvl1pPr>
          </a:lstStyle>
          <a:p>
            <a:fld id="{E4E0CB29-739D-41CF-9A6F-BF9F76DB4FBC}"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6473882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4"/>
          <p:cNvSpPr>
            <a:spLocks noGrp="1" noChangeArrowheads="1"/>
          </p:cNvSpPr>
          <p:nvPr>
            <p:ph type="dt" sz="half" idx="10"/>
          </p:nvPr>
        </p:nvSpPr>
        <p:spPr>
          <a:ln/>
        </p:spPr>
        <p:txBody>
          <a:bodyPr/>
          <a:lstStyle>
            <a:lvl1pPr>
              <a:defRPr/>
            </a:lvl1pPr>
          </a:lstStyle>
          <a:p>
            <a:pPr>
              <a:defRPr/>
            </a:pPr>
            <a:fld id="{7A3A9D19-6312-40C6-83BE-AC2C7C7DE6CC}" type="datetime1">
              <a:rPr lang="zh-CN" altLang="en-US"/>
              <a:pPr>
                <a:defRPr/>
              </a:pPr>
              <a:t>2024/3/25</a:t>
            </a:fld>
            <a:r>
              <a:rPr lang="en-US" altLang="zh-CN"/>
              <a:t>www.themegallery.com</a:t>
            </a:r>
          </a:p>
        </p:txBody>
      </p:sp>
      <p:sp>
        <p:nvSpPr>
          <p:cNvPr id="8" name="Rectangle 15"/>
          <p:cNvSpPr>
            <a:spLocks noGrp="1" noChangeArrowheads="1"/>
          </p:cNvSpPr>
          <p:nvPr>
            <p:ph type="sldNum" sz="quarter" idx="11"/>
          </p:nvPr>
        </p:nvSpPr>
        <p:spPr>
          <a:ln/>
        </p:spPr>
        <p:txBody>
          <a:bodyPr/>
          <a:lstStyle>
            <a:lvl1pPr>
              <a:defRPr/>
            </a:lvl1pPr>
          </a:lstStyle>
          <a:p>
            <a:fld id="{D6C2D8CF-4250-485B-8BF4-D2C02D55315A}" type="slidenum">
              <a:rPr lang="en-US" altLang="zh-CN"/>
              <a:pPr/>
              <a:t>‹#›</a:t>
            </a:fld>
            <a:endParaRPr lang="en-US" altLang="zh-CN"/>
          </a:p>
        </p:txBody>
      </p:sp>
      <p:sp>
        <p:nvSpPr>
          <p:cNvPr id="9"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7909938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303213"/>
            <a:ext cx="8305800" cy="687387"/>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85875"/>
            <a:ext cx="8229600" cy="2443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3881438"/>
            <a:ext cx="8229600" cy="2443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553200"/>
            <a:ext cx="2133600" cy="242888"/>
          </a:xfrm>
        </p:spPr>
        <p:txBody>
          <a:bodyPr/>
          <a:lstStyle>
            <a:lvl1pPr>
              <a:defRPr/>
            </a:lvl1pPr>
          </a:lstStyle>
          <a:p>
            <a:pPr>
              <a:defRPr/>
            </a:pPr>
            <a:fld id="{3E99D194-2667-4D2D-9AB5-CFECA9B3947C}" type="datetime1">
              <a:rPr lang="zh-CN" altLang="en-US"/>
              <a:pPr>
                <a:defRPr/>
              </a:pPr>
              <a:t>2024/3/25</a:t>
            </a:fld>
            <a:endParaRPr lang="en-US" altLang="zh-CN"/>
          </a:p>
        </p:txBody>
      </p:sp>
      <p:sp>
        <p:nvSpPr>
          <p:cNvPr id="6" name="页脚占位符 5"/>
          <p:cNvSpPr>
            <a:spLocks noGrp="1"/>
          </p:cNvSpPr>
          <p:nvPr>
            <p:ph type="ftr" sz="quarter" idx="11"/>
          </p:nvPr>
        </p:nvSpPr>
        <p:spPr>
          <a:xfrm>
            <a:off x="5791200" y="6572250"/>
            <a:ext cx="2895600" cy="242888"/>
          </a:xfrm>
        </p:spPr>
        <p:txBody>
          <a:bodyPr/>
          <a:lstStyle>
            <a:lvl1pPr>
              <a:defRPr/>
            </a:lvl1pPr>
          </a:lstStyle>
          <a:p>
            <a:pPr>
              <a:defRPr/>
            </a:pPr>
            <a:r>
              <a:rPr lang="zh-CN" altLang="en-US"/>
              <a:t>南京邮电大学</a:t>
            </a:r>
          </a:p>
        </p:txBody>
      </p:sp>
      <p:sp>
        <p:nvSpPr>
          <p:cNvPr id="7" name="灯片编号占位符 6"/>
          <p:cNvSpPr>
            <a:spLocks noGrp="1"/>
          </p:cNvSpPr>
          <p:nvPr>
            <p:ph type="sldNum" sz="quarter" idx="12"/>
          </p:nvPr>
        </p:nvSpPr>
        <p:spPr>
          <a:xfrm>
            <a:off x="3962400" y="6553200"/>
            <a:ext cx="762000" cy="242888"/>
          </a:xfrm>
        </p:spPr>
        <p:txBody>
          <a:bodyPr/>
          <a:lstStyle>
            <a:lvl1pPr>
              <a:defRPr/>
            </a:lvl1pPr>
          </a:lstStyle>
          <a:p>
            <a:fld id="{B72DA879-F0DB-4FF7-A102-5CCE60044A57}" type="slidenum">
              <a:rPr lang="en-US" altLang="zh-CN"/>
              <a:pPr/>
              <a:t>‹#›</a:t>
            </a:fld>
            <a:endParaRPr lang="en-US" altLang="zh-CN"/>
          </a:p>
        </p:txBody>
      </p:sp>
    </p:spTree>
    <p:extLst>
      <p:ext uri="{BB962C8B-B14F-4D97-AF65-F5344CB8AC3E}">
        <p14:creationId xmlns:p14="http://schemas.microsoft.com/office/powerpoint/2010/main" val="135930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4"/>
          <p:cNvSpPr>
            <a:spLocks noGrp="1" noChangeArrowheads="1"/>
          </p:cNvSpPr>
          <p:nvPr>
            <p:ph type="dt" sz="half" idx="10"/>
          </p:nvPr>
        </p:nvSpPr>
        <p:spPr>
          <a:ln/>
        </p:spPr>
        <p:txBody>
          <a:bodyPr/>
          <a:lstStyle>
            <a:lvl1pPr>
              <a:defRPr/>
            </a:lvl1pPr>
          </a:lstStyle>
          <a:p>
            <a:pPr>
              <a:defRPr/>
            </a:pPr>
            <a:fld id="{87AD5DC9-C2E5-495A-8363-D4AE9624CE44}" type="datetime1">
              <a:rPr lang="zh-CN" altLang="en-US"/>
              <a:pPr>
                <a:defRPr/>
              </a:pPr>
              <a:t>2024/3/25</a:t>
            </a:fld>
            <a:r>
              <a:rPr lang="en-US" altLang="zh-CN"/>
              <a:t>www.themegallery.com</a:t>
            </a:r>
          </a:p>
        </p:txBody>
      </p:sp>
      <p:sp>
        <p:nvSpPr>
          <p:cNvPr id="4" name="Rectangle 15"/>
          <p:cNvSpPr>
            <a:spLocks noGrp="1" noChangeArrowheads="1"/>
          </p:cNvSpPr>
          <p:nvPr>
            <p:ph type="sldNum" sz="quarter" idx="11"/>
          </p:nvPr>
        </p:nvSpPr>
        <p:spPr>
          <a:ln/>
        </p:spPr>
        <p:txBody>
          <a:bodyPr/>
          <a:lstStyle>
            <a:lvl1pPr>
              <a:defRPr/>
            </a:lvl1pPr>
          </a:lstStyle>
          <a:p>
            <a:fld id="{0A0C6D68-9EE0-41EF-B8F9-DCCC888D5E28}" type="slidenum">
              <a:rPr lang="en-US" altLang="zh-CN"/>
              <a:pPr/>
              <a:t>‹#›</a:t>
            </a:fld>
            <a:endParaRPr lang="en-US" altLang="zh-CN"/>
          </a:p>
        </p:txBody>
      </p:sp>
      <p:sp>
        <p:nvSpPr>
          <p:cNvPr id="5"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603542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pPr>
              <a:defRPr/>
            </a:pPr>
            <a:fld id="{74E16A66-F2E3-47D0-925C-610BDC52D4DF}" type="datetime1">
              <a:rPr lang="zh-CN" altLang="en-US"/>
              <a:pPr>
                <a:defRPr/>
              </a:pPr>
              <a:t>2024/3/25</a:t>
            </a:fld>
            <a:r>
              <a:rPr lang="en-US" altLang="zh-CN"/>
              <a:t>www.themegallery.com</a:t>
            </a:r>
          </a:p>
        </p:txBody>
      </p:sp>
      <p:sp>
        <p:nvSpPr>
          <p:cNvPr id="3" name="Rectangle 15"/>
          <p:cNvSpPr>
            <a:spLocks noGrp="1" noChangeArrowheads="1"/>
          </p:cNvSpPr>
          <p:nvPr>
            <p:ph type="sldNum" sz="quarter" idx="11"/>
          </p:nvPr>
        </p:nvSpPr>
        <p:spPr>
          <a:ln/>
        </p:spPr>
        <p:txBody>
          <a:bodyPr/>
          <a:lstStyle>
            <a:lvl1pPr>
              <a:defRPr/>
            </a:lvl1pPr>
          </a:lstStyle>
          <a:p>
            <a:fld id="{18C33069-F68A-4888-8C59-1A9EC9F78439}" type="slidenum">
              <a:rPr lang="en-US" altLang="zh-CN"/>
              <a:pPr/>
              <a:t>‹#›</a:t>
            </a:fld>
            <a:endParaRPr lang="en-US" altLang="zh-CN"/>
          </a:p>
        </p:txBody>
      </p:sp>
      <p:sp>
        <p:nvSpPr>
          <p:cNvPr id="4"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231393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8C9C06C6-2553-47EB-B6FB-171B7A06BC77}" type="datetime1">
              <a:rPr lang="zh-CN" altLang="en-US"/>
              <a:pPr>
                <a:defRPr/>
              </a:pPr>
              <a:t>2024/3/25</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40E7DEDE-7F3C-44A8-9784-C673FA3B3A75}"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401221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3A1E66EA-93CF-48DF-AC15-838A7D4068D5}" type="datetime1">
              <a:rPr lang="zh-CN" altLang="en-US"/>
              <a:pPr>
                <a:defRPr/>
              </a:pPr>
              <a:t>2024/3/25</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BB4BB7EE-5089-4DBF-882A-F8E1255E2471}"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380831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oleObject" Target="../embeddings/oleObject3.bin"/><Relationship Id="rId2" Type="http://schemas.openxmlformats.org/officeDocument/2006/relationships/slideLayout" Target="../slideLayouts/slideLayout24.xml"/><Relationship Id="rId16" Type="http://schemas.openxmlformats.org/officeDocument/2006/relationships/vmlDrawing" Target="../drawings/vmlDrawing3.v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8.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7.png"/><Relationship Id="rId2" Type="http://schemas.openxmlformats.org/officeDocument/2006/relationships/slideLayout" Target="../slideLayouts/slideLayout38.xml"/><Relationship Id="rId16"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19" Type="http://schemas.openxmlformats.org/officeDocument/2006/relationships/image" Target="../media/image9.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Freeform 2"/>
          <p:cNvSpPr>
            <a:spLocks/>
          </p:cNvSpPr>
          <p:nvPr/>
        </p:nvSpPr>
        <p:spPr bwMode="gray">
          <a:xfrm rot="-5400000">
            <a:off x="-2473325" y="2673350"/>
            <a:ext cx="6629400" cy="1587500"/>
          </a:xfrm>
          <a:custGeom>
            <a:avLst/>
            <a:gdLst>
              <a:gd name="T0" fmla="*/ 0 w 5693"/>
              <a:gd name="T1" fmla="*/ 584 h 1000"/>
              <a:gd name="T2" fmla="*/ 1504 w 5693"/>
              <a:gd name="T3" fmla="*/ 352 h 1000"/>
              <a:gd name="T4" fmla="*/ 3960 w 5693"/>
              <a:gd name="T5" fmla="*/ 432 h 1000"/>
              <a:gd name="T6" fmla="*/ 5688 w 5693"/>
              <a:gd name="T7" fmla="*/ 1000 h 1000"/>
              <a:gd name="T8" fmla="*/ 5693 w 5693"/>
              <a:gd name="T9" fmla="*/ 6 h 1000"/>
              <a:gd name="T10" fmla="*/ 0 w 5693"/>
              <a:gd name="T11" fmla="*/ 0 h 1000"/>
            </a:gdLst>
            <a:ahLst/>
            <a:cxnLst>
              <a:cxn ang="0">
                <a:pos x="T0" y="T1"/>
              </a:cxn>
              <a:cxn ang="0">
                <a:pos x="T2" y="T3"/>
              </a:cxn>
              <a:cxn ang="0">
                <a:pos x="T4" y="T5"/>
              </a:cxn>
              <a:cxn ang="0">
                <a:pos x="T6" y="T7"/>
              </a:cxn>
              <a:cxn ang="0">
                <a:pos x="T8" y="T9"/>
              </a:cxn>
              <a:cxn ang="0">
                <a:pos x="T10" y="T11"/>
              </a:cxn>
            </a:cxnLst>
            <a:rect l="0" t="0" r="r" b="b"/>
            <a:pathLst>
              <a:path w="5693" h="1000">
                <a:moveTo>
                  <a:pt x="0" y="584"/>
                </a:moveTo>
                <a:cubicBezTo>
                  <a:pt x="249" y="545"/>
                  <a:pt x="844" y="377"/>
                  <a:pt x="1504" y="352"/>
                </a:cubicBezTo>
                <a:cubicBezTo>
                  <a:pt x="2168" y="300"/>
                  <a:pt x="3246" y="322"/>
                  <a:pt x="3960" y="432"/>
                </a:cubicBezTo>
                <a:cubicBezTo>
                  <a:pt x="4641" y="548"/>
                  <a:pt x="5616" y="920"/>
                  <a:pt x="5688" y="1000"/>
                </a:cubicBezTo>
                <a:lnTo>
                  <a:pt x="5693" y="6"/>
                </a:lnTo>
                <a:lnTo>
                  <a:pt x="0" y="0"/>
                </a:lnTo>
              </a:path>
            </a:pathLst>
          </a:custGeom>
          <a:gradFill rotWithShape="1">
            <a:gsLst>
              <a:gs pos="0">
                <a:schemeClr val="accent1"/>
              </a:gs>
              <a:gs pos="100000">
                <a:schemeClr val="accent1">
                  <a:gamma/>
                  <a:tint val="27451"/>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027" name="Freeform 3"/>
          <p:cNvSpPr>
            <a:spLocks/>
          </p:cNvSpPr>
          <p:nvPr/>
        </p:nvSpPr>
        <p:spPr bwMode="gray">
          <a:xfrm>
            <a:off x="63500" y="63500"/>
            <a:ext cx="9037638" cy="1604963"/>
          </a:xfrm>
          <a:custGeom>
            <a:avLst/>
            <a:gdLst>
              <a:gd name="T0" fmla="*/ 0 w 5693"/>
              <a:gd name="T1" fmla="*/ 2147483647 h 1000"/>
              <a:gd name="T2" fmla="*/ 2147483647 w 5693"/>
              <a:gd name="T3" fmla="*/ 2147483647 h 1000"/>
              <a:gd name="T4" fmla="*/ 2147483647 w 5693"/>
              <a:gd name="T5" fmla="*/ 2147483647 h 1000"/>
              <a:gd name="T6" fmla="*/ 2147483647 w 5693"/>
              <a:gd name="T7" fmla="*/ 2147483647 h 1000"/>
              <a:gd name="T8" fmla="*/ 2147483647 w 5693"/>
              <a:gd name="T9" fmla="*/ 2147483647 h 1000"/>
              <a:gd name="T10" fmla="*/ 0 w 5693"/>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93" h="1000">
                <a:moveTo>
                  <a:pt x="0" y="584"/>
                </a:moveTo>
                <a:cubicBezTo>
                  <a:pt x="253" y="552"/>
                  <a:pt x="820" y="405"/>
                  <a:pt x="1520" y="392"/>
                </a:cubicBezTo>
                <a:cubicBezTo>
                  <a:pt x="2184" y="340"/>
                  <a:pt x="3486" y="394"/>
                  <a:pt x="4200" y="504"/>
                </a:cubicBezTo>
                <a:cubicBezTo>
                  <a:pt x="4881" y="620"/>
                  <a:pt x="5616" y="920"/>
                  <a:pt x="5688" y="1000"/>
                </a:cubicBezTo>
                <a:lnTo>
                  <a:pt x="5693" y="6"/>
                </a:lnTo>
                <a:lnTo>
                  <a:pt x="0" y="0"/>
                </a:lnTo>
              </a:path>
            </a:pathLst>
          </a:custGeom>
          <a:gradFill rotWithShape="1">
            <a:gsLst>
              <a:gs pos="0">
                <a:schemeClr val="accent1"/>
              </a:gs>
              <a:gs pos="100000">
                <a:schemeClr val="tx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 name="Line 4"/>
          <p:cNvSpPr>
            <a:spLocks noChangeShapeType="1"/>
          </p:cNvSpPr>
          <p:nvPr/>
        </p:nvSpPr>
        <p:spPr bwMode="gray">
          <a:xfrm>
            <a:off x="323850" y="6500813"/>
            <a:ext cx="8569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9" name="Group 5"/>
          <p:cNvGrpSpPr>
            <a:grpSpLocks/>
          </p:cNvGrpSpPr>
          <p:nvPr/>
        </p:nvGrpSpPr>
        <p:grpSpPr bwMode="auto">
          <a:xfrm>
            <a:off x="0" y="3175"/>
            <a:ext cx="9144000" cy="6854825"/>
            <a:chOff x="0" y="2"/>
            <a:chExt cx="5760" cy="4318"/>
          </a:xfrm>
        </p:grpSpPr>
        <p:grpSp>
          <p:nvGrpSpPr>
            <p:cNvPr id="1035" name="Group 6"/>
            <p:cNvGrpSpPr>
              <a:grpSpLocks/>
            </p:cNvGrpSpPr>
            <p:nvPr userDrawn="1"/>
          </p:nvGrpSpPr>
          <p:grpSpPr bwMode="auto">
            <a:xfrm>
              <a:off x="0" y="2"/>
              <a:ext cx="5760" cy="4318"/>
              <a:chOff x="0" y="2"/>
              <a:chExt cx="5760" cy="4318"/>
            </a:xfrm>
          </p:grpSpPr>
          <p:sp>
            <p:nvSpPr>
              <p:cNvPr id="1037" name="Freeform 7"/>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8" name="AutoShape 8"/>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039" name="Freeform 9"/>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0" name="Freeform 10"/>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6" name="Freeform 11"/>
            <p:cNvSpPr>
              <a:spLocks/>
            </p:cNvSpPr>
            <p:nvPr userDrawn="1"/>
          </p:nvSpPr>
          <p:spPr bwMode="gray">
            <a:xfrm>
              <a:off x="5475" y="3"/>
              <a:ext cx="281" cy="344"/>
            </a:xfrm>
            <a:custGeom>
              <a:avLst/>
              <a:gdLst>
                <a:gd name="T0" fmla="*/ 0 w 281"/>
                <a:gd name="T1" fmla="*/ 0 h 348"/>
                <a:gd name="T2" fmla="*/ 202 w 281"/>
                <a:gd name="T3" fmla="*/ 92 h 348"/>
                <a:gd name="T4" fmla="*/ 281 w 281"/>
                <a:gd name="T5" fmla="*/ 316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0" name="Rectangle 12"/>
          <p:cNvSpPr>
            <a:spLocks noGrp="1" noChangeArrowheads="1"/>
          </p:cNvSpPr>
          <p:nvPr>
            <p:ph type="title"/>
          </p:nvPr>
        </p:nvSpPr>
        <p:spPr bwMode="black">
          <a:xfrm>
            <a:off x="457200" y="117475"/>
            <a:ext cx="8229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1" name="Rectangle 13"/>
          <p:cNvSpPr>
            <a:spLocks noGrp="1" noChangeArrowheads="1"/>
          </p:cNvSpPr>
          <p:nvPr>
            <p:ph type="body" idx="1"/>
          </p:nvPr>
        </p:nvSpPr>
        <p:spPr bwMode="auto">
          <a:xfrm>
            <a:off x="609600" y="1219200"/>
            <a:ext cx="8077200"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58" name="Rectangle 14"/>
          <p:cNvSpPr>
            <a:spLocks noGrp="1" noChangeArrowheads="1"/>
          </p:cNvSpPr>
          <p:nvPr>
            <p:ph type="dt" sz="half" idx="2"/>
          </p:nvPr>
        </p:nvSpPr>
        <p:spPr bwMode="auto">
          <a:xfrm>
            <a:off x="6553200" y="6521450"/>
            <a:ext cx="21336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1"/>
            </a:lvl1pPr>
          </a:lstStyle>
          <a:p>
            <a:pPr>
              <a:defRPr/>
            </a:pPr>
            <a:fld id="{717C2843-2E0A-4A3B-BF14-BEBF91E8C297}" type="datetime1">
              <a:rPr lang="zh-CN" altLang="en-US"/>
              <a:pPr>
                <a:defRPr/>
              </a:pPr>
              <a:t>2024/3/25</a:t>
            </a:fld>
            <a:r>
              <a:rPr lang="en-US" altLang="zh-CN"/>
              <a:t>www.themegallery.com</a:t>
            </a:r>
          </a:p>
        </p:txBody>
      </p:sp>
      <p:sp>
        <p:nvSpPr>
          <p:cNvPr id="6159" name="Rectangle 15"/>
          <p:cNvSpPr>
            <a:spLocks noGrp="1" noChangeArrowheads="1"/>
          </p:cNvSpPr>
          <p:nvPr>
            <p:ph type="sldNum" sz="quarter" idx="4"/>
          </p:nvPr>
        </p:nvSpPr>
        <p:spPr bwMode="auto">
          <a:xfrm>
            <a:off x="533400" y="6521450"/>
            <a:ext cx="6096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fld id="{A4E44E19-7ACF-4124-9C19-E95F8FE73AF0}" type="slidenum">
              <a:rPr lang="en-US" altLang="zh-CN"/>
              <a:pPr/>
              <a:t>‹#›</a:t>
            </a:fld>
            <a:endParaRPr lang="en-US" altLang="zh-CN"/>
          </a:p>
        </p:txBody>
      </p:sp>
      <p:sp>
        <p:nvSpPr>
          <p:cNvPr id="6160" name="Rectangle 16"/>
          <p:cNvSpPr>
            <a:spLocks noGrp="1" noChangeArrowheads="1"/>
          </p:cNvSpPr>
          <p:nvPr>
            <p:ph type="ftr" sz="quarter" idx="3"/>
          </p:nvPr>
        </p:nvSpPr>
        <p:spPr bwMode="auto">
          <a:xfrm>
            <a:off x="3124200" y="6553200"/>
            <a:ext cx="289560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3962"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p:txStyles>
    <p:title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Arial" pitchFamily="34" charset="0"/>
        </a:defRPr>
      </a:lvl2pPr>
      <a:lvl3pPr algn="ctr" rtl="0" eaLnBrk="0" fontAlgn="base" hangingPunct="0">
        <a:spcBef>
          <a:spcPct val="0"/>
        </a:spcBef>
        <a:spcAft>
          <a:spcPct val="0"/>
        </a:spcAft>
        <a:defRPr sz="3200" b="1">
          <a:solidFill>
            <a:schemeClr val="tx1"/>
          </a:solidFill>
          <a:latin typeface="Arial" pitchFamily="34" charset="0"/>
        </a:defRPr>
      </a:lvl3pPr>
      <a:lvl4pPr algn="ctr" rtl="0" eaLnBrk="0" fontAlgn="base" hangingPunct="0">
        <a:spcBef>
          <a:spcPct val="0"/>
        </a:spcBef>
        <a:spcAft>
          <a:spcPct val="0"/>
        </a:spcAft>
        <a:defRPr sz="3200" b="1">
          <a:solidFill>
            <a:schemeClr val="tx1"/>
          </a:solidFill>
          <a:latin typeface="Arial" pitchFamily="34" charset="0"/>
        </a:defRPr>
      </a:lvl4pPr>
      <a:lvl5pPr algn="ctr" rtl="0" eaLnBrk="0" fontAlgn="base" hangingPunct="0">
        <a:spcBef>
          <a:spcPct val="0"/>
        </a:spcBef>
        <a:spcAft>
          <a:spcPct val="0"/>
        </a:spcAft>
        <a:defRPr sz="3200" b="1">
          <a:solidFill>
            <a:schemeClr val="tx1"/>
          </a:solidFill>
          <a:latin typeface="Arial" pitchFamily="34" charset="0"/>
        </a:defRPr>
      </a:lvl5pPr>
      <a:lvl6pPr marL="457200" algn="ctr" rtl="0" fontAlgn="base">
        <a:spcBef>
          <a:spcPct val="0"/>
        </a:spcBef>
        <a:spcAft>
          <a:spcPct val="0"/>
        </a:spcAft>
        <a:defRPr sz="3200" b="1">
          <a:solidFill>
            <a:schemeClr val="tx1"/>
          </a:solidFill>
          <a:latin typeface="Arial" pitchFamily="34" charset="0"/>
        </a:defRPr>
      </a:lvl6pPr>
      <a:lvl7pPr marL="914400" algn="ctr" rtl="0" fontAlgn="base">
        <a:spcBef>
          <a:spcPct val="0"/>
        </a:spcBef>
        <a:spcAft>
          <a:spcPct val="0"/>
        </a:spcAft>
        <a:defRPr sz="3200" b="1">
          <a:solidFill>
            <a:schemeClr val="tx1"/>
          </a:solidFill>
          <a:latin typeface="Arial" pitchFamily="34" charset="0"/>
        </a:defRPr>
      </a:lvl7pPr>
      <a:lvl8pPr marL="1371600" algn="ctr" rtl="0" fontAlgn="base">
        <a:spcBef>
          <a:spcPct val="0"/>
        </a:spcBef>
        <a:spcAft>
          <a:spcPct val="0"/>
        </a:spcAft>
        <a:defRPr sz="3200" b="1">
          <a:solidFill>
            <a:schemeClr val="tx1"/>
          </a:solidFill>
          <a:latin typeface="Arial" pitchFamily="34" charset="0"/>
        </a:defRPr>
      </a:lvl8pPr>
      <a:lvl9pPr marL="1828800" algn="ctr" rtl="0" fontAlgn="base">
        <a:spcBef>
          <a:spcPct val="0"/>
        </a:spcBef>
        <a:spcAft>
          <a:spcPct val="0"/>
        </a:spcAft>
        <a:defRPr sz="3200" b="1">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268288"/>
          <a:ext cx="9144000" cy="1076325"/>
        </p:xfrm>
        <a:graphic>
          <a:graphicData uri="http://schemas.openxmlformats.org/presentationml/2006/ole">
            <mc:AlternateContent xmlns:mc="http://schemas.openxmlformats.org/markup-compatibility/2006">
              <mc:Choice xmlns:v="urn:schemas-microsoft-com:vml" Requires="v">
                <p:oleObj spid="_x0000_s2068" name="Image" r:id="rId14" imgW="13003175" imgH="2031746" progId="Photoshop.Image.7">
                  <p:embed/>
                </p:oleObj>
              </mc:Choice>
              <mc:Fallback>
                <p:oleObj name="Image" r:id="rId14" imgW="13003175" imgH="2031746"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l="10620"/>
                      <a:stretch>
                        <a:fillRect/>
                      </a:stretch>
                    </p:blipFill>
                    <p:spPr bwMode="auto">
                      <a:xfrm>
                        <a:off x="0" y="268288"/>
                        <a:ext cx="91440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ltGray">
          <a:xfrm>
            <a:off x="0" y="0"/>
            <a:ext cx="9144000" cy="2413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2052" name="Freeform 4"/>
          <p:cNvSpPr>
            <a:spLocks/>
          </p:cNvSpPr>
          <p:nvPr/>
        </p:nvSpPr>
        <p:spPr bwMode="white">
          <a:xfrm>
            <a:off x="-6350" y="950913"/>
            <a:ext cx="9156700" cy="461962"/>
          </a:xfrm>
          <a:custGeom>
            <a:avLst/>
            <a:gdLst>
              <a:gd name="T0" fmla="*/ 2147483647 w 5768"/>
              <a:gd name="T1" fmla="*/ 2147483647 h 366"/>
              <a:gd name="T2" fmla="*/ 0 w 5768"/>
              <a:gd name="T3" fmla="*/ 2147483647 h 366"/>
              <a:gd name="T4" fmla="*/ 2147483647 w 5768"/>
              <a:gd name="T5" fmla="*/ 2147483647 h 366"/>
              <a:gd name="T6" fmla="*/ 2147483647 w 5768"/>
              <a:gd name="T7" fmla="*/ 2147483647 h 366"/>
              <a:gd name="T8" fmla="*/ 2147483647 w 5768"/>
              <a:gd name="T9" fmla="*/ 2147483647 h 366"/>
              <a:gd name="T10" fmla="*/ 2147483647 w 5768"/>
              <a:gd name="T11" fmla="*/ 2147483647 h 366"/>
              <a:gd name="T12" fmla="*/ 2147483647 w 5768"/>
              <a:gd name="T13" fmla="*/ 2147483647 h 3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8" h="366">
                <a:moveTo>
                  <a:pt x="4" y="365"/>
                </a:moveTo>
                <a:lnTo>
                  <a:pt x="0" y="246"/>
                </a:lnTo>
                <a:cubicBezTo>
                  <a:pt x="304" y="192"/>
                  <a:pt x="1175" y="64"/>
                  <a:pt x="1837" y="32"/>
                </a:cubicBezTo>
                <a:cubicBezTo>
                  <a:pt x="2499" y="0"/>
                  <a:pt x="3316" y="19"/>
                  <a:pt x="3970" y="52"/>
                </a:cubicBezTo>
                <a:cubicBezTo>
                  <a:pt x="4624" y="85"/>
                  <a:pt x="5464" y="179"/>
                  <a:pt x="5764" y="231"/>
                </a:cubicBezTo>
                <a:lnTo>
                  <a:pt x="5768" y="366"/>
                </a:lnTo>
                <a:lnTo>
                  <a:pt x="4" y="365"/>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 name="Line 5"/>
          <p:cNvSpPr>
            <a:spLocks noChangeShapeType="1"/>
          </p:cNvSpPr>
          <p:nvPr/>
        </p:nvSpPr>
        <p:spPr bwMode="auto">
          <a:xfrm>
            <a:off x="425450" y="6524625"/>
            <a:ext cx="8353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 name="Rectangle 6"/>
          <p:cNvSpPr>
            <a:spLocks noGrp="1" noChangeArrowheads="1"/>
          </p:cNvSpPr>
          <p:nvPr>
            <p:ph type="title"/>
          </p:nvPr>
        </p:nvSpPr>
        <p:spPr bwMode="white">
          <a:xfrm>
            <a:off x="838200" y="274638"/>
            <a:ext cx="82296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5" name="Rectangle 7"/>
          <p:cNvSpPr>
            <a:spLocks noGrp="1" noChangeArrowheads="1"/>
          </p:cNvSpPr>
          <p:nvPr>
            <p:ph type="body" idx="1"/>
          </p:nvPr>
        </p:nvSpPr>
        <p:spPr bwMode="auto">
          <a:xfrm>
            <a:off x="457200" y="1371600"/>
            <a:ext cx="82296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48" name="Rectangle 8"/>
          <p:cNvSpPr>
            <a:spLocks noGrp="1" noChangeArrowheads="1"/>
          </p:cNvSpPr>
          <p:nvPr>
            <p:ph type="dt" sz="half" idx="2"/>
          </p:nvPr>
        </p:nvSpPr>
        <p:spPr bwMode="auto">
          <a:xfrm>
            <a:off x="6324600" y="0"/>
            <a:ext cx="2743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defRPr>
            </a:lvl1pPr>
          </a:lstStyle>
          <a:p>
            <a:pPr>
              <a:defRPr/>
            </a:pPr>
            <a:fld id="{8F8378ED-0573-4D4E-8767-2F894B919AC5}" type="datetime1">
              <a:rPr lang="zh-CN" altLang="en-US"/>
              <a:pPr>
                <a:defRPr/>
              </a:pPr>
              <a:t>2024/3/25</a:t>
            </a:fld>
            <a:r>
              <a:rPr lang="en-US" altLang="zh-CN"/>
              <a:t>www.themegallery.com</a:t>
            </a:r>
          </a:p>
        </p:txBody>
      </p:sp>
      <p:sp>
        <p:nvSpPr>
          <p:cNvPr id="10249" name="Rectangle 9"/>
          <p:cNvSpPr>
            <a:spLocks noGrp="1" noChangeArrowheads="1"/>
          </p:cNvSpPr>
          <p:nvPr>
            <p:ph type="ftr" sz="quarter" idx="3"/>
          </p:nvPr>
        </p:nvSpPr>
        <p:spPr bwMode="auto">
          <a:xfrm>
            <a:off x="5867400" y="6553200"/>
            <a:ext cx="2895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lvl1pPr>
          </a:lstStyle>
          <a:p>
            <a:pPr>
              <a:defRPr/>
            </a:pPr>
            <a:r>
              <a:rPr lang="zh-CN" altLang="en-US"/>
              <a:t>南京邮电大学</a:t>
            </a:r>
            <a:endParaRPr lang="en-US" altLang="zh-CN"/>
          </a:p>
        </p:txBody>
      </p:sp>
      <p:sp>
        <p:nvSpPr>
          <p:cNvPr id="10250" name="Rectangle 10"/>
          <p:cNvSpPr>
            <a:spLocks noGrp="1" noChangeArrowheads="1"/>
          </p:cNvSpPr>
          <p:nvPr>
            <p:ph type="sldNum" sz="quarter" idx="4"/>
          </p:nvPr>
        </p:nvSpPr>
        <p:spPr bwMode="auto">
          <a:xfrm>
            <a:off x="4267200" y="6540500"/>
            <a:ext cx="609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BE39268-8FE8-4DA8-9374-FD4FD0F4BA33}"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63"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hf hdr="0" ftr="0"/>
  <p:txStyles>
    <p:titleStyle>
      <a:lvl1pPr algn="r" rtl="0" eaLnBrk="0" fontAlgn="base" hangingPunct="0">
        <a:spcBef>
          <a:spcPct val="0"/>
        </a:spcBef>
        <a:spcAft>
          <a:spcPct val="0"/>
        </a:spcAft>
        <a:defRPr sz="3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Verdana" pitchFamily="34" charset="0"/>
        </a:defRPr>
      </a:lvl2pPr>
      <a:lvl3pPr algn="r" rtl="0" eaLnBrk="0" fontAlgn="base" hangingPunct="0">
        <a:spcBef>
          <a:spcPct val="0"/>
        </a:spcBef>
        <a:spcAft>
          <a:spcPct val="0"/>
        </a:spcAft>
        <a:defRPr sz="3200">
          <a:solidFill>
            <a:schemeClr val="bg1"/>
          </a:solidFill>
          <a:latin typeface="Verdana" pitchFamily="34" charset="0"/>
        </a:defRPr>
      </a:lvl3pPr>
      <a:lvl4pPr algn="r" rtl="0" eaLnBrk="0" fontAlgn="base" hangingPunct="0">
        <a:spcBef>
          <a:spcPct val="0"/>
        </a:spcBef>
        <a:spcAft>
          <a:spcPct val="0"/>
        </a:spcAft>
        <a:defRPr sz="3200">
          <a:solidFill>
            <a:schemeClr val="bg1"/>
          </a:solidFill>
          <a:latin typeface="Verdana" pitchFamily="34" charset="0"/>
        </a:defRPr>
      </a:lvl4pPr>
      <a:lvl5pPr algn="r" rtl="0" eaLnBrk="0" fontAlgn="base" hangingPunct="0">
        <a:spcBef>
          <a:spcPct val="0"/>
        </a:spcBef>
        <a:spcAft>
          <a:spcPct val="0"/>
        </a:spcAft>
        <a:defRPr sz="3200">
          <a:solidFill>
            <a:schemeClr val="bg1"/>
          </a:solidFill>
          <a:latin typeface="Verdana" pitchFamily="34" charset="0"/>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hlink"/>
        </a:buClr>
        <a:buSzPct val="60000"/>
        <a:buFont typeface="Wingdings" panose="05000000000000000000"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1588" y="234950"/>
          <a:ext cx="9145587" cy="792163"/>
        </p:xfrm>
        <a:graphic>
          <a:graphicData uri="http://schemas.openxmlformats.org/presentationml/2006/ole">
            <mc:AlternateContent xmlns:mc="http://schemas.openxmlformats.org/markup-compatibility/2006">
              <mc:Choice xmlns:v="urn:schemas-microsoft-com:vml" Requires="v">
                <p:oleObj spid="_x0000_s3091" name="Image" r:id="rId17" imgW="7619048" imgH="1028571" progId="Photoshop.Image.7">
                  <p:embed/>
                </p:oleObj>
              </mc:Choice>
              <mc:Fallback>
                <p:oleObj name="Image" r:id="rId17" imgW="7619048" imgH="1028571" progId="Photoshop.Image.7">
                  <p:embed/>
                  <p:pic>
                    <p:nvPicPr>
                      <p:cNvPr id="0"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gray">
                      <a:xfrm>
                        <a:off x="1588" y="234950"/>
                        <a:ext cx="9145587" cy="792163"/>
                      </a:xfrm>
                      <a:prstGeom prst="rect">
                        <a:avLst/>
                      </a:prstGeom>
                      <a:noFill/>
                      <a:ln>
                        <a:noFill/>
                      </a:ln>
                      <a:effectLst/>
                      <a:extLst>
                        <a:ext uri="{909E8E84-426E-40DD-AFC4-6F175D3DCCD1}">
                          <a14:hiddenFill xmlns:a14="http://schemas.microsoft.com/office/drawing/2010/main">
                            <a:gradFill rotWithShape="1">
                              <a:gsLst>
                                <a:gs pos="0">
                                  <a:srgbClr val="163867"/>
                                </a:gs>
                                <a:gs pos="50000">
                                  <a:schemeClr val="accent2"/>
                                </a:gs>
                                <a:gs pos="100000">
                                  <a:srgbClr val="163867"/>
                                </a:gs>
                              </a:gsLst>
                              <a:lin ang="0" scaled="1"/>
                            </a:gra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5" name="Rectangle 3"/>
          <p:cNvSpPr>
            <a:spLocks noChangeArrowheads="1"/>
          </p:cNvSpPr>
          <p:nvPr/>
        </p:nvSpPr>
        <p:spPr bwMode="gray">
          <a:xfrm>
            <a:off x="0" y="6524625"/>
            <a:ext cx="9144000" cy="333375"/>
          </a:xfrm>
          <a:prstGeom prst="rect">
            <a:avLst/>
          </a:prstGeom>
          <a:gradFill rotWithShape="1">
            <a:gsLst>
              <a:gs pos="0">
                <a:schemeClr val="bg1">
                  <a:gamma/>
                  <a:shade val="46275"/>
                  <a:invGamma/>
                </a:schemeClr>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076" name="Rectangle 4"/>
          <p:cNvSpPr>
            <a:spLocks noChangeArrowheads="1"/>
          </p:cNvSpPr>
          <p:nvPr/>
        </p:nvSpPr>
        <p:spPr bwMode="ltGray">
          <a:xfrm>
            <a:off x="0" y="0"/>
            <a:ext cx="9144000" cy="241300"/>
          </a:xfrm>
          <a:prstGeom prst="rect">
            <a:avLst/>
          </a:prstGeom>
          <a:gradFill rotWithShape="1">
            <a:gsLst>
              <a:gs pos="0">
                <a:schemeClr val="bg1"/>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3077" name="Rectangle 5"/>
          <p:cNvSpPr>
            <a:spLocks noGrp="1" noChangeArrowheads="1"/>
          </p:cNvSpPr>
          <p:nvPr>
            <p:ph type="body" idx="1"/>
          </p:nvPr>
        </p:nvSpPr>
        <p:spPr bwMode="auto">
          <a:xfrm>
            <a:off x="457200" y="1285875"/>
            <a:ext cx="82296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318" name="Rectangle 6"/>
          <p:cNvSpPr>
            <a:spLocks noGrp="1" noChangeArrowheads="1"/>
          </p:cNvSpPr>
          <p:nvPr>
            <p:ph type="dt" sz="half" idx="2"/>
          </p:nvPr>
        </p:nvSpPr>
        <p:spPr bwMode="white">
          <a:xfrm>
            <a:off x="457200" y="6553200"/>
            <a:ext cx="21336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fld id="{EFEEB62F-6F28-48EF-9794-93A1C8F1D059}" type="datetime1">
              <a:rPr lang="zh-CN" altLang="en-US"/>
              <a:pPr>
                <a:defRPr/>
              </a:pPr>
              <a:t>2024/3/25</a:t>
            </a:fld>
            <a:endParaRPr lang="en-US" altLang="zh-CN"/>
          </a:p>
        </p:txBody>
      </p:sp>
      <p:sp>
        <p:nvSpPr>
          <p:cNvPr id="13319" name="Rectangle 7"/>
          <p:cNvSpPr>
            <a:spLocks noGrp="1" noChangeArrowheads="1"/>
          </p:cNvSpPr>
          <p:nvPr>
            <p:ph type="ftr" sz="quarter" idx="3"/>
          </p:nvPr>
        </p:nvSpPr>
        <p:spPr bwMode="white">
          <a:xfrm>
            <a:off x="5791200" y="6572250"/>
            <a:ext cx="28956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r>
              <a:rPr lang="zh-CN" altLang="en-US"/>
              <a:t>南京邮电大学</a:t>
            </a:r>
          </a:p>
        </p:txBody>
      </p:sp>
      <p:sp>
        <p:nvSpPr>
          <p:cNvPr id="13320" name="Rectangle 8"/>
          <p:cNvSpPr>
            <a:spLocks noGrp="1" noChangeArrowheads="1"/>
          </p:cNvSpPr>
          <p:nvPr>
            <p:ph type="sldNum" sz="quarter" idx="4"/>
          </p:nvPr>
        </p:nvSpPr>
        <p:spPr bwMode="white">
          <a:xfrm>
            <a:off x="3962400" y="6553200"/>
            <a:ext cx="7620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224C0C06-B133-489F-8E11-A25587A7E1FD}" type="slidenum">
              <a:rPr lang="en-US" altLang="zh-CN"/>
              <a:pPr/>
              <a:t>‹#›</a:t>
            </a:fld>
            <a:endParaRPr lang="en-US" altLang="zh-CN"/>
          </a:p>
        </p:txBody>
      </p:sp>
      <p:sp>
        <p:nvSpPr>
          <p:cNvPr id="13321" name="Rectangle 9"/>
          <p:cNvSpPr>
            <a:spLocks noGrp="1" noChangeArrowheads="1"/>
          </p:cNvSpPr>
          <p:nvPr>
            <p:ph type="title"/>
          </p:nvPr>
        </p:nvSpPr>
        <p:spPr bwMode="black">
          <a:xfrm>
            <a:off x="457200" y="303213"/>
            <a:ext cx="83058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dk2" tx1="lt1" bg2="dk1" tx2="lt2" accent1="accent1" accent2="accent2" accent3="accent3" accent4="accent4" accent5="accent5" accent6="accent6" hlink="hlink" folHlink="folHlink"/>
  <p:sldLayoutIdLst>
    <p:sldLayoutId id="2147483964"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Lst>
  <p:hf hdr="0" ftr="0"/>
  <p:txStyles>
    <p:titleStyle>
      <a:lvl1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5pPr>
      <a:lvl6pPr marL="4572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6pPr>
      <a:lvl7pPr marL="9144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7pPr>
      <a:lvl8pPr marL="13716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8pPr>
      <a:lvl9pPr marL="18288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9pPr>
    </p:titleStyle>
    <p:bodyStyle>
      <a:lvl1pPr marL="342900" indent="-342900" algn="l" rtl="0" eaLnBrk="0" fontAlgn="base" hangingPunct="0">
        <a:spcBef>
          <a:spcPct val="20000"/>
        </a:spcBef>
        <a:spcAft>
          <a:spcPct val="0"/>
        </a:spcAft>
        <a:buClr>
          <a:schemeClr val="accent2"/>
        </a:buClr>
        <a:buFont typeface="Wingdings" panose="05000000000000000000" pitchFamily="2" charset="2"/>
        <a:buChar char="u"/>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ea typeface="+mn-ea"/>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9144000" cy="1943100"/>
            <a:chOff x="0" y="0"/>
            <a:chExt cx="5760" cy="1224"/>
          </a:xfrm>
        </p:grpSpPr>
        <p:pic>
          <p:nvPicPr>
            <p:cNvPr id="4107" name="Picture 3" descr="4_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5760"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4" descr="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94" y="0"/>
              <a:ext cx="66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5" descr="1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930090">
              <a:off x="48" y="96"/>
              <a:ext cx="5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Rectangle 6"/>
          <p:cNvSpPr>
            <a:spLocks noChangeArrowheads="1"/>
          </p:cNvSpPr>
          <p:nvPr/>
        </p:nvSpPr>
        <p:spPr bwMode="gray">
          <a:xfrm>
            <a:off x="0" y="6553200"/>
            <a:ext cx="9144000" cy="304800"/>
          </a:xfrm>
          <a:prstGeom prst="rect">
            <a:avLst/>
          </a:prstGeom>
          <a:gradFill rotWithShape="1">
            <a:gsLst>
              <a:gs pos="0">
                <a:schemeClr val="hlink"/>
              </a:gs>
              <a:gs pos="100000">
                <a:schemeClr val="hlink">
                  <a:gamma/>
                  <a:shade val="69804"/>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pic>
        <p:nvPicPr>
          <p:cNvPr id="4100" name="Picture 7" descr="artplus_nature_naturalcity38_g"/>
          <p:cNvPicPr>
            <a:picLocks noChangeAspect="1" noChangeArrowheads="1"/>
          </p:cNvPicPr>
          <p:nvPr/>
        </p:nvPicPr>
        <p:blipFill>
          <a:blip r:embed="rId19">
            <a:lum bright="12000" contrast="12000"/>
            <a:extLst>
              <a:ext uri="{28A0092B-C50C-407E-A947-70E740481C1C}">
                <a14:useLocalDpi xmlns:a14="http://schemas.microsoft.com/office/drawing/2010/main" val="0"/>
              </a:ext>
            </a:extLst>
          </a:blip>
          <a:srcRect r="31580"/>
          <a:stretch>
            <a:fillRect/>
          </a:stretch>
        </p:blipFill>
        <p:spPr bwMode="auto">
          <a:xfrm>
            <a:off x="7543800" y="5322888"/>
            <a:ext cx="16002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8"/>
          <p:cNvSpPr>
            <a:spLocks noGrp="1" noChangeArrowheads="1"/>
          </p:cNvSpPr>
          <p:nvPr>
            <p:ph type="dt" sz="half" idx="2"/>
          </p:nvPr>
        </p:nvSpPr>
        <p:spPr bwMode="gray">
          <a:xfrm>
            <a:off x="4114800" y="6537325"/>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chemeClr val="bg1"/>
                </a:solidFill>
                <a:latin typeface="Verdana" pitchFamily="34" charset="0"/>
                <a:ea typeface="宋体" pitchFamily="2" charset="-122"/>
              </a:defRPr>
            </a:lvl1pPr>
          </a:lstStyle>
          <a:p>
            <a:pPr>
              <a:defRPr/>
            </a:pPr>
            <a:fld id="{EACA0DDC-EBEB-4F19-A598-2F4467E682E4}" type="datetime1">
              <a:rPr lang="zh-CN" altLang="en-US"/>
              <a:pPr>
                <a:defRPr/>
              </a:pPr>
              <a:t>2024/3/25</a:t>
            </a:fld>
            <a:r>
              <a:rPr lang="en-US" altLang="zh-CN"/>
              <a:t>www.themegallery.com</a:t>
            </a:r>
          </a:p>
        </p:txBody>
      </p:sp>
      <p:sp>
        <p:nvSpPr>
          <p:cNvPr id="4102" name="Rectangle 9"/>
          <p:cNvSpPr>
            <a:spLocks noGrp="1" noChangeArrowheads="1"/>
          </p:cNvSpPr>
          <p:nvPr>
            <p:ph type="body" idx="1"/>
          </p:nvPr>
        </p:nvSpPr>
        <p:spPr bwMode="gray">
          <a:xfrm>
            <a:off x="304800" y="1219200"/>
            <a:ext cx="8382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6154" name="Rectangle 10"/>
          <p:cNvSpPr>
            <a:spLocks noGrp="1" noChangeArrowheads="1"/>
          </p:cNvSpPr>
          <p:nvPr>
            <p:ph type="sldNum" sz="quarter" idx="4"/>
          </p:nvPr>
        </p:nvSpPr>
        <p:spPr bwMode="gray">
          <a:xfrm>
            <a:off x="304800" y="6537325"/>
            <a:ext cx="533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panose="020B0604030504040204" pitchFamily="34" charset="0"/>
              </a:defRPr>
            </a:lvl1pPr>
          </a:lstStyle>
          <a:p>
            <a:fld id="{3BEE1F92-2371-4DF5-83E7-B4041038809D}" type="slidenum">
              <a:rPr lang="en-US" altLang="zh-CN"/>
              <a:pPr/>
              <a:t>‹#›</a:t>
            </a:fld>
            <a:endParaRPr lang="en-US" altLang="zh-CN"/>
          </a:p>
        </p:txBody>
      </p:sp>
      <p:sp>
        <p:nvSpPr>
          <p:cNvPr id="4104" name="Line 11"/>
          <p:cNvSpPr>
            <a:spLocks noChangeShapeType="1"/>
          </p:cNvSpPr>
          <p:nvPr/>
        </p:nvSpPr>
        <p:spPr bwMode="white">
          <a:xfrm>
            <a:off x="9525" y="5967413"/>
            <a:ext cx="6413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 name="Rectangle 12"/>
          <p:cNvSpPr>
            <a:spLocks noGrp="1" noChangeArrowheads="1"/>
          </p:cNvSpPr>
          <p:nvPr>
            <p:ph type="title"/>
          </p:nvPr>
        </p:nvSpPr>
        <p:spPr bwMode="gray">
          <a:xfrm>
            <a:off x="838200" y="350838"/>
            <a:ext cx="7239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6157" name="Rectangle 13"/>
          <p:cNvSpPr>
            <a:spLocks noGrp="1" noChangeArrowheads="1"/>
          </p:cNvSpPr>
          <p:nvPr>
            <p:ph type="ftr" sz="quarter" idx="3"/>
          </p:nvPr>
        </p:nvSpPr>
        <p:spPr bwMode="gray">
          <a:xfrm>
            <a:off x="914400" y="653732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bg1"/>
                </a:solidFill>
                <a:ea typeface="宋体" pitchFamily="2" charset="-122"/>
              </a:defRPr>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8.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5.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8.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38.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g"/><Relationship Id="rId1" Type="http://schemas.openxmlformats.org/officeDocument/2006/relationships/slideLayout" Target="../slideLayouts/slideLayout38.xm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8.xml"/><Relationship Id="rId1" Type="http://schemas.openxmlformats.org/officeDocument/2006/relationships/vmlDrawing" Target="../drawings/vmlDrawing5.vml"/><Relationship Id="rId4" Type="http://schemas.openxmlformats.org/officeDocument/2006/relationships/image" Target="../media/image44.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8.xml"/><Relationship Id="rId1" Type="http://schemas.openxmlformats.org/officeDocument/2006/relationships/vmlDrawing" Target="../drawings/vmlDrawing6.vml"/><Relationship Id="rId4" Type="http://schemas.openxmlformats.org/officeDocument/2006/relationships/image" Target="../media/image47.emf"/></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8.xml"/><Relationship Id="rId1" Type="http://schemas.openxmlformats.org/officeDocument/2006/relationships/vmlDrawing" Target="../drawings/vmlDrawing7.vml"/><Relationship Id="rId4" Type="http://schemas.openxmlformats.org/officeDocument/2006/relationships/image" Target="../media/image5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3.xml"/></Relationships>
</file>

<file path=ppt/slides/_rels/slide7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6.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defRPr/>
            </a:pPr>
            <a:r>
              <a:rPr lang="zh-CN" altLang="en-US" dirty="0">
                <a:latin typeface="+mj-ea"/>
              </a:rPr>
              <a:t>第</a:t>
            </a:r>
            <a:r>
              <a:rPr lang="en-US" altLang="zh-CN" dirty="0">
                <a:latin typeface="+mj-ea"/>
              </a:rPr>
              <a:t>3</a:t>
            </a:r>
            <a:r>
              <a:rPr lang="zh-CN" altLang="en-US" dirty="0">
                <a:latin typeface="+mj-ea"/>
              </a:rPr>
              <a:t>章 密码学概述</a:t>
            </a:r>
          </a:p>
        </p:txBody>
      </p:sp>
      <p:sp>
        <p:nvSpPr>
          <p:cNvPr id="5" name="Rectangle 3"/>
          <p:cNvSpPr>
            <a:spLocks noGrp="1" noChangeArrowheads="1"/>
          </p:cNvSpPr>
          <p:nvPr>
            <p:ph type="subTitle" idx="1"/>
          </p:nvPr>
        </p:nvSpPr>
        <p:spPr/>
        <p:txBody>
          <a:bodyPr/>
          <a:lstStyle/>
          <a:p>
            <a:pPr eaLnBrk="1" hangingPunct="1">
              <a:defRPr/>
            </a:pPr>
            <a:r>
              <a:rPr lang="zh-CN" altLang="en-US" b="1" dirty="0"/>
              <a:t>南京邮电大学信息安全系</a:t>
            </a:r>
          </a:p>
          <a:p>
            <a:pPr eaLnBrk="1" hangingPunct="1">
              <a:defRPr/>
            </a:pPr>
            <a:r>
              <a:rPr lang="en-US" altLang="zh-CN" b="1" dirty="0"/>
              <a:t>《</a:t>
            </a:r>
            <a:r>
              <a:rPr lang="zh-CN" altLang="en-US" b="1" dirty="0"/>
              <a:t>网络信息安全</a:t>
            </a:r>
            <a:r>
              <a:rPr lang="en-US" altLang="zh-CN" b="1" dirty="0"/>
              <a:t>》</a:t>
            </a:r>
            <a:r>
              <a:rPr lang="zh-CN" altLang="en-US" b="1" dirty="0"/>
              <a:t>课程组</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99842-156F-48EA-BFD3-5C1D17BC4CB9}"/>
              </a:ext>
            </a:extLst>
          </p:cNvPr>
          <p:cNvSpPr>
            <a:spLocks noGrp="1"/>
          </p:cNvSpPr>
          <p:nvPr>
            <p:ph type="title"/>
          </p:nvPr>
        </p:nvSpPr>
        <p:spPr/>
        <p:txBody>
          <a:bodyPr/>
          <a:lstStyle/>
          <a:p>
            <a:r>
              <a:rPr lang="zh-CN" altLang="en-US" dirty="0"/>
              <a:t>密码体制</a:t>
            </a:r>
            <a:r>
              <a:rPr lang="en-US" altLang="zh-CN" dirty="0"/>
              <a:t>Vs</a:t>
            </a:r>
            <a:r>
              <a:rPr lang="zh-CN" altLang="en-US" dirty="0"/>
              <a:t>密码算法</a:t>
            </a:r>
          </a:p>
        </p:txBody>
      </p:sp>
      <p:sp>
        <p:nvSpPr>
          <p:cNvPr id="3" name="内容占位符 2">
            <a:extLst>
              <a:ext uri="{FF2B5EF4-FFF2-40B4-BE49-F238E27FC236}">
                <a16:creationId xmlns:a16="http://schemas.microsoft.com/office/drawing/2014/main" id="{F16941F7-10FB-4401-A6E0-06E2A80125C6}"/>
              </a:ext>
            </a:extLst>
          </p:cNvPr>
          <p:cNvSpPr>
            <a:spLocks noGrp="1"/>
          </p:cNvSpPr>
          <p:nvPr>
            <p:ph idx="1"/>
          </p:nvPr>
        </p:nvSpPr>
        <p:spPr>
          <a:xfrm>
            <a:off x="304800" y="1219200"/>
            <a:ext cx="8382000" cy="3733800"/>
          </a:xfrm>
        </p:spPr>
        <p:txBody>
          <a:bodyPr/>
          <a:lstStyle/>
          <a:p>
            <a:pPr eaLnBrk="1" hangingPunct="1">
              <a:buFont typeface="Wingdings" panose="05000000000000000000" pitchFamily="2" charset="2"/>
              <a:buNone/>
            </a:pPr>
            <a:r>
              <a:rPr lang="zh-CN" altLang="en-US" sz="2800" dirty="0">
                <a:solidFill>
                  <a:srgbClr val="FF0000"/>
                </a:solidFill>
                <a:sym typeface="Wingdings" panose="05000000000000000000" pitchFamily="2" charset="2"/>
              </a:rPr>
              <a:t>密码体制：</a:t>
            </a:r>
            <a:r>
              <a:rPr lang="zh-CN" altLang="en-US" sz="2800" dirty="0">
                <a:sym typeface="Wingdings" panose="05000000000000000000" pitchFamily="2" charset="2"/>
              </a:rPr>
              <a:t>它是一个五元组（</a:t>
            </a:r>
            <a:r>
              <a:rPr lang="en-US" altLang="zh-CN" sz="2800" b="1" i="1" dirty="0">
                <a:sym typeface="Wingdings" panose="05000000000000000000" pitchFamily="2" charset="2"/>
              </a:rPr>
              <a:t>P,C,K,E,D </a:t>
            </a:r>
            <a:r>
              <a:rPr lang="en-US" altLang="zh-CN" sz="2800" dirty="0">
                <a:sym typeface="Wingdings" panose="05000000000000000000" pitchFamily="2" charset="2"/>
              </a:rPr>
              <a:t>)</a:t>
            </a:r>
            <a:r>
              <a:rPr lang="zh-CN" altLang="en-US" sz="2800" dirty="0">
                <a:sym typeface="Wingdings" panose="05000000000000000000" pitchFamily="2" charset="2"/>
              </a:rPr>
              <a:t>满足条件：</a:t>
            </a:r>
          </a:p>
          <a:p>
            <a:pPr marL="0" indent="14288" eaLnBrk="1" hangingPunct="1">
              <a:buFont typeface="Wingdings" panose="05000000000000000000" pitchFamily="2" charset="2"/>
              <a:buNone/>
            </a:pPr>
            <a:r>
              <a:rPr lang="zh-CN" altLang="en-US" sz="2800" dirty="0"/>
              <a:t>（</a:t>
            </a:r>
            <a:r>
              <a:rPr lang="en-US" altLang="zh-CN" sz="2800" dirty="0"/>
              <a:t>1</a:t>
            </a:r>
            <a:r>
              <a:rPr lang="zh-CN" altLang="en-US" sz="2800" dirty="0"/>
              <a:t>）</a:t>
            </a:r>
            <a:r>
              <a:rPr lang="en-US" altLang="zh-CN" sz="2800" b="1" i="1" dirty="0"/>
              <a:t>P</a:t>
            </a:r>
            <a:r>
              <a:rPr lang="zh-CN" altLang="en-US" sz="2800" dirty="0"/>
              <a:t>是可能明文的有限集；（明文空间）</a:t>
            </a:r>
          </a:p>
          <a:p>
            <a:pPr eaLnBrk="1" hangingPunct="1">
              <a:buFont typeface="Wingdings" panose="05000000000000000000" pitchFamily="2" charset="2"/>
              <a:buNone/>
            </a:pPr>
            <a:r>
              <a:rPr lang="zh-CN" altLang="en-US" sz="2800" dirty="0"/>
              <a:t>（</a:t>
            </a:r>
            <a:r>
              <a:rPr lang="en-US" altLang="zh-CN" sz="2800" dirty="0"/>
              <a:t>2</a:t>
            </a:r>
            <a:r>
              <a:rPr lang="zh-CN" altLang="en-US" sz="2800" dirty="0"/>
              <a:t>）</a:t>
            </a:r>
            <a:r>
              <a:rPr lang="en-US" altLang="zh-CN" sz="2800" b="1" i="1" dirty="0"/>
              <a:t>C</a:t>
            </a:r>
            <a:r>
              <a:rPr lang="zh-CN" altLang="en-US" sz="2800" dirty="0"/>
              <a:t>是可能密文的有限集；（密文空间）</a:t>
            </a:r>
            <a:endParaRPr lang="en-US" altLang="zh-CN" sz="2800" dirty="0"/>
          </a:p>
          <a:p>
            <a:pPr eaLnBrk="1" hangingPunct="1">
              <a:buFont typeface="Wingdings" panose="05000000000000000000" pitchFamily="2" charset="2"/>
              <a:buNone/>
            </a:pPr>
            <a:r>
              <a:rPr lang="zh-CN" altLang="en-US" sz="2800" dirty="0"/>
              <a:t>（</a:t>
            </a:r>
            <a:r>
              <a:rPr lang="en-US" altLang="zh-CN" sz="2800" dirty="0"/>
              <a:t>3</a:t>
            </a:r>
            <a:r>
              <a:rPr lang="zh-CN" altLang="en-US" sz="2800" dirty="0"/>
              <a:t>）</a:t>
            </a:r>
            <a:r>
              <a:rPr lang="en-US" altLang="zh-CN" sz="2800" b="1" i="1" dirty="0"/>
              <a:t>K</a:t>
            </a:r>
            <a:r>
              <a:rPr lang="zh-CN" altLang="en-US" sz="2800" dirty="0"/>
              <a:t>是一切可能密钥构成的有限集；（密钥空间）</a:t>
            </a:r>
          </a:p>
          <a:p>
            <a:pPr eaLnBrk="1" hangingPunct="1">
              <a:buFont typeface="Wingdings" panose="05000000000000000000" pitchFamily="2" charset="2"/>
              <a:buNone/>
            </a:pPr>
            <a:r>
              <a:rPr lang="zh-CN" altLang="en-US" sz="2800" dirty="0"/>
              <a:t> *（</a:t>
            </a:r>
            <a:r>
              <a:rPr lang="en-US" altLang="zh-CN" sz="2800" dirty="0"/>
              <a:t>4</a:t>
            </a:r>
            <a:r>
              <a:rPr lang="zh-CN" altLang="en-US" sz="2800" dirty="0"/>
              <a:t>）</a:t>
            </a:r>
            <a:r>
              <a:rPr lang="zh-CN" altLang="en-US" sz="2400" dirty="0"/>
              <a:t>任意</a:t>
            </a:r>
            <a:r>
              <a:rPr lang="en-US" altLang="zh-CN" sz="2400" b="1" i="1" dirty="0"/>
              <a:t>k∈ K</a:t>
            </a:r>
            <a:r>
              <a:rPr lang="en-US" altLang="zh-CN" sz="2400" dirty="0"/>
              <a:t>,</a:t>
            </a:r>
            <a:r>
              <a:rPr lang="zh-CN" altLang="en-US" sz="2400" dirty="0"/>
              <a:t>有一个加密算法      和相应的解密算法      </a:t>
            </a:r>
            <a:r>
              <a:rPr lang="en-US" altLang="zh-CN" sz="2400" dirty="0"/>
              <a:t>,</a:t>
            </a:r>
            <a:r>
              <a:rPr lang="zh-CN" altLang="en-US" sz="2400" dirty="0"/>
              <a:t>使得          和         分别为加密与解密函数，满足</a:t>
            </a:r>
            <a:r>
              <a:rPr lang="en-US" altLang="zh-CN" sz="2400" b="1" i="1" dirty="0">
                <a:solidFill>
                  <a:srgbClr val="0070C0"/>
                </a:solidFill>
              </a:rPr>
              <a:t>d</a:t>
            </a:r>
            <a:r>
              <a:rPr lang="en-US" altLang="zh-CN" sz="2400" b="1" i="1" baseline="-25000" dirty="0">
                <a:solidFill>
                  <a:srgbClr val="0070C0"/>
                </a:solidFill>
              </a:rPr>
              <a:t>k</a:t>
            </a:r>
            <a:r>
              <a:rPr lang="en-US" altLang="zh-CN" sz="2400" b="1" i="1" dirty="0">
                <a:solidFill>
                  <a:srgbClr val="0070C0"/>
                </a:solidFill>
              </a:rPr>
              <a:t>(</a:t>
            </a:r>
            <a:r>
              <a:rPr lang="en-US" altLang="zh-CN" sz="2400" b="1" i="1" dirty="0" err="1">
                <a:solidFill>
                  <a:srgbClr val="0070C0"/>
                </a:solidFill>
              </a:rPr>
              <a:t>e</a:t>
            </a:r>
            <a:r>
              <a:rPr lang="en-US" altLang="zh-CN" sz="2400" b="1" i="1" baseline="-25000" dirty="0" err="1">
                <a:solidFill>
                  <a:srgbClr val="0070C0"/>
                </a:solidFill>
              </a:rPr>
              <a:t>k</a:t>
            </a:r>
            <a:r>
              <a:rPr lang="en-US" altLang="zh-CN" sz="2400" b="1" i="1" dirty="0">
                <a:solidFill>
                  <a:srgbClr val="0070C0"/>
                </a:solidFill>
              </a:rPr>
              <a:t>(x))=x</a:t>
            </a:r>
            <a:r>
              <a:rPr lang="en-US" altLang="zh-CN" sz="2400" dirty="0">
                <a:solidFill>
                  <a:srgbClr val="0070C0"/>
                </a:solidFill>
              </a:rPr>
              <a:t>, </a:t>
            </a:r>
            <a:r>
              <a:rPr lang="zh-CN" altLang="en-US" sz="2400" dirty="0"/>
              <a:t>这里  </a:t>
            </a:r>
            <a:r>
              <a:rPr lang="en-US" altLang="zh-CN" sz="2400" b="1" i="1" dirty="0"/>
              <a:t>x ∈P</a:t>
            </a:r>
            <a:endParaRPr lang="zh-CN" altLang="en-US" sz="2400" dirty="0"/>
          </a:p>
        </p:txBody>
      </p:sp>
      <p:sp>
        <p:nvSpPr>
          <p:cNvPr id="4" name="日期占位符 3">
            <a:extLst>
              <a:ext uri="{FF2B5EF4-FFF2-40B4-BE49-F238E27FC236}">
                <a16:creationId xmlns:a16="http://schemas.microsoft.com/office/drawing/2014/main" id="{0B11450F-6D6C-44A1-8B7F-96EC6A62DC44}"/>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21D3A977-8903-464E-8DF7-40C2A0287BB4}"/>
              </a:ext>
            </a:extLst>
          </p:cNvPr>
          <p:cNvSpPr>
            <a:spLocks noGrp="1"/>
          </p:cNvSpPr>
          <p:nvPr>
            <p:ph type="sldNum" sz="quarter" idx="11"/>
          </p:nvPr>
        </p:nvSpPr>
        <p:spPr/>
        <p:txBody>
          <a:bodyPr/>
          <a:lstStyle/>
          <a:p>
            <a:fld id="{932003EE-D7F4-4083-B251-227CF17C5240}" type="slidenum">
              <a:rPr lang="en-US" altLang="zh-CN" smtClean="0"/>
              <a:pPr/>
              <a:t>10</a:t>
            </a:fld>
            <a:endParaRPr lang="en-US" altLang="zh-CN"/>
          </a:p>
        </p:txBody>
      </p:sp>
      <p:graphicFrame>
        <p:nvGraphicFramePr>
          <p:cNvPr id="6" name="Object 4">
            <a:extLst>
              <a:ext uri="{FF2B5EF4-FFF2-40B4-BE49-F238E27FC236}">
                <a16:creationId xmlns:a16="http://schemas.microsoft.com/office/drawing/2014/main" id="{DE3089AD-72B6-44C9-B052-2E219AF76B91}"/>
              </a:ext>
            </a:extLst>
          </p:cNvPr>
          <p:cNvGraphicFramePr>
            <a:graphicFrameLocks noChangeAspect="1"/>
          </p:cNvGraphicFramePr>
          <p:nvPr>
            <p:extLst>
              <p:ext uri="{D42A27DB-BD31-4B8C-83A1-F6EECF244321}">
                <p14:modId xmlns:p14="http://schemas.microsoft.com/office/powerpoint/2010/main" val="1034840322"/>
              </p:ext>
            </p:extLst>
          </p:nvPr>
        </p:nvGraphicFramePr>
        <p:xfrm>
          <a:off x="5437108" y="3361882"/>
          <a:ext cx="673100" cy="433387"/>
        </p:xfrm>
        <a:graphic>
          <a:graphicData uri="http://schemas.openxmlformats.org/presentationml/2006/ole">
            <mc:AlternateContent xmlns:mc="http://schemas.openxmlformats.org/markup-compatibility/2006">
              <mc:Choice xmlns:v="urn:schemas-microsoft-com:vml" Requires="v">
                <p:oleObj spid="_x0000_s116758" name="公式" r:id="rId3" imgW="431640" imgH="228600" progId="Equation.3">
                  <p:embed/>
                </p:oleObj>
              </mc:Choice>
              <mc:Fallback>
                <p:oleObj name="公式" r:id="rId3" imgW="431640" imgH="228600" progId="Equation.3">
                  <p:embed/>
                  <p:pic>
                    <p:nvPicPr>
                      <p:cNvPr id="1026" name="Object 4">
                        <a:extLst>
                          <a:ext uri="{FF2B5EF4-FFF2-40B4-BE49-F238E27FC236}">
                            <a16:creationId xmlns:a16="http://schemas.microsoft.com/office/drawing/2014/main" id="{F01E7627-17AC-4D06-951D-CB3D5A974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108" y="3361882"/>
                        <a:ext cx="6731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a:extLst>
              <a:ext uri="{FF2B5EF4-FFF2-40B4-BE49-F238E27FC236}">
                <a16:creationId xmlns:a16="http://schemas.microsoft.com/office/drawing/2014/main" id="{CAD83D7F-5E9F-4574-8715-FA824A741BB0}"/>
              </a:ext>
            </a:extLst>
          </p:cNvPr>
          <p:cNvGraphicFramePr>
            <a:graphicFrameLocks noChangeAspect="1"/>
          </p:cNvGraphicFramePr>
          <p:nvPr>
            <p:extLst>
              <p:ext uri="{D42A27DB-BD31-4B8C-83A1-F6EECF244321}">
                <p14:modId xmlns:p14="http://schemas.microsoft.com/office/powerpoint/2010/main" val="1892819054"/>
              </p:ext>
            </p:extLst>
          </p:nvPr>
        </p:nvGraphicFramePr>
        <p:xfrm>
          <a:off x="1236424" y="3724167"/>
          <a:ext cx="685800" cy="428625"/>
        </p:xfrm>
        <a:graphic>
          <a:graphicData uri="http://schemas.openxmlformats.org/presentationml/2006/ole">
            <mc:AlternateContent xmlns:mc="http://schemas.openxmlformats.org/markup-compatibility/2006">
              <mc:Choice xmlns:v="urn:schemas-microsoft-com:vml" Requires="v">
                <p:oleObj spid="_x0000_s116759" name="公式" r:id="rId5" imgW="457200" imgH="228600" progId="Equation.3">
                  <p:embed/>
                </p:oleObj>
              </mc:Choice>
              <mc:Fallback>
                <p:oleObj name="公式" r:id="rId5" imgW="457200" imgH="228600" progId="Equation.3">
                  <p:embed/>
                  <p:pic>
                    <p:nvPicPr>
                      <p:cNvPr id="1027" name="Object 5">
                        <a:extLst>
                          <a:ext uri="{FF2B5EF4-FFF2-40B4-BE49-F238E27FC236}">
                            <a16:creationId xmlns:a16="http://schemas.microsoft.com/office/drawing/2014/main" id="{E9EE2EE5-3D16-417D-8AF7-D08EAB3E5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6424" y="3724167"/>
                        <a:ext cx="6858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
            <a:extLst>
              <a:ext uri="{FF2B5EF4-FFF2-40B4-BE49-F238E27FC236}">
                <a16:creationId xmlns:a16="http://schemas.microsoft.com/office/drawing/2014/main" id="{A0CF22E7-F5DB-4A82-8856-086E68D72EDA}"/>
              </a:ext>
            </a:extLst>
          </p:cNvPr>
          <p:cNvGraphicFramePr>
            <a:graphicFrameLocks noChangeAspect="1"/>
          </p:cNvGraphicFramePr>
          <p:nvPr>
            <p:extLst>
              <p:ext uri="{D42A27DB-BD31-4B8C-83A1-F6EECF244321}">
                <p14:modId xmlns:p14="http://schemas.microsoft.com/office/powerpoint/2010/main" val="2235319531"/>
              </p:ext>
            </p:extLst>
          </p:nvPr>
        </p:nvGraphicFramePr>
        <p:xfrm>
          <a:off x="2860516" y="3655985"/>
          <a:ext cx="1295400" cy="482600"/>
        </p:xfrm>
        <a:graphic>
          <a:graphicData uri="http://schemas.openxmlformats.org/presentationml/2006/ole">
            <mc:AlternateContent xmlns:mc="http://schemas.openxmlformats.org/markup-compatibility/2006">
              <mc:Choice xmlns:v="urn:schemas-microsoft-com:vml" Requires="v">
                <p:oleObj spid="_x0000_s116760" name="公式" r:id="rId7" imgW="685800" imgH="228600" progId="Equation.3">
                  <p:embed/>
                </p:oleObj>
              </mc:Choice>
              <mc:Fallback>
                <p:oleObj name="公式" r:id="rId7" imgW="685800" imgH="228600" progId="Equation.3">
                  <p:embed/>
                  <p:pic>
                    <p:nvPicPr>
                      <p:cNvPr id="1028" name="Object 6">
                        <a:extLst>
                          <a:ext uri="{FF2B5EF4-FFF2-40B4-BE49-F238E27FC236}">
                            <a16:creationId xmlns:a16="http://schemas.microsoft.com/office/drawing/2014/main" id="{E318F52C-966D-44AC-B574-AADAB44DB5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0516" y="3655985"/>
                        <a:ext cx="1295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a:extLst>
              <a:ext uri="{FF2B5EF4-FFF2-40B4-BE49-F238E27FC236}">
                <a16:creationId xmlns:a16="http://schemas.microsoft.com/office/drawing/2014/main" id="{0C7641F8-3D05-4411-A706-7DF69510BD07}"/>
              </a:ext>
            </a:extLst>
          </p:cNvPr>
          <p:cNvGraphicFramePr>
            <a:graphicFrameLocks noChangeAspect="1"/>
          </p:cNvGraphicFramePr>
          <p:nvPr>
            <p:extLst>
              <p:ext uri="{D42A27DB-BD31-4B8C-83A1-F6EECF244321}">
                <p14:modId xmlns:p14="http://schemas.microsoft.com/office/powerpoint/2010/main" val="1462962965"/>
              </p:ext>
            </p:extLst>
          </p:nvPr>
        </p:nvGraphicFramePr>
        <p:xfrm>
          <a:off x="4706858" y="3771900"/>
          <a:ext cx="1066800" cy="446087"/>
        </p:xfrm>
        <a:graphic>
          <a:graphicData uri="http://schemas.openxmlformats.org/presentationml/2006/ole">
            <mc:AlternateContent xmlns:mc="http://schemas.openxmlformats.org/markup-compatibility/2006">
              <mc:Choice xmlns:v="urn:schemas-microsoft-com:vml" Requires="v">
                <p:oleObj spid="_x0000_s116761" name="公式" r:id="rId9" imgW="711000" imgH="228600" progId="Equation.3">
                  <p:embed/>
                </p:oleObj>
              </mc:Choice>
              <mc:Fallback>
                <p:oleObj name="公式" r:id="rId9" imgW="711000" imgH="228600" progId="Equation.3">
                  <p:embed/>
                  <p:pic>
                    <p:nvPicPr>
                      <p:cNvPr id="1029" name="Object 7">
                        <a:extLst>
                          <a:ext uri="{FF2B5EF4-FFF2-40B4-BE49-F238E27FC236}">
                            <a16:creationId xmlns:a16="http://schemas.microsoft.com/office/drawing/2014/main" id="{9DB9F378-6552-490C-9B3F-CAD1AA9680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6858" y="3771900"/>
                        <a:ext cx="1066800"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4596241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DFF97-27E5-4DDA-ACEE-7AE9197DBF8D}"/>
              </a:ext>
            </a:extLst>
          </p:cNvPr>
          <p:cNvSpPr>
            <a:spLocks noGrp="1"/>
          </p:cNvSpPr>
          <p:nvPr>
            <p:ph type="title"/>
          </p:nvPr>
        </p:nvSpPr>
        <p:spPr/>
        <p:txBody>
          <a:bodyPr/>
          <a:lstStyle/>
          <a:p>
            <a:r>
              <a:rPr lang="zh-CN" altLang="en-US" dirty="0"/>
              <a:t>密码算法</a:t>
            </a:r>
          </a:p>
        </p:txBody>
      </p:sp>
      <p:sp>
        <p:nvSpPr>
          <p:cNvPr id="3" name="内容占位符 2">
            <a:extLst>
              <a:ext uri="{FF2B5EF4-FFF2-40B4-BE49-F238E27FC236}">
                <a16:creationId xmlns:a16="http://schemas.microsoft.com/office/drawing/2014/main" id="{C34DF1B2-219C-4C1A-AA0B-570E33517913}"/>
              </a:ext>
            </a:extLst>
          </p:cNvPr>
          <p:cNvSpPr>
            <a:spLocks noGrp="1"/>
          </p:cNvSpPr>
          <p:nvPr>
            <p:ph idx="1"/>
          </p:nvPr>
        </p:nvSpPr>
        <p:spPr>
          <a:xfrm>
            <a:off x="304800" y="1219200"/>
            <a:ext cx="8382000" cy="3565525"/>
          </a:xfrm>
        </p:spPr>
        <p:txBody>
          <a:bodyPr/>
          <a:lstStyle/>
          <a:p>
            <a:pPr marL="0" indent="0" eaLnBrk="1" hangingPunct="1">
              <a:buFont typeface="Wingdings" panose="05000000000000000000" pitchFamily="2" charset="2"/>
              <a:buChar char="v"/>
            </a:pPr>
            <a:r>
              <a:rPr lang="zh-CN" altLang="en-US" dirty="0">
                <a:solidFill>
                  <a:srgbClr val="FF0000"/>
                </a:solidFill>
              </a:rPr>
              <a:t>密码算法（</a:t>
            </a:r>
            <a:r>
              <a:rPr lang="en-US" altLang="zh-CN" dirty="0">
                <a:solidFill>
                  <a:srgbClr val="FF0000"/>
                </a:solidFill>
              </a:rPr>
              <a:t>Cryptography Algorithm</a:t>
            </a:r>
            <a:r>
              <a:rPr lang="zh-CN" altLang="en-US" dirty="0">
                <a:solidFill>
                  <a:srgbClr val="FF0000"/>
                </a:solidFill>
              </a:rPr>
              <a:t>）</a:t>
            </a:r>
            <a:r>
              <a:rPr lang="zh-CN" altLang="en-US" dirty="0"/>
              <a:t>：用于加密和解密操作的数学函数。</a:t>
            </a:r>
          </a:p>
          <a:p>
            <a:pPr marL="0" indent="0" eaLnBrk="1" hangingPunct="1">
              <a:buFont typeface="Wingdings" panose="05000000000000000000" pitchFamily="2" charset="2"/>
              <a:buChar char="v"/>
            </a:pPr>
            <a:r>
              <a:rPr lang="zh-CN" altLang="en-US" dirty="0">
                <a:solidFill>
                  <a:srgbClr val="FF0000"/>
                </a:solidFill>
              </a:rPr>
              <a:t>加密算法（</a:t>
            </a:r>
            <a:r>
              <a:rPr lang="en-US" altLang="zh-CN" dirty="0">
                <a:solidFill>
                  <a:srgbClr val="FF0000"/>
                </a:solidFill>
              </a:rPr>
              <a:t>Encryption Algorithm</a:t>
            </a:r>
            <a:r>
              <a:rPr lang="zh-CN" altLang="en-US" dirty="0">
                <a:solidFill>
                  <a:srgbClr val="FF0000"/>
                </a:solidFill>
              </a:rPr>
              <a:t>）</a:t>
            </a:r>
            <a:r>
              <a:rPr lang="zh-CN" altLang="en-US" dirty="0"/>
              <a:t>：发送者对明文进行加密操作时所采用的一组规则。</a:t>
            </a:r>
            <a:endParaRPr lang="en-US" altLang="zh-CN" dirty="0">
              <a:solidFill>
                <a:srgbClr val="EC7600"/>
              </a:solidFill>
            </a:endParaRPr>
          </a:p>
          <a:p>
            <a:pPr marL="0" indent="0" eaLnBrk="1" hangingPunct="1">
              <a:buFont typeface="Wingdings" panose="05000000000000000000" pitchFamily="2" charset="2"/>
              <a:buChar char="v"/>
            </a:pPr>
            <a:r>
              <a:rPr lang="zh-CN" altLang="en-US" dirty="0">
                <a:solidFill>
                  <a:srgbClr val="FF0000"/>
                </a:solidFill>
              </a:rPr>
              <a:t>解密算法（</a:t>
            </a:r>
            <a:r>
              <a:rPr lang="en-US" altLang="zh-CN" dirty="0">
                <a:solidFill>
                  <a:srgbClr val="FF0000"/>
                </a:solidFill>
              </a:rPr>
              <a:t>Decryption Algorithm</a:t>
            </a:r>
            <a:r>
              <a:rPr lang="zh-CN" altLang="en-US" dirty="0">
                <a:solidFill>
                  <a:srgbClr val="FF0000"/>
                </a:solidFill>
              </a:rPr>
              <a:t>）</a:t>
            </a:r>
            <a:r>
              <a:rPr lang="zh-CN" altLang="en-US" dirty="0"/>
              <a:t>：接收者对密文进行解密操作时所采用的一组规则</a:t>
            </a:r>
          </a:p>
        </p:txBody>
      </p:sp>
      <p:sp>
        <p:nvSpPr>
          <p:cNvPr id="4" name="日期占位符 3">
            <a:extLst>
              <a:ext uri="{FF2B5EF4-FFF2-40B4-BE49-F238E27FC236}">
                <a16:creationId xmlns:a16="http://schemas.microsoft.com/office/drawing/2014/main" id="{7DD54E79-0D2A-4E12-BA17-5282799EB736}"/>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619C53B6-DDDA-4694-9BF4-D569EFFBF59F}"/>
              </a:ext>
            </a:extLst>
          </p:cNvPr>
          <p:cNvSpPr>
            <a:spLocks noGrp="1"/>
          </p:cNvSpPr>
          <p:nvPr>
            <p:ph type="sldNum" sz="quarter" idx="11"/>
          </p:nvPr>
        </p:nvSpPr>
        <p:spPr/>
        <p:txBody>
          <a:bodyPr/>
          <a:lstStyle/>
          <a:p>
            <a:fld id="{932003EE-D7F4-4083-B251-227CF17C5240}" type="slidenum">
              <a:rPr lang="en-US" altLang="zh-CN" smtClean="0"/>
              <a:pPr/>
              <a:t>11</a:t>
            </a:fld>
            <a:endParaRPr lang="en-US" altLang="zh-CN"/>
          </a:p>
        </p:txBody>
      </p:sp>
    </p:spTree>
    <p:extLst>
      <p:ext uri="{BB962C8B-B14F-4D97-AF65-F5344CB8AC3E}">
        <p14:creationId xmlns:p14="http://schemas.microsoft.com/office/powerpoint/2010/main" val="277662571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B5CB4-510B-434E-99CB-5DBC705B1D5C}"/>
              </a:ext>
            </a:extLst>
          </p:cNvPr>
          <p:cNvSpPr>
            <a:spLocks noGrp="1"/>
          </p:cNvSpPr>
          <p:nvPr>
            <p:ph type="title"/>
          </p:nvPr>
        </p:nvSpPr>
        <p:spPr/>
        <p:txBody>
          <a:bodyPr/>
          <a:lstStyle/>
          <a:p>
            <a:r>
              <a:rPr lang="zh-CN" altLang="en-US" dirty="0"/>
              <a:t>扩散 </a:t>
            </a:r>
            <a:r>
              <a:rPr lang="en-US" altLang="zh-CN" dirty="0"/>
              <a:t>Vs </a:t>
            </a:r>
            <a:r>
              <a:rPr lang="zh-CN" altLang="en-US" dirty="0"/>
              <a:t>混乱</a:t>
            </a:r>
          </a:p>
        </p:txBody>
      </p:sp>
      <p:sp>
        <p:nvSpPr>
          <p:cNvPr id="3" name="内容占位符 2">
            <a:extLst>
              <a:ext uri="{FF2B5EF4-FFF2-40B4-BE49-F238E27FC236}">
                <a16:creationId xmlns:a16="http://schemas.microsoft.com/office/drawing/2014/main" id="{A655DDD4-6BB5-4D6C-AEA7-14B6EF9410D6}"/>
              </a:ext>
            </a:extLst>
          </p:cNvPr>
          <p:cNvSpPr>
            <a:spLocks noGrp="1"/>
          </p:cNvSpPr>
          <p:nvPr>
            <p:ph idx="1"/>
          </p:nvPr>
        </p:nvSpPr>
        <p:spPr/>
        <p:txBody>
          <a:bodyPr/>
          <a:lstStyle/>
          <a:p>
            <a:pPr marL="0" indent="0" eaLnBrk="1" hangingPunct="1">
              <a:buFont typeface="Wingdings" panose="05000000000000000000" pitchFamily="2" charset="2"/>
              <a:buChar char="v"/>
            </a:pPr>
            <a:r>
              <a:rPr lang="zh-CN" altLang="en-US" sz="2800" dirty="0">
                <a:solidFill>
                  <a:srgbClr val="FF0000"/>
                </a:solidFill>
              </a:rPr>
              <a:t>扩散（</a:t>
            </a:r>
            <a:r>
              <a:rPr lang="en-US" altLang="zh-CN" sz="2800" dirty="0">
                <a:solidFill>
                  <a:srgbClr val="FF0000"/>
                </a:solidFill>
              </a:rPr>
              <a:t>Diffusion</a:t>
            </a:r>
            <a:r>
              <a:rPr lang="zh-CN" altLang="en-US" sz="2800" dirty="0">
                <a:solidFill>
                  <a:srgbClr val="FF0000"/>
                </a:solidFill>
              </a:rPr>
              <a:t>）</a:t>
            </a:r>
            <a:r>
              <a:rPr lang="zh-CN" altLang="en-US" sz="2800" dirty="0">
                <a:solidFill>
                  <a:schemeClr val="accent1"/>
                </a:solidFill>
              </a:rPr>
              <a:t> </a:t>
            </a:r>
            <a:r>
              <a:rPr lang="zh-CN" altLang="en-US" sz="2800" dirty="0"/>
              <a:t>：将每一位明文数字的影响尽可能地散布到多个输出密文数字中去，以更隐蔽明文数字的统计特性。</a:t>
            </a:r>
          </a:p>
          <a:p>
            <a:pPr marL="0" indent="0" eaLnBrk="1" hangingPunct="1">
              <a:buFont typeface="Wingdings" panose="05000000000000000000" pitchFamily="2" charset="2"/>
              <a:buChar char="v"/>
            </a:pPr>
            <a:r>
              <a:rPr lang="zh-CN" altLang="en-US" sz="2800" dirty="0">
                <a:solidFill>
                  <a:srgbClr val="FF0000"/>
                </a:solidFill>
              </a:rPr>
              <a:t>混乱（</a:t>
            </a:r>
            <a:r>
              <a:rPr lang="en-US" altLang="zh-CN" sz="2800" dirty="0">
                <a:solidFill>
                  <a:srgbClr val="FF0000"/>
                </a:solidFill>
              </a:rPr>
              <a:t>Confusion</a:t>
            </a:r>
            <a:r>
              <a:rPr lang="zh-CN" altLang="en-US" sz="2800" dirty="0">
                <a:solidFill>
                  <a:srgbClr val="FF0000"/>
                </a:solidFill>
              </a:rPr>
              <a:t>）</a:t>
            </a:r>
            <a:r>
              <a:rPr lang="zh-CN" altLang="en-US" sz="2800" dirty="0"/>
              <a:t>：</a:t>
            </a:r>
            <a:r>
              <a:rPr lang="zh-CN" altLang="en-US" sz="2800" dirty="0">
                <a:latin typeface="宋体" panose="02010600030101010101" pitchFamily="2" charset="-122"/>
              </a:rPr>
              <a:t>使得密文的统计特性与明文、密钥之间的关系尽量复杂化。</a:t>
            </a:r>
          </a:p>
          <a:p>
            <a:pPr marL="0" indent="0" eaLnBrk="1" hangingPunct="1">
              <a:buFont typeface="Wingdings" panose="05000000000000000000" pitchFamily="2" charset="2"/>
              <a:buNone/>
            </a:pPr>
            <a:endParaRPr lang="zh-CN" altLang="en-US" sz="2800" dirty="0">
              <a:latin typeface="宋体" panose="02010600030101010101" pitchFamily="2" charset="-122"/>
            </a:endParaRPr>
          </a:p>
          <a:p>
            <a:pPr marL="0" indent="0" eaLnBrk="1" hangingPunct="1">
              <a:buFont typeface="Wingdings" panose="05000000000000000000" pitchFamily="2" charset="2"/>
              <a:buNone/>
            </a:pPr>
            <a:r>
              <a:rPr lang="en-US" altLang="zh-CN" sz="2800" dirty="0">
                <a:solidFill>
                  <a:srgbClr val="FF0000"/>
                </a:solidFill>
              </a:rPr>
              <a:t>Shannon</a:t>
            </a:r>
            <a:r>
              <a:rPr lang="zh-CN" altLang="en-US" sz="2800" dirty="0">
                <a:solidFill>
                  <a:srgbClr val="FF0000"/>
                </a:solidFill>
              </a:rPr>
              <a:t>称：在理想密码系统中，密文的所有统计特性都与所使用的密钥独立。</a:t>
            </a:r>
          </a:p>
          <a:p>
            <a:endParaRPr lang="zh-CN" altLang="en-US" dirty="0"/>
          </a:p>
        </p:txBody>
      </p:sp>
      <p:sp>
        <p:nvSpPr>
          <p:cNvPr id="4" name="日期占位符 3">
            <a:extLst>
              <a:ext uri="{FF2B5EF4-FFF2-40B4-BE49-F238E27FC236}">
                <a16:creationId xmlns:a16="http://schemas.microsoft.com/office/drawing/2014/main" id="{1182F2DC-5F1E-4302-8497-8D5320C44C21}"/>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B20B64DC-8BCD-42CB-9870-2A92315B7267}"/>
              </a:ext>
            </a:extLst>
          </p:cNvPr>
          <p:cNvSpPr>
            <a:spLocks noGrp="1"/>
          </p:cNvSpPr>
          <p:nvPr>
            <p:ph type="sldNum" sz="quarter" idx="11"/>
          </p:nvPr>
        </p:nvSpPr>
        <p:spPr/>
        <p:txBody>
          <a:bodyPr/>
          <a:lstStyle/>
          <a:p>
            <a:fld id="{932003EE-D7F4-4083-B251-227CF17C5240}" type="slidenum">
              <a:rPr lang="en-US" altLang="zh-CN" smtClean="0"/>
              <a:pPr/>
              <a:t>12</a:t>
            </a:fld>
            <a:endParaRPr lang="en-US" altLang="zh-CN"/>
          </a:p>
        </p:txBody>
      </p:sp>
    </p:spTree>
    <p:extLst>
      <p:ext uri="{BB962C8B-B14F-4D97-AF65-F5344CB8AC3E}">
        <p14:creationId xmlns:p14="http://schemas.microsoft.com/office/powerpoint/2010/main" val="52159865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41F68-1B24-4B49-A386-C5D4AC1214A3}"/>
              </a:ext>
            </a:extLst>
          </p:cNvPr>
          <p:cNvSpPr>
            <a:spLocks noGrp="1"/>
          </p:cNvSpPr>
          <p:nvPr>
            <p:ph type="title"/>
          </p:nvPr>
        </p:nvSpPr>
        <p:spPr/>
        <p:txBody>
          <a:bodyPr/>
          <a:lstStyle/>
          <a:p>
            <a:r>
              <a:rPr lang="zh-CN" altLang="en-US" dirty="0"/>
              <a:t>信息隐藏</a:t>
            </a:r>
            <a:r>
              <a:rPr lang="en-US" altLang="zh-CN" dirty="0"/>
              <a:t>Vs</a:t>
            </a:r>
            <a:r>
              <a:rPr lang="zh-CN" altLang="en-US" dirty="0"/>
              <a:t>数字水印</a:t>
            </a:r>
          </a:p>
        </p:txBody>
      </p:sp>
      <p:sp>
        <p:nvSpPr>
          <p:cNvPr id="3" name="内容占位符 2">
            <a:extLst>
              <a:ext uri="{FF2B5EF4-FFF2-40B4-BE49-F238E27FC236}">
                <a16:creationId xmlns:a16="http://schemas.microsoft.com/office/drawing/2014/main" id="{8E8E108E-0438-44A3-BD20-952F3F43A565}"/>
              </a:ext>
            </a:extLst>
          </p:cNvPr>
          <p:cNvSpPr>
            <a:spLocks noGrp="1"/>
          </p:cNvSpPr>
          <p:nvPr>
            <p:ph idx="1"/>
          </p:nvPr>
        </p:nvSpPr>
        <p:spPr/>
        <p:txBody>
          <a:bodyPr/>
          <a:lstStyle/>
          <a:p>
            <a:pPr marL="0" indent="0" eaLnBrk="1" hangingPunct="1">
              <a:lnSpc>
                <a:spcPct val="110000"/>
              </a:lnSpc>
              <a:buFont typeface="Wingdings" panose="05000000000000000000" pitchFamily="2" charset="2"/>
              <a:buChar char="v"/>
            </a:pPr>
            <a:r>
              <a:rPr lang="zh-CN" altLang="en-US" sz="2800" dirty="0">
                <a:solidFill>
                  <a:srgbClr val="FF0000"/>
                </a:solidFill>
              </a:rPr>
              <a:t>信息隐藏（</a:t>
            </a:r>
            <a:r>
              <a:rPr lang="en-US" altLang="zh-CN" sz="2800" dirty="0">
                <a:solidFill>
                  <a:srgbClr val="FF0000"/>
                </a:solidFill>
              </a:rPr>
              <a:t>Information Hiding</a:t>
            </a:r>
            <a:r>
              <a:rPr lang="zh-CN" altLang="en-US" sz="2800" dirty="0">
                <a:solidFill>
                  <a:srgbClr val="FF0000"/>
                </a:solidFill>
              </a:rPr>
              <a:t>）</a:t>
            </a:r>
            <a:r>
              <a:rPr lang="zh-CN" altLang="en-US" sz="2800" dirty="0"/>
              <a:t>：又称</a:t>
            </a:r>
            <a:r>
              <a:rPr lang="zh-CN" altLang="en-US" sz="2800" dirty="0">
                <a:solidFill>
                  <a:srgbClr val="FF0000"/>
                </a:solidFill>
              </a:rPr>
              <a:t>信息伪装（</a:t>
            </a:r>
            <a:r>
              <a:rPr lang="en-US" altLang="zh-CN" sz="2800" dirty="0">
                <a:solidFill>
                  <a:srgbClr val="FF0000"/>
                </a:solidFill>
              </a:rPr>
              <a:t>Steganography</a:t>
            </a:r>
            <a:r>
              <a:rPr lang="zh-CN" altLang="en-US" sz="2800" dirty="0">
                <a:solidFill>
                  <a:srgbClr val="FF0000"/>
                </a:solidFill>
              </a:rPr>
              <a:t>），</a:t>
            </a:r>
            <a:r>
              <a:rPr lang="zh-CN" altLang="en-US" sz="2800" dirty="0"/>
              <a:t>就是通过减少载体的某种冗余，如空间冗余、数据冗余等，来隐藏敏感信息，达到某种特殊的目的，如保密通信、版权保护及用户追踪等。</a:t>
            </a:r>
          </a:p>
          <a:p>
            <a:pPr marL="0" indent="0" eaLnBrk="1" hangingPunct="1">
              <a:lnSpc>
                <a:spcPct val="110000"/>
              </a:lnSpc>
              <a:buFont typeface="Wingdings" panose="05000000000000000000" pitchFamily="2" charset="2"/>
              <a:buChar char="v"/>
            </a:pPr>
            <a:endParaRPr lang="zh-CN" altLang="en-US" sz="2800" dirty="0"/>
          </a:p>
          <a:p>
            <a:pPr marL="0" indent="0" eaLnBrk="1" hangingPunct="1">
              <a:lnSpc>
                <a:spcPct val="110000"/>
              </a:lnSpc>
              <a:buFont typeface="Wingdings" panose="05000000000000000000" pitchFamily="2" charset="2"/>
              <a:buChar char="v"/>
            </a:pPr>
            <a:r>
              <a:rPr lang="zh-CN" altLang="en-US" sz="2800" dirty="0">
                <a:solidFill>
                  <a:srgbClr val="FF0000"/>
                </a:solidFill>
              </a:rPr>
              <a:t>数字水印（</a:t>
            </a:r>
            <a:r>
              <a:rPr lang="en-US" altLang="zh-CN" sz="2800" dirty="0">
                <a:solidFill>
                  <a:srgbClr val="FF0000"/>
                </a:solidFill>
              </a:rPr>
              <a:t>Digital Watermarking</a:t>
            </a:r>
            <a:r>
              <a:rPr lang="zh-CN" altLang="en-US" sz="2800" dirty="0">
                <a:solidFill>
                  <a:srgbClr val="FF0000"/>
                </a:solidFill>
              </a:rPr>
              <a:t>）</a:t>
            </a:r>
            <a:r>
              <a:rPr lang="zh-CN" altLang="en-US" sz="2800" dirty="0"/>
              <a:t>：用信号处理的方法在数字化的多媒体数据中嵌入隐蔽的标记。这种标记通常是不可见的，只有通过专门的检测器或阅读器才能提取。</a:t>
            </a:r>
            <a:endParaRPr lang="en-US" altLang="zh-CN" sz="2800" dirty="0"/>
          </a:p>
        </p:txBody>
      </p:sp>
      <p:sp>
        <p:nvSpPr>
          <p:cNvPr id="4" name="日期占位符 3">
            <a:extLst>
              <a:ext uri="{FF2B5EF4-FFF2-40B4-BE49-F238E27FC236}">
                <a16:creationId xmlns:a16="http://schemas.microsoft.com/office/drawing/2014/main" id="{E091B5C8-4725-4D61-931F-A021C3D64DAF}"/>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18E41231-1740-4F89-9B0F-8725916CC697}"/>
              </a:ext>
            </a:extLst>
          </p:cNvPr>
          <p:cNvSpPr>
            <a:spLocks noGrp="1"/>
          </p:cNvSpPr>
          <p:nvPr>
            <p:ph type="sldNum" sz="quarter" idx="11"/>
          </p:nvPr>
        </p:nvSpPr>
        <p:spPr/>
        <p:txBody>
          <a:bodyPr/>
          <a:lstStyle/>
          <a:p>
            <a:fld id="{932003EE-D7F4-4083-B251-227CF17C5240}" type="slidenum">
              <a:rPr lang="en-US" altLang="zh-CN" smtClean="0"/>
              <a:pPr/>
              <a:t>13</a:t>
            </a:fld>
            <a:endParaRPr lang="en-US" altLang="zh-CN"/>
          </a:p>
        </p:txBody>
      </p:sp>
    </p:spTree>
    <p:extLst>
      <p:ext uri="{BB962C8B-B14F-4D97-AF65-F5344CB8AC3E}">
        <p14:creationId xmlns:p14="http://schemas.microsoft.com/office/powerpoint/2010/main" val="158146242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DCBDE-BE72-49F5-BCB3-DAFEB1542862}"/>
              </a:ext>
            </a:extLst>
          </p:cNvPr>
          <p:cNvSpPr>
            <a:spLocks noGrp="1"/>
          </p:cNvSpPr>
          <p:nvPr>
            <p:ph type="title"/>
          </p:nvPr>
        </p:nvSpPr>
        <p:spPr/>
        <p:txBody>
          <a:bodyPr/>
          <a:lstStyle/>
          <a:p>
            <a:r>
              <a:rPr lang="zh-CN" altLang="en-US" dirty="0">
                <a:solidFill>
                  <a:schemeClr val="tx1"/>
                </a:solidFill>
              </a:rPr>
              <a:t>信息安全与密码技术</a:t>
            </a:r>
          </a:p>
        </p:txBody>
      </p:sp>
      <p:sp>
        <p:nvSpPr>
          <p:cNvPr id="3" name="内容占位符 2">
            <a:extLst>
              <a:ext uri="{FF2B5EF4-FFF2-40B4-BE49-F238E27FC236}">
                <a16:creationId xmlns:a16="http://schemas.microsoft.com/office/drawing/2014/main" id="{FF441444-BE2C-4FD1-A973-5FF94075B871}"/>
              </a:ext>
            </a:extLst>
          </p:cNvPr>
          <p:cNvSpPr>
            <a:spLocks noGrp="1"/>
          </p:cNvSpPr>
          <p:nvPr>
            <p:ph idx="1"/>
          </p:nvPr>
        </p:nvSpPr>
        <p:spPr/>
        <p:txBody>
          <a:bodyPr/>
          <a:lstStyle/>
          <a:p>
            <a:pPr>
              <a:spcBef>
                <a:spcPct val="35000"/>
              </a:spcBef>
            </a:pPr>
            <a:r>
              <a:rPr lang="zh-CN" altLang="en-US" b="0" dirty="0">
                <a:latin typeface="楷体_GB2312" pitchFamily="49" charset="-122"/>
                <a:ea typeface="楷体_GB2312" pitchFamily="49" charset="-122"/>
              </a:rPr>
              <a:t>密码技术是一门</a:t>
            </a:r>
            <a:r>
              <a:rPr lang="zh-CN" altLang="en-US" b="0" dirty="0">
                <a:solidFill>
                  <a:srgbClr val="FF0000"/>
                </a:solidFill>
                <a:latin typeface="楷体_GB2312" pitchFamily="49" charset="-122"/>
                <a:ea typeface="楷体_GB2312" pitchFamily="49" charset="-122"/>
              </a:rPr>
              <a:t>古老</a:t>
            </a:r>
            <a:r>
              <a:rPr lang="zh-CN" altLang="en-US" b="0" dirty="0">
                <a:latin typeface="楷体_GB2312" pitchFamily="49" charset="-122"/>
                <a:ea typeface="楷体_GB2312" pitchFamily="49" charset="-122"/>
              </a:rPr>
              <a:t>的技术；</a:t>
            </a:r>
          </a:p>
          <a:p>
            <a:pPr>
              <a:spcBef>
                <a:spcPct val="35000"/>
              </a:spcBef>
            </a:pPr>
            <a:r>
              <a:rPr lang="zh-CN" altLang="en-US" b="0" dirty="0">
                <a:latin typeface="楷体_GB2312" pitchFamily="49" charset="-122"/>
                <a:ea typeface="楷体_GB2312" pitchFamily="49" charset="-122"/>
              </a:rPr>
              <a:t>信息安全服务要依赖各种安全机制来实现，而许多</a:t>
            </a:r>
            <a:r>
              <a:rPr lang="zh-CN" altLang="en-US" b="0" dirty="0">
                <a:solidFill>
                  <a:srgbClr val="00B0F0"/>
                </a:solidFill>
                <a:latin typeface="楷体_GB2312" pitchFamily="49" charset="-122"/>
                <a:ea typeface="楷体_GB2312" pitchFamily="49" charset="-122"/>
              </a:rPr>
              <a:t>安全机制则需要依赖于密码技术 </a:t>
            </a:r>
            <a:r>
              <a:rPr lang="zh-CN" altLang="en-US" b="0" dirty="0">
                <a:latin typeface="楷体_GB2312" pitchFamily="49" charset="-122"/>
                <a:ea typeface="楷体_GB2312" pitchFamily="49" charset="-122"/>
              </a:rPr>
              <a:t>；</a:t>
            </a:r>
          </a:p>
          <a:p>
            <a:pPr>
              <a:spcBef>
                <a:spcPct val="35000"/>
              </a:spcBef>
            </a:pPr>
            <a:r>
              <a:rPr lang="zh-CN" altLang="en-US" b="0" dirty="0">
                <a:latin typeface="楷体_GB2312" pitchFamily="49" charset="-122"/>
                <a:ea typeface="楷体_GB2312" pitchFamily="49" charset="-122"/>
              </a:rPr>
              <a:t>密码学贯穿于网络信息安全的整个过程，在解决</a:t>
            </a:r>
            <a:r>
              <a:rPr lang="zh-CN" altLang="en-US" b="0" dirty="0">
                <a:solidFill>
                  <a:srgbClr val="0070C0"/>
                </a:solidFill>
                <a:latin typeface="楷体_GB2312" pitchFamily="49" charset="-122"/>
                <a:ea typeface="楷体_GB2312" pitchFamily="49" charset="-122"/>
              </a:rPr>
              <a:t>信息的机密性保护、可鉴别性、完整性保护和信息抗抵赖性</a:t>
            </a:r>
            <a:r>
              <a:rPr lang="zh-CN" altLang="en-US" b="0" dirty="0">
                <a:latin typeface="楷体_GB2312" pitchFamily="49" charset="-122"/>
                <a:ea typeface="楷体_GB2312" pitchFamily="49" charset="-122"/>
              </a:rPr>
              <a:t>等方面发挥着极其重要的作用。 </a:t>
            </a:r>
          </a:p>
          <a:p>
            <a:pPr>
              <a:spcBef>
                <a:spcPct val="35000"/>
              </a:spcBef>
            </a:pPr>
            <a:r>
              <a:rPr lang="zh-CN" altLang="en-US" b="0" dirty="0">
                <a:latin typeface="楷体_GB2312" pitchFamily="49" charset="-122"/>
                <a:ea typeface="楷体_GB2312" pitchFamily="49" charset="-122"/>
              </a:rPr>
              <a:t>密码学是信息安全学科建设和信息系统安全工程实践的基础理论之一。 </a:t>
            </a:r>
          </a:p>
          <a:p>
            <a:pPr>
              <a:spcBef>
                <a:spcPct val="35000"/>
              </a:spcBef>
            </a:pPr>
            <a:r>
              <a:rPr lang="zh-CN" altLang="en-US" b="0" dirty="0">
                <a:latin typeface="楷体_GB2312" pitchFamily="49" charset="-122"/>
                <a:ea typeface="楷体_GB2312" pitchFamily="49" charset="-122"/>
              </a:rPr>
              <a:t>对密码学或密码技术一无所知的人不可能从技术层面上完全理解信息安全。</a:t>
            </a:r>
            <a:r>
              <a:rPr lang="zh-CN" altLang="en-US" b="0" dirty="0"/>
              <a:t> </a:t>
            </a:r>
          </a:p>
          <a:p>
            <a:endParaRPr lang="zh-CN" altLang="en-US" dirty="0"/>
          </a:p>
        </p:txBody>
      </p:sp>
      <p:sp>
        <p:nvSpPr>
          <p:cNvPr id="4" name="日期占位符 3">
            <a:extLst>
              <a:ext uri="{FF2B5EF4-FFF2-40B4-BE49-F238E27FC236}">
                <a16:creationId xmlns:a16="http://schemas.microsoft.com/office/drawing/2014/main" id="{E6711901-6EBC-4043-BDD4-34448C2E5C43}"/>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F5B9B88B-88B7-42A3-B369-30BC4ABEEF69}"/>
              </a:ext>
            </a:extLst>
          </p:cNvPr>
          <p:cNvSpPr>
            <a:spLocks noGrp="1"/>
          </p:cNvSpPr>
          <p:nvPr>
            <p:ph type="sldNum" sz="quarter" idx="11"/>
          </p:nvPr>
        </p:nvSpPr>
        <p:spPr/>
        <p:txBody>
          <a:bodyPr/>
          <a:lstStyle/>
          <a:p>
            <a:fld id="{932003EE-D7F4-4083-B251-227CF17C5240}" type="slidenum">
              <a:rPr lang="en-US" altLang="zh-CN" smtClean="0"/>
              <a:pPr/>
              <a:t>14</a:t>
            </a:fld>
            <a:endParaRPr lang="en-US" altLang="zh-CN"/>
          </a:p>
        </p:txBody>
      </p:sp>
    </p:spTree>
    <p:extLst>
      <p:ext uri="{BB962C8B-B14F-4D97-AF65-F5344CB8AC3E}">
        <p14:creationId xmlns:p14="http://schemas.microsoft.com/office/powerpoint/2010/main" val="280128025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00087-2B63-43A1-B78D-CBDBDD1289FD}"/>
              </a:ext>
            </a:extLst>
          </p:cNvPr>
          <p:cNvSpPr>
            <a:spLocks noGrp="1"/>
          </p:cNvSpPr>
          <p:nvPr>
            <p:ph type="title"/>
          </p:nvPr>
        </p:nvSpPr>
        <p:spPr/>
        <p:txBody>
          <a:bodyPr/>
          <a:lstStyle/>
          <a:p>
            <a:r>
              <a:rPr lang="zh-CN" altLang="en-US" dirty="0"/>
              <a:t>密码技术发展简介</a:t>
            </a:r>
          </a:p>
        </p:txBody>
      </p:sp>
      <p:sp>
        <p:nvSpPr>
          <p:cNvPr id="3" name="内容占位符 2">
            <a:extLst>
              <a:ext uri="{FF2B5EF4-FFF2-40B4-BE49-F238E27FC236}">
                <a16:creationId xmlns:a16="http://schemas.microsoft.com/office/drawing/2014/main" id="{02EB6DC9-CD52-4862-9585-1F8A4BEB1128}"/>
              </a:ext>
            </a:extLst>
          </p:cNvPr>
          <p:cNvSpPr>
            <a:spLocks noGrp="1"/>
          </p:cNvSpPr>
          <p:nvPr>
            <p:ph idx="1"/>
          </p:nvPr>
        </p:nvSpPr>
        <p:spPr>
          <a:xfrm>
            <a:off x="304800" y="1219200"/>
            <a:ext cx="8382000" cy="1524000"/>
          </a:xfrm>
        </p:spPr>
        <p:txBody>
          <a:bodyPr/>
          <a:lstStyle/>
          <a:p>
            <a:r>
              <a:rPr lang="zh-CN" altLang="en-US" sz="2800" b="0" dirty="0">
                <a:latin typeface="宋体" panose="02010600030101010101" pitchFamily="2" charset="-122"/>
                <a:ea typeface="宋体" panose="02010600030101010101" pitchFamily="2" charset="-122"/>
              </a:rPr>
              <a:t>根据不同时期密码技术采用的加密和解密实现手段的不同特点，密码技术的发展历史大致可以划分为三个时期，即</a:t>
            </a:r>
            <a:r>
              <a:rPr lang="zh-CN" altLang="en-US" sz="2800" dirty="0">
                <a:solidFill>
                  <a:srgbClr val="0070C0"/>
                </a:solidFill>
                <a:latin typeface="宋体" panose="02010600030101010101" pitchFamily="2" charset="-122"/>
                <a:ea typeface="宋体" panose="02010600030101010101" pitchFamily="2" charset="-122"/>
              </a:rPr>
              <a:t>古典密码、近代密码和现代密码</a:t>
            </a:r>
            <a:r>
              <a:rPr lang="zh-CN" altLang="en-US" sz="2800" b="0" dirty="0">
                <a:latin typeface="宋体" panose="02010600030101010101" pitchFamily="2" charset="-122"/>
                <a:ea typeface="宋体" panose="02010600030101010101" pitchFamily="2" charset="-122"/>
              </a:rPr>
              <a:t>时期</a:t>
            </a:r>
            <a:endParaRPr lang="zh-CN" altLang="en-US" b="0"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545C4F3C-421B-496B-ADA7-E93DE81C19E5}"/>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15EDB15C-845D-4F7C-BA90-B045BBA36319}"/>
              </a:ext>
            </a:extLst>
          </p:cNvPr>
          <p:cNvSpPr>
            <a:spLocks noGrp="1"/>
          </p:cNvSpPr>
          <p:nvPr>
            <p:ph type="sldNum" sz="quarter" idx="11"/>
          </p:nvPr>
        </p:nvSpPr>
        <p:spPr/>
        <p:txBody>
          <a:bodyPr/>
          <a:lstStyle/>
          <a:p>
            <a:fld id="{932003EE-D7F4-4083-B251-227CF17C5240}" type="slidenum">
              <a:rPr lang="en-US" altLang="zh-CN" smtClean="0"/>
              <a:pPr/>
              <a:t>15</a:t>
            </a:fld>
            <a:endParaRPr lang="en-US" altLang="zh-CN"/>
          </a:p>
        </p:txBody>
      </p:sp>
    </p:spTree>
    <p:extLst>
      <p:ext uri="{BB962C8B-B14F-4D97-AF65-F5344CB8AC3E}">
        <p14:creationId xmlns:p14="http://schemas.microsoft.com/office/powerpoint/2010/main" val="38115415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3B9E0-A6C3-4BB2-80DA-4A2EA2AEEF65}"/>
              </a:ext>
            </a:extLst>
          </p:cNvPr>
          <p:cNvSpPr>
            <a:spLocks noGrp="1"/>
          </p:cNvSpPr>
          <p:nvPr>
            <p:ph type="title"/>
          </p:nvPr>
        </p:nvSpPr>
        <p:spPr/>
        <p:txBody>
          <a:bodyPr/>
          <a:lstStyle/>
          <a:p>
            <a:r>
              <a:rPr lang="zh-CN" altLang="en-US" b="1" dirty="0">
                <a:sym typeface="Wingdings" panose="05000000000000000000" pitchFamily="2" charset="2"/>
              </a:rPr>
              <a:t>古典密码时期</a:t>
            </a:r>
            <a:r>
              <a:rPr lang="en-US" altLang="zh-CN" b="1" dirty="0">
                <a:latin typeface="Arial" panose="020B0604020202020204" pitchFamily="34" charset="0"/>
                <a:sym typeface="Wingdings" panose="05000000000000000000" pitchFamily="2" charset="2"/>
              </a:rPr>
              <a:t>——</a:t>
            </a:r>
            <a:r>
              <a:rPr lang="zh-CN" altLang="en-US" b="1" dirty="0">
                <a:sym typeface="Wingdings" panose="05000000000000000000" pitchFamily="2" charset="2"/>
              </a:rPr>
              <a:t>最早的密码</a:t>
            </a:r>
            <a:endParaRPr lang="zh-CN" altLang="en-US" dirty="0"/>
          </a:p>
        </p:txBody>
      </p:sp>
      <p:sp>
        <p:nvSpPr>
          <p:cNvPr id="3" name="内容占位符 2">
            <a:extLst>
              <a:ext uri="{FF2B5EF4-FFF2-40B4-BE49-F238E27FC236}">
                <a16:creationId xmlns:a16="http://schemas.microsoft.com/office/drawing/2014/main" id="{D604A32A-901C-4969-9ABF-5CFD40D7FB20}"/>
              </a:ext>
            </a:extLst>
          </p:cNvPr>
          <p:cNvSpPr>
            <a:spLocks noGrp="1"/>
          </p:cNvSpPr>
          <p:nvPr>
            <p:ph idx="1"/>
          </p:nvPr>
        </p:nvSpPr>
        <p:spPr>
          <a:xfrm>
            <a:off x="304800" y="1219200"/>
            <a:ext cx="8382000" cy="3733800"/>
          </a:xfrm>
        </p:spPr>
        <p:txBody>
          <a:bodyPr/>
          <a:lstStyle/>
          <a:p>
            <a:pPr>
              <a:lnSpc>
                <a:spcPct val="90000"/>
              </a:lnSpc>
              <a:buFont typeface="Wingdings" panose="05000000000000000000" pitchFamily="2" charset="2"/>
              <a:buNone/>
            </a:pPr>
            <a:r>
              <a:rPr lang="zh-CN" altLang="en-US" sz="3200" b="1" dirty="0"/>
              <a:t>主要特征：</a:t>
            </a:r>
            <a:r>
              <a:rPr lang="zh-CN" altLang="en-US" b="1" dirty="0">
                <a:ea typeface="隶书" panose="02010509060101010101" pitchFamily="49" charset="-122"/>
              </a:rPr>
              <a:t>手工加、解密</a:t>
            </a:r>
            <a:endParaRPr lang="zh-CN" altLang="en-US" b="1" dirty="0"/>
          </a:p>
          <a:p>
            <a:pPr>
              <a:lnSpc>
                <a:spcPct val="90000"/>
              </a:lnSpc>
            </a:pPr>
            <a:r>
              <a:rPr lang="zh-CN" altLang="en-US" sz="3200" b="1" dirty="0"/>
              <a:t>源远流长</a:t>
            </a:r>
            <a:r>
              <a:rPr lang="zh-CN" altLang="en-US" b="1" dirty="0"/>
              <a:t>（</a:t>
            </a:r>
            <a:r>
              <a:rPr lang="zh-CN" altLang="en-US" sz="2400" b="1" dirty="0">
                <a:ea typeface="隶书" panose="02010509060101010101" pitchFamily="49" charset="-122"/>
              </a:rPr>
              <a:t>十九世纪以前的漫长时期</a:t>
            </a:r>
            <a:r>
              <a:rPr lang="zh-CN" altLang="en-US" b="1" dirty="0"/>
              <a:t>）</a:t>
            </a:r>
          </a:p>
          <a:p>
            <a:pPr>
              <a:lnSpc>
                <a:spcPct val="90000"/>
              </a:lnSpc>
            </a:pPr>
            <a:r>
              <a:rPr lang="zh-CN" altLang="en-US" sz="3200" b="1" dirty="0"/>
              <a:t>最初起源</a:t>
            </a:r>
          </a:p>
          <a:p>
            <a:pPr>
              <a:lnSpc>
                <a:spcPct val="90000"/>
              </a:lnSpc>
              <a:buFont typeface="Wingdings" panose="05000000000000000000" pitchFamily="2" charset="2"/>
              <a:buNone/>
            </a:pPr>
            <a:r>
              <a:rPr lang="zh-CN" altLang="en-US" b="1" dirty="0"/>
              <a:t>          记录占星术等不宜公开的秘诀</a:t>
            </a:r>
          </a:p>
          <a:p>
            <a:pPr>
              <a:lnSpc>
                <a:spcPct val="90000"/>
              </a:lnSpc>
              <a:buFont typeface="Wingdings" panose="05000000000000000000" pitchFamily="2" charset="2"/>
              <a:buNone/>
            </a:pPr>
            <a:r>
              <a:rPr lang="zh-CN" altLang="en-US" b="1" dirty="0"/>
              <a:t>          师徒相传（口授、书写）</a:t>
            </a:r>
            <a:r>
              <a:rPr lang="zh-CN" altLang="en-US" b="1" dirty="0">
                <a:ea typeface="隶书" panose="02010509060101010101" pitchFamily="49" charset="-122"/>
              </a:rPr>
              <a:t>            </a:t>
            </a:r>
          </a:p>
          <a:p>
            <a:pPr>
              <a:lnSpc>
                <a:spcPct val="90000"/>
              </a:lnSpc>
            </a:pPr>
            <a:r>
              <a:rPr lang="zh-CN" altLang="en-US" sz="3200" b="1" dirty="0"/>
              <a:t>发展结果</a:t>
            </a:r>
          </a:p>
          <a:p>
            <a:pPr>
              <a:lnSpc>
                <a:spcPct val="90000"/>
              </a:lnSpc>
              <a:buFont typeface="Wingdings" panose="05000000000000000000" pitchFamily="2" charset="2"/>
              <a:buNone/>
            </a:pPr>
            <a:r>
              <a:rPr lang="zh-CN" altLang="en-US" b="1" dirty="0"/>
              <a:t>          用于军事、外交等秘密保护</a:t>
            </a:r>
            <a:endParaRPr lang="zh-CN" altLang="en-US" dirty="0"/>
          </a:p>
        </p:txBody>
      </p:sp>
      <p:sp>
        <p:nvSpPr>
          <p:cNvPr id="4" name="日期占位符 3">
            <a:extLst>
              <a:ext uri="{FF2B5EF4-FFF2-40B4-BE49-F238E27FC236}">
                <a16:creationId xmlns:a16="http://schemas.microsoft.com/office/drawing/2014/main" id="{99157927-81C7-408C-9BBA-F2C9BA6A9418}"/>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0C379C2E-CC0C-4EFE-90A7-027B87BA5AF2}"/>
              </a:ext>
            </a:extLst>
          </p:cNvPr>
          <p:cNvSpPr>
            <a:spLocks noGrp="1"/>
          </p:cNvSpPr>
          <p:nvPr>
            <p:ph type="sldNum" sz="quarter" idx="11"/>
          </p:nvPr>
        </p:nvSpPr>
        <p:spPr/>
        <p:txBody>
          <a:bodyPr/>
          <a:lstStyle/>
          <a:p>
            <a:fld id="{932003EE-D7F4-4083-B251-227CF17C5240}" type="slidenum">
              <a:rPr lang="en-US" altLang="zh-CN" smtClean="0"/>
              <a:pPr/>
              <a:t>16</a:t>
            </a:fld>
            <a:endParaRPr lang="en-US" altLang="zh-CN"/>
          </a:p>
        </p:txBody>
      </p:sp>
    </p:spTree>
    <p:extLst>
      <p:ext uri="{BB962C8B-B14F-4D97-AF65-F5344CB8AC3E}">
        <p14:creationId xmlns:p14="http://schemas.microsoft.com/office/powerpoint/2010/main" val="103099552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5DA87-FD6D-4CC3-818A-EB19E01ED9C8}"/>
              </a:ext>
            </a:extLst>
          </p:cNvPr>
          <p:cNvSpPr>
            <a:spLocks noGrp="1"/>
          </p:cNvSpPr>
          <p:nvPr>
            <p:ph type="title"/>
          </p:nvPr>
        </p:nvSpPr>
        <p:spPr/>
        <p:txBody>
          <a:bodyPr/>
          <a:lstStyle/>
          <a:p>
            <a:r>
              <a:rPr lang="zh-CN" altLang="en-US" b="1" dirty="0">
                <a:sym typeface="Wingdings" panose="05000000000000000000" pitchFamily="2" charset="2"/>
              </a:rPr>
              <a:t>古典密码时期</a:t>
            </a:r>
            <a:endParaRPr lang="zh-CN" altLang="en-US" dirty="0"/>
          </a:p>
        </p:txBody>
      </p:sp>
      <p:sp>
        <p:nvSpPr>
          <p:cNvPr id="3" name="内容占位符 2">
            <a:extLst>
              <a:ext uri="{FF2B5EF4-FFF2-40B4-BE49-F238E27FC236}">
                <a16:creationId xmlns:a16="http://schemas.microsoft.com/office/drawing/2014/main" id="{89FA0C09-7EC6-4562-8990-30F8506C4F2C}"/>
              </a:ext>
            </a:extLst>
          </p:cNvPr>
          <p:cNvSpPr>
            <a:spLocks noGrp="1"/>
          </p:cNvSpPr>
          <p:nvPr>
            <p:ph idx="1"/>
          </p:nvPr>
        </p:nvSpPr>
        <p:spPr>
          <a:xfrm>
            <a:off x="304800" y="1219200"/>
            <a:ext cx="8382000" cy="2743200"/>
          </a:xfrm>
        </p:spPr>
        <p:txBody>
          <a:bodyPr/>
          <a:lstStyle/>
          <a:p>
            <a:pPr>
              <a:lnSpc>
                <a:spcPct val="90000"/>
              </a:lnSpc>
            </a:pPr>
            <a:r>
              <a:rPr lang="en-US" altLang="en-US" dirty="0" err="1"/>
              <a:t>密码学还不是科学，而是艺术</a:t>
            </a:r>
            <a:endParaRPr lang="en-US" altLang="en-US" dirty="0"/>
          </a:p>
          <a:p>
            <a:pPr>
              <a:lnSpc>
                <a:spcPct val="90000"/>
              </a:lnSpc>
            </a:pPr>
            <a:r>
              <a:rPr lang="en-US" altLang="en-US" dirty="0" err="1"/>
              <a:t>出现一些密码算法和加密设备</a:t>
            </a:r>
            <a:endParaRPr lang="en-US" altLang="en-US" dirty="0"/>
          </a:p>
          <a:p>
            <a:pPr>
              <a:lnSpc>
                <a:spcPct val="90000"/>
              </a:lnSpc>
            </a:pPr>
            <a:r>
              <a:rPr lang="en-US" altLang="en-US" dirty="0" err="1"/>
              <a:t>密码算法的基本手段</a:t>
            </a:r>
            <a:r>
              <a:rPr lang="en-US" altLang="en-US" dirty="0"/>
              <a:t>(</a:t>
            </a:r>
            <a:r>
              <a:rPr lang="en-US" altLang="en-US" dirty="0" err="1"/>
              <a:t>代替</a:t>
            </a:r>
            <a:r>
              <a:rPr lang="en-US" altLang="en-US" dirty="0"/>
              <a:t> &amp;</a:t>
            </a:r>
            <a:r>
              <a:rPr lang="en-US" altLang="en-US" dirty="0" err="1"/>
              <a:t>置换</a:t>
            </a:r>
            <a:r>
              <a:rPr lang="en-US" altLang="en-US" dirty="0"/>
              <a:t>)</a:t>
            </a:r>
            <a:r>
              <a:rPr lang="en-US" altLang="en-US" dirty="0" err="1"/>
              <a:t>出现，针对的是字符</a:t>
            </a:r>
            <a:endParaRPr lang="en-US" altLang="en-US" dirty="0"/>
          </a:p>
          <a:p>
            <a:pPr>
              <a:lnSpc>
                <a:spcPct val="90000"/>
              </a:lnSpc>
            </a:pPr>
            <a:r>
              <a:rPr lang="en-US" altLang="en-US" dirty="0" err="1"/>
              <a:t>简单的密码分析手段出现</a:t>
            </a:r>
            <a:endParaRPr lang="en-US" altLang="en-US" dirty="0"/>
          </a:p>
          <a:p>
            <a:pPr>
              <a:lnSpc>
                <a:spcPct val="90000"/>
              </a:lnSpc>
            </a:pPr>
            <a:r>
              <a:rPr lang="en-US" altLang="en-US" dirty="0" err="1"/>
              <a:t>基于字符的密码</a:t>
            </a:r>
            <a:endParaRPr lang="en-US" altLang="en-US" dirty="0"/>
          </a:p>
          <a:p>
            <a:endParaRPr lang="zh-CN" altLang="en-US" dirty="0"/>
          </a:p>
        </p:txBody>
      </p:sp>
      <p:sp>
        <p:nvSpPr>
          <p:cNvPr id="4" name="日期占位符 3">
            <a:extLst>
              <a:ext uri="{FF2B5EF4-FFF2-40B4-BE49-F238E27FC236}">
                <a16:creationId xmlns:a16="http://schemas.microsoft.com/office/drawing/2014/main" id="{4F1CDCC7-DDE0-49AD-B0AB-5D765A62DE49}"/>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B4A183D7-9386-430C-8E40-41688C3AAC65}"/>
              </a:ext>
            </a:extLst>
          </p:cNvPr>
          <p:cNvSpPr>
            <a:spLocks noGrp="1"/>
          </p:cNvSpPr>
          <p:nvPr>
            <p:ph type="sldNum" sz="quarter" idx="11"/>
          </p:nvPr>
        </p:nvSpPr>
        <p:spPr/>
        <p:txBody>
          <a:bodyPr/>
          <a:lstStyle/>
          <a:p>
            <a:fld id="{932003EE-D7F4-4083-B251-227CF17C5240}" type="slidenum">
              <a:rPr lang="en-US" altLang="zh-CN" smtClean="0"/>
              <a:pPr/>
              <a:t>17</a:t>
            </a:fld>
            <a:endParaRPr lang="en-US" altLang="zh-CN"/>
          </a:p>
        </p:txBody>
      </p:sp>
      <p:sp>
        <p:nvSpPr>
          <p:cNvPr id="6" name="文本框 5">
            <a:extLst>
              <a:ext uri="{FF2B5EF4-FFF2-40B4-BE49-F238E27FC236}">
                <a16:creationId xmlns:a16="http://schemas.microsoft.com/office/drawing/2014/main" id="{B452B9E3-35D6-40EE-BA6E-F3B92B698B95}"/>
              </a:ext>
            </a:extLst>
          </p:cNvPr>
          <p:cNvSpPr txBox="1"/>
          <p:nvPr/>
        </p:nvSpPr>
        <p:spPr>
          <a:xfrm>
            <a:off x="419100" y="4446951"/>
            <a:ext cx="7391400" cy="1569660"/>
          </a:xfrm>
          <a:prstGeom prst="rect">
            <a:avLst/>
          </a:prstGeom>
          <a:noFill/>
        </p:spPr>
        <p:txBody>
          <a:bodyPr wrap="square" rtlCol="0">
            <a:spAutoFit/>
          </a:bodyPr>
          <a:lstStyle/>
          <a:p>
            <a:r>
              <a:rPr lang="zh-CN" altLang="en-US" sz="3200" b="1" dirty="0">
                <a:solidFill>
                  <a:srgbClr val="C00000"/>
                </a:solidFill>
              </a:rPr>
              <a:t>特点</a:t>
            </a:r>
            <a:r>
              <a:rPr lang="zh-CN" altLang="en-US" sz="3200" dirty="0"/>
              <a:t>： </a:t>
            </a:r>
            <a:endParaRPr lang="en-US" altLang="zh-CN" sz="3200" dirty="0"/>
          </a:p>
          <a:p>
            <a:pPr marL="457200" indent="-457200">
              <a:buFont typeface="Wingdings" panose="05000000000000000000" pitchFamily="2" charset="2"/>
              <a:buChar char="u"/>
            </a:pPr>
            <a:r>
              <a:rPr lang="zh-CN" altLang="en-US" sz="3200" b="1" dirty="0">
                <a:solidFill>
                  <a:srgbClr val="7030A0"/>
                </a:solidFill>
                <a:ea typeface="宋体" panose="02010600030101010101" pitchFamily="2" charset="-122"/>
              </a:rPr>
              <a:t>密码只是一门艺术，而不是一门科学</a:t>
            </a:r>
            <a:endParaRPr lang="zh-CN" altLang="en-US" sz="3200" b="1" dirty="0">
              <a:solidFill>
                <a:srgbClr val="7030A0"/>
              </a:solidFill>
            </a:endParaRPr>
          </a:p>
          <a:p>
            <a:pPr marL="457200" indent="-457200">
              <a:buFont typeface="Wingdings" panose="05000000000000000000" pitchFamily="2" charset="2"/>
              <a:buChar char="u"/>
            </a:pPr>
            <a:r>
              <a:rPr lang="zh-CN" altLang="en-US" sz="3200" b="1" dirty="0">
                <a:solidFill>
                  <a:srgbClr val="0070C0"/>
                </a:solidFill>
              </a:rPr>
              <a:t>主要依靠加密方法的保密性</a:t>
            </a:r>
          </a:p>
        </p:txBody>
      </p:sp>
    </p:spTree>
    <p:extLst>
      <p:ext uri="{BB962C8B-B14F-4D97-AF65-F5344CB8AC3E}">
        <p14:creationId xmlns:p14="http://schemas.microsoft.com/office/powerpoint/2010/main" val="150091748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C8D42-C3B1-4F32-8652-A98299637B08}"/>
              </a:ext>
            </a:extLst>
          </p:cNvPr>
          <p:cNvSpPr>
            <a:spLocks noGrp="1"/>
          </p:cNvSpPr>
          <p:nvPr>
            <p:ph type="title"/>
          </p:nvPr>
        </p:nvSpPr>
        <p:spPr/>
        <p:txBody>
          <a:bodyPr/>
          <a:lstStyle/>
          <a:p>
            <a:r>
              <a:rPr lang="zh-CN" altLang="en-US" spc="-10" dirty="0"/>
              <a:t>古典密码学</a:t>
            </a:r>
            <a:endParaRPr lang="zh-CN" altLang="en-US" dirty="0"/>
          </a:p>
        </p:txBody>
      </p:sp>
      <p:sp>
        <p:nvSpPr>
          <p:cNvPr id="3" name="内容占位符 2">
            <a:extLst>
              <a:ext uri="{FF2B5EF4-FFF2-40B4-BE49-F238E27FC236}">
                <a16:creationId xmlns:a16="http://schemas.microsoft.com/office/drawing/2014/main" id="{879A818E-B659-4FE1-9A6D-6F50E97EED56}"/>
              </a:ext>
            </a:extLst>
          </p:cNvPr>
          <p:cNvSpPr>
            <a:spLocks noGrp="1"/>
          </p:cNvSpPr>
          <p:nvPr>
            <p:ph idx="1"/>
          </p:nvPr>
        </p:nvSpPr>
        <p:spPr>
          <a:xfrm>
            <a:off x="304800" y="1219200"/>
            <a:ext cx="8382000" cy="1965325"/>
          </a:xfrm>
        </p:spPr>
        <p:txBody>
          <a:bodyPr/>
          <a:lstStyle/>
          <a:p>
            <a:pPr marL="354965" indent="-342265">
              <a:lnSpc>
                <a:spcPct val="100000"/>
              </a:lnSpc>
              <a:buFont typeface="Arial"/>
              <a:buChar char="•"/>
              <a:tabLst>
                <a:tab pos="354965" algn="l"/>
                <a:tab pos="355600" algn="l"/>
              </a:tabLst>
            </a:pPr>
            <a:r>
              <a:rPr lang="zh-CN" altLang="en-US" sz="3200" spc="-15" dirty="0">
                <a:latin typeface="Microsoft JhengHei UI"/>
                <a:cs typeface="Microsoft JhengHei UI"/>
              </a:rPr>
              <a:t>加密算法</a:t>
            </a:r>
            <a:endParaRPr lang="zh-CN" altLang="en-US" sz="3200" dirty="0">
              <a:latin typeface="Microsoft JhengHei UI"/>
              <a:cs typeface="Microsoft JhengHei UI"/>
            </a:endParaRPr>
          </a:p>
          <a:p>
            <a:pPr marL="755650" lvl="1" indent="-286385">
              <a:lnSpc>
                <a:spcPct val="100000"/>
              </a:lnSpc>
              <a:spcBef>
                <a:spcPts val="1370"/>
              </a:spcBef>
              <a:buFont typeface="Arial"/>
              <a:buChar char="–"/>
              <a:tabLst>
                <a:tab pos="755650" algn="l"/>
              </a:tabLst>
            </a:pPr>
            <a:r>
              <a:rPr lang="zh-CN" altLang="en-US" sz="2800" spc="-10" dirty="0">
                <a:latin typeface="Microsoft JhengHei UI"/>
                <a:cs typeface="Microsoft JhengHei UI"/>
              </a:rPr>
              <a:t>字⺟的代换</a:t>
            </a:r>
            <a:endParaRPr lang="zh-CN" altLang="en-US" sz="2800" dirty="0">
              <a:latin typeface="Microsoft JhengHei UI"/>
              <a:cs typeface="Microsoft JhengHei UI"/>
            </a:endParaRPr>
          </a:p>
          <a:p>
            <a:pPr marL="755650" lvl="1" indent="-286385">
              <a:lnSpc>
                <a:spcPct val="100000"/>
              </a:lnSpc>
              <a:spcBef>
                <a:spcPts val="1310"/>
              </a:spcBef>
              <a:buFont typeface="Arial"/>
              <a:buChar char="–"/>
              <a:tabLst>
                <a:tab pos="755650" algn="l"/>
              </a:tabLst>
            </a:pPr>
            <a:r>
              <a:rPr lang="zh-CN" altLang="en-US" sz="2800" spc="-10" dirty="0">
                <a:latin typeface="Microsoft JhengHei UI"/>
                <a:cs typeface="Microsoft JhengHei UI"/>
              </a:rPr>
              <a:t>顺序的置换</a:t>
            </a:r>
            <a:endParaRPr lang="zh-CN" altLang="en-US" dirty="0"/>
          </a:p>
        </p:txBody>
      </p:sp>
      <p:sp>
        <p:nvSpPr>
          <p:cNvPr id="4" name="日期占位符 3">
            <a:extLst>
              <a:ext uri="{FF2B5EF4-FFF2-40B4-BE49-F238E27FC236}">
                <a16:creationId xmlns:a16="http://schemas.microsoft.com/office/drawing/2014/main" id="{1AD2AB21-EBA3-4E85-AB66-9948602DA4E1}"/>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75E78E60-74FF-4756-9BC4-EC111A5FE058}"/>
              </a:ext>
            </a:extLst>
          </p:cNvPr>
          <p:cNvSpPr>
            <a:spLocks noGrp="1"/>
          </p:cNvSpPr>
          <p:nvPr>
            <p:ph type="sldNum" sz="quarter" idx="11"/>
          </p:nvPr>
        </p:nvSpPr>
        <p:spPr/>
        <p:txBody>
          <a:bodyPr/>
          <a:lstStyle/>
          <a:p>
            <a:fld id="{932003EE-D7F4-4083-B251-227CF17C5240}" type="slidenum">
              <a:rPr lang="en-US" altLang="zh-CN" smtClean="0"/>
              <a:pPr/>
              <a:t>18</a:t>
            </a:fld>
            <a:endParaRPr lang="en-US" altLang="zh-CN"/>
          </a:p>
        </p:txBody>
      </p:sp>
      <p:pic>
        <p:nvPicPr>
          <p:cNvPr id="6" name="Picture 4">
            <a:extLst>
              <a:ext uri="{FF2B5EF4-FFF2-40B4-BE49-F238E27FC236}">
                <a16:creationId xmlns:a16="http://schemas.microsoft.com/office/drawing/2014/main" id="{DF4CD236-7D15-4EFA-BE6B-E03D55A43636}"/>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803" y="1278928"/>
            <a:ext cx="4438648" cy="859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4">
            <a:extLst>
              <a:ext uri="{FF2B5EF4-FFF2-40B4-BE49-F238E27FC236}">
                <a16:creationId xmlns:a16="http://schemas.microsoft.com/office/drawing/2014/main" id="{BDBC5C95-3BF9-491C-9C97-3792A714245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38400"/>
            <a:ext cx="3962400" cy="3083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a:extLst>
              <a:ext uri="{FF2B5EF4-FFF2-40B4-BE49-F238E27FC236}">
                <a16:creationId xmlns:a16="http://schemas.microsoft.com/office/drawing/2014/main" id="{A3CCEBDA-1660-49F9-8782-8BFD3C7CE657}"/>
              </a:ext>
            </a:extLst>
          </p:cNvPr>
          <p:cNvPicPr>
            <a:picLocks noChangeAspect="1"/>
          </p:cNvPicPr>
          <p:nvPr/>
        </p:nvPicPr>
        <p:blipFill>
          <a:blip r:embed="rId4"/>
          <a:stretch>
            <a:fillRect/>
          </a:stretch>
        </p:blipFill>
        <p:spPr>
          <a:xfrm>
            <a:off x="160149" y="2622489"/>
            <a:ext cx="3133725" cy="3362325"/>
          </a:xfrm>
          <a:prstGeom prst="rect">
            <a:avLst/>
          </a:prstGeom>
        </p:spPr>
      </p:pic>
      <p:sp>
        <p:nvSpPr>
          <p:cNvPr id="10" name="Text Box 6">
            <a:extLst>
              <a:ext uri="{FF2B5EF4-FFF2-40B4-BE49-F238E27FC236}">
                <a16:creationId xmlns:a16="http://schemas.microsoft.com/office/drawing/2014/main" id="{13D9A6AD-B57C-4CB7-B467-CF6316073300}"/>
              </a:ext>
            </a:extLst>
          </p:cNvPr>
          <p:cNvSpPr>
            <a:spLocks noChangeArrowheads="1"/>
          </p:cNvSpPr>
          <p:nvPr/>
        </p:nvSpPr>
        <p:spPr bwMode="auto">
          <a:xfrm>
            <a:off x="160149" y="5770010"/>
            <a:ext cx="4572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solidFill>
                  <a:srgbClr val="000099"/>
                </a:solidFill>
                <a:latin typeface="Cambria" panose="02040503050406030204" pitchFamily="18" charset="0"/>
                <a:sym typeface="Cambria" panose="02040503050406030204" pitchFamily="18" charset="0"/>
              </a:rPr>
              <a:t>HELLO </a:t>
            </a:r>
            <a:r>
              <a:rPr lang="en-US" altLang="en-US" sz="2800" dirty="0">
                <a:solidFill>
                  <a:srgbClr val="000000"/>
                </a:solidFill>
                <a:latin typeface="Cambria" panose="02040503050406030204" pitchFamily="18" charset="0"/>
                <a:sym typeface="Cambria" panose="02040503050406030204" pitchFamily="18" charset="0"/>
              </a:rPr>
              <a:t>  </a:t>
            </a:r>
            <a:r>
              <a:rPr lang="en-US" altLang="en-US" sz="2800" dirty="0">
                <a:solidFill>
                  <a:srgbClr val="000000"/>
                </a:solidFill>
                <a:sym typeface="Wingdings" panose="05000000000000000000" pitchFamily="2" charset="2"/>
              </a:rPr>
              <a:t>   </a:t>
            </a:r>
            <a:r>
              <a:rPr lang="en-US" altLang="en-US" sz="2800" dirty="0">
                <a:solidFill>
                  <a:srgbClr val="A50021"/>
                </a:solidFill>
                <a:sym typeface="Wingdings" panose="05000000000000000000" pitchFamily="2" charset="2"/>
              </a:rPr>
              <a:t>2315313134</a:t>
            </a:r>
            <a:endParaRPr lang="en-US" altLang="en-US" sz="2800" dirty="0">
              <a:solidFill>
                <a:srgbClr val="A50021"/>
              </a:solidFill>
              <a:latin typeface="Cambria" panose="02040503050406030204" pitchFamily="18" charset="0"/>
              <a:sym typeface="Cambria" panose="02040503050406030204" pitchFamily="18" charset="0"/>
            </a:endParaRPr>
          </a:p>
        </p:txBody>
      </p:sp>
    </p:spTree>
    <p:extLst>
      <p:ext uri="{BB962C8B-B14F-4D97-AF65-F5344CB8AC3E}">
        <p14:creationId xmlns:p14="http://schemas.microsoft.com/office/powerpoint/2010/main" val="268335075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D359F-F815-47D6-B119-1A14C2D3976B}"/>
              </a:ext>
            </a:extLst>
          </p:cNvPr>
          <p:cNvSpPr>
            <a:spLocks noGrp="1"/>
          </p:cNvSpPr>
          <p:nvPr>
            <p:ph type="title"/>
          </p:nvPr>
        </p:nvSpPr>
        <p:spPr/>
        <p:txBody>
          <a:bodyPr/>
          <a:lstStyle/>
          <a:p>
            <a:r>
              <a:rPr lang="zh-CN" altLang="en-US" dirty="0"/>
              <a:t>古典密码学分类</a:t>
            </a:r>
          </a:p>
        </p:txBody>
      </p:sp>
      <p:sp>
        <p:nvSpPr>
          <p:cNvPr id="3" name="内容占位符 2">
            <a:extLst>
              <a:ext uri="{FF2B5EF4-FFF2-40B4-BE49-F238E27FC236}">
                <a16:creationId xmlns:a16="http://schemas.microsoft.com/office/drawing/2014/main" id="{B8C917AC-1F3F-4886-A2D3-0BAAD4ACC618}"/>
              </a:ext>
            </a:extLst>
          </p:cNvPr>
          <p:cNvSpPr>
            <a:spLocks noGrp="1"/>
          </p:cNvSpPr>
          <p:nvPr>
            <p:ph idx="1"/>
          </p:nvPr>
        </p:nvSpPr>
        <p:spPr>
          <a:xfrm>
            <a:off x="304800" y="1219200"/>
            <a:ext cx="8382000" cy="563562"/>
          </a:xfrm>
        </p:spPr>
        <p:txBody>
          <a:bodyPr/>
          <a:lstStyle/>
          <a:p>
            <a:endParaRPr lang="zh-CN" altLang="en-US" dirty="0"/>
          </a:p>
        </p:txBody>
      </p:sp>
      <p:sp>
        <p:nvSpPr>
          <p:cNvPr id="4" name="日期占位符 3">
            <a:extLst>
              <a:ext uri="{FF2B5EF4-FFF2-40B4-BE49-F238E27FC236}">
                <a16:creationId xmlns:a16="http://schemas.microsoft.com/office/drawing/2014/main" id="{28B3EC37-7E23-4D61-9883-554CEAB0D120}"/>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E36F8E33-8648-43DB-8951-AF351ABC30A4}"/>
              </a:ext>
            </a:extLst>
          </p:cNvPr>
          <p:cNvSpPr>
            <a:spLocks noGrp="1"/>
          </p:cNvSpPr>
          <p:nvPr>
            <p:ph type="sldNum" sz="quarter" idx="11"/>
          </p:nvPr>
        </p:nvSpPr>
        <p:spPr/>
        <p:txBody>
          <a:bodyPr/>
          <a:lstStyle/>
          <a:p>
            <a:fld id="{932003EE-D7F4-4083-B251-227CF17C5240}" type="slidenum">
              <a:rPr lang="en-US" altLang="zh-CN" smtClean="0"/>
              <a:pPr/>
              <a:t>19</a:t>
            </a:fld>
            <a:endParaRPr lang="en-US" altLang="zh-CN"/>
          </a:p>
        </p:txBody>
      </p:sp>
      <p:grpSp>
        <p:nvGrpSpPr>
          <p:cNvPr id="6" name="Group 3">
            <a:extLst>
              <a:ext uri="{FF2B5EF4-FFF2-40B4-BE49-F238E27FC236}">
                <a16:creationId xmlns:a16="http://schemas.microsoft.com/office/drawing/2014/main" id="{774548E3-924E-4D0B-BF16-416169E142A2}"/>
              </a:ext>
            </a:extLst>
          </p:cNvPr>
          <p:cNvGrpSpPr>
            <a:grpSpLocks/>
          </p:cNvGrpSpPr>
          <p:nvPr/>
        </p:nvGrpSpPr>
        <p:grpSpPr bwMode="auto">
          <a:xfrm>
            <a:off x="3200400" y="2481423"/>
            <a:ext cx="1484312" cy="642937"/>
            <a:chOff x="697" y="1736"/>
            <a:chExt cx="935" cy="405"/>
          </a:xfrm>
          <a:solidFill>
            <a:srgbClr val="00B0F0"/>
          </a:solidFill>
        </p:grpSpPr>
        <p:sp>
          <p:nvSpPr>
            <p:cNvPr id="7" name="Text Box 4">
              <a:extLst>
                <a:ext uri="{FF2B5EF4-FFF2-40B4-BE49-F238E27FC236}">
                  <a16:creationId xmlns:a16="http://schemas.microsoft.com/office/drawing/2014/main" id="{3699B516-F911-4FBB-9997-C2BA88DD1758}"/>
                </a:ext>
              </a:extLst>
            </p:cNvPr>
            <p:cNvSpPr txBox="1">
              <a:spLocks noChangeArrowheads="1"/>
            </p:cNvSpPr>
            <p:nvPr/>
          </p:nvSpPr>
          <p:spPr bwMode="auto">
            <a:xfrm>
              <a:off x="697" y="1848"/>
              <a:ext cx="935" cy="293"/>
            </a:xfrm>
            <a:prstGeom prst="rect">
              <a:avLst/>
            </a:prstGeom>
            <a:grp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rPr>
                <a:t>代替密码</a:t>
              </a:r>
              <a:endParaRPr lang="en-US" altLang="zh-CN" sz="2000" b="1" dirty="0">
                <a:latin typeface="Times New Roman" panose="02020603050405020304" pitchFamily="18" charset="0"/>
              </a:endParaRPr>
            </a:p>
          </p:txBody>
        </p:sp>
        <p:sp>
          <p:nvSpPr>
            <p:cNvPr id="8" name="Line 5">
              <a:extLst>
                <a:ext uri="{FF2B5EF4-FFF2-40B4-BE49-F238E27FC236}">
                  <a16:creationId xmlns:a16="http://schemas.microsoft.com/office/drawing/2014/main" id="{85832872-0622-4823-BE77-0704970EB381}"/>
                </a:ext>
              </a:extLst>
            </p:cNvPr>
            <p:cNvSpPr>
              <a:spLocks noChangeShapeType="1"/>
            </p:cNvSpPr>
            <p:nvPr/>
          </p:nvSpPr>
          <p:spPr bwMode="auto">
            <a:xfrm>
              <a:off x="1158" y="1736"/>
              <a:ext cx="0" cy="112"/>
            </a:xfrm>
            <a:prstGeom prst="line">
              <a:avLst/>
            </a:prstGeom>
            <a:grp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grpSp>
        <p:nvGrpSpPr>
          <p:cNvPr id="9" name="Group 6">
            <a:extLst>
              <a:ext uri="{FF2B5EF4-FFF2-40B4-BE49-F238E27FC236}">
                <a16:creationId xmlns:a16="http://schemas.microsoft.com/office/drawing/2014/main" id="{1ABBB818-47F8-45EE-9D69-E9FC389C2B38}"/>
              </a:ext>
            </a:extLst>
          </p:cNvPr>
          <p:cNvGrpSpPr>
            <a:grpSpLocks/>
          </p:cNvGrpSpPr>
          <p:nvPr/>
        </p:nvGrpSpPr>
        <p:grpSpPr bwMode="auto">
          <a:xfrm>
            <a:off x="6080125" y="2481423"/>
            <a:ext cx="1484312" cy="644525"/>
            <a:chOff x="5441" y="7836"/>
            <a:chExt cx="1155" cy="564"/>
          </a:xfrm>
        </p:grpSpPr>
        <p:sp>
          <p:nvSpPr>
            <p:cNvPr id="10" name="Text Box 7">
              <a:extLst>
                <a:ext uri="{FF2B5EF4-FFF2-40B4-BE49-F238E27FC236}">
                  <a16:creationId xmlns:a16="http://schemas.microsoft.com/office/drawing/2014/main" id="{A38AD461-B001-4596-9D5D-DB66741F0453}"/>
                </a:ext>
              </a:extLst>
            </p:cNvPr>
            <p:cNvSpPr txBox="1">
              <a:spLocks noChangeArrowheads="1"/>
            </p:cNvSpPr>
            <p:nvPr/>
          </p:nvSpPr>
          <p:spPr bwMode="auto">
            <a:xfrm>
              <a:off x="5441" y="7992"/>
              <a:ext cx="1155" cy="408"/>
            </a:xfrm>
            <a:prstGeom prst="rect">
              <a:avLst/>
            </a:prstGeom>
            <a:solidFill>
              <a:srgbClr val="002060"/>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Times New Roman" panose="02020603050405020304" pitchFamily="18" charset="0"/>
                </a:rPr>
                <a:t>换位密码</a:t>
              </a:r>
            </a:p>
          </p:txBody>
        </p:sp>
        <p:sp>
          <p:nvSpPr>
            <p:cNvPr id="11" name="Line 8">
              <a:extLst>
                <a:ext uri="{FF2B5EF4-FFF2-40B4-BE49-F238E27FC236}">
                  <a16:creationId xmlns:a16="http://schemas.microsoft.com/office/drawing/2014/main" id="{72604E83-1C58-40AC-9011-DDED8297CA62}"/>
                </a:ext>
              </a:extLst>
            </p:cNvPr>
            <p:cNvSpPr>
              <a:spLocks noChangeShapeType="1"/>
            </p:cNvSpPr>
            <p:nvPr/>
          </p:nvSpPr>
          <p:spPr bwMode="auto">
            <a:xfrm>
              <a:off x="5996" y="7836"/>
              <a:ext cx="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9">
            <a:extLst>
              <a:ext uri="{FF2B5EF4-FFF2-40B4-BE49-F238E27FC236}">
                <a16:creationId xmlns:a16="http://schemas.microsoft.com/office/drawing/2014/main" id="{EBFAB4CA-92E7-436F-96BE-C93108082319}"/>
              </a:ext>
            </a:extLst>
          </p:cNvPr>
          <p:cNvGrpSpPr>
            <a:grpSpLocks/>
          </p:cNvGrpSpPr>
          <p:nvPr/>
        </p:nvGrpSpPr>
        <p:grpSpPr bwMode="auto">
          <a:xfrm>
            <a:off x="4638675" y="1787685"/>
            <a:ext cx="1754187" cy="715963"/>
            <a:chOff x="4691" y="6786"/>
            <a:chExt cx="1365" cy="627"/>
          </a:xfrm>
          <a:solidFill>
            <a:srgbClr val="0070C0"/>
          </a:solidFill>
        </p:grpSpPr>
        <p:sp>
          <p:nvSpPr>
            <p:cNvPr id="13" name="Text Box 10">
              <a:extLst>
                <a:ext uri="{FF2B5EF4-FFF2-40B4-BE49-F238E27FC236}">
                  <a16:creationId xmlns:a16="http://schemas.microsoft.com/office/drawing/2014/main" id="{232994AD-4820-48D2-9F13-71DA186E5D6A}"/>
                </a:ext>
              </a:extLst>
            </p:cNvPr>
            <p:cNvSpPr txBox="1">
              <a:spLocks noChangeArrowheads="1"/>
            </p:cNvSpPr>
            <p:nvPr/>
          </p:nvSpPr>
          <p:spPr bwMode="auto">
            <a:xfrm flipV="1">
              <a:off x="4691" y="6786"/>
              <a:ext cx="1365" cy="468"/>
            </a:xfrm>
            <a:prstGeom prst="rect">
              <a:avLst/>
            </a:prstGeom>
            <a:grpFill/>
            <a:ln w="9525">
              <a:solidFill>
                <a:srgbClr val="000000"/>
              </a:solidFill>
              <a:miter lim="800000"/>
              <a:headEnd/>
              <a:tailEnd/>
            </a:ln>
          </p:spPr>
          <p:txBody>
            <a:bodyPr rot="1080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Times New Roman" panose="02020603050405020304" pitchFamily="18" charset="0"/>
                </a:rPr>
                <a:t>古典密码学</a:t>
              </a:r>
            </a:p>
          </p:txBody>
        </p:sp>
        <p:sp>
          <p:nvSpPr>
            <p:cNvPr id="14" name="Line 11">
              <a:extLst>
                <a:ext uri="{FF2B5EF4-FFF2-40B4-BE49-F238E27FC236}">
                  <a16:creationId xmlns:a16="http://schemas.microsoft.com/office/drawing/2014/main" id="{B8CFBD7B-D417-4B7C-AA70-5C6F3D02C29F}"/>
                </a:ext>
              </a:extLst>
            </p:cNvPr>
            <p:cNvSpPr>
              <a:spLocks noChangeShapeType="1"/>
            </p:cNvSpPr>
            <p:nvPr/>
          </p:nvSpPr>
          <p:spPr bwMode="auto">
            <a:xfrm>
              <a:off x="5366" y="7257"/>
              <a:ext cx="0" cy="156"/>
            </a:xfrm>
            <a:prstGeom prst="line">
              <a:avLst/>
            </a:prstGeom>
            <a:grp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solidFill>
                  <a:schemeClr val="bg1"/>
                </a:solidFill>
              </a:endParaRPr>
            </a:p>
          </p:txBody>
        </p:sp>
      </p:grpSp>
      <p:sp>
        <p:nvSpPr>
          <p:cNvPr id="15" name="Line 12">
            <a:extLst>
              <a:ext uri="{FF2B5EF4-FFF2-40B4-BE49-F238E27FC236}">
                <a16:creationId xmlns:a16="http://schemas.microsoft.com/office/drawing/2014/main" id="{0D93E62D-CBBB-49BB-A502-87D6959E38DC}"/>
              </a:ext>
            </a:extLst>
          </p:cNvPr>
          <p:cNvSpPr>
            <a:spLocks noChangeShapeType="1"/>
          </p:cNvSpPr>
          <p:nvPr/>
        </p:nvSpPr>
        <p:spPr bwMode="auto">
          <a:xfrm>
            <a:off x="3921125" y="2481423"/>
            <a:ext cx="28797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13">
            <a:extLst>
              <a:ext uri="{FF2B5EF4-FFF2-40B4-BE49-F238E27FC236}">
                <a16:creationId xmlns:a16="http://schemas.microsoft.com/office/drawing/2014/main" id="{529EDDA5-B57E-43F4-8A6E-17C020DAE07B}"/>
              </a:ext>
            </a:extLst>
          </p:cNvPr>
          <p:cNvGrpSpPr>
            <a:grpSpLocks/>
          </p:cNvGrpSpPr>
          <p:nvPr/>
        </p:nvGrpSpPr>
        <p:grpSpPr bwMode="auto">
          <a:xfrm>
            <a:off x="2209800" y="3156110"/>
            <a:ext cx="3236912" cy="787400"/>
            <a:chOff x="102" y="2239"/>
            <a:chExt cx="2039" cy="496"/>
          </a:xfrm>
        </p:grpSpPr>
        <p:sp>
          <p:nvSpPr>
            <p:cNvPr id="17" name="Line 14">
              <a:extLst>
                <a:ext uri="{FF2B5EF4-FFF2-40B4-BE49-F238E27FC236}">
                  <a16:creationId xmlns:a16="http://schemas.microsoft.com/office/drawing/2014/main" id="{40A8BC37-0773-45B2-9A20-AF64653FC07C}"/>
                </a:ext>
              </a:extLst>
            </p:cNvPr>
            <p:cNvSpPr>
              <a:spLocks noChangeShapeType="1"/>
            </p:cNvSpPr>
            <p:nvPr/>
          </p:nvSpPr>
          <p:spPr bwMode="auto">
            <a:xfrm>
              <a:off x="1183" y="2239"/>
              <a:ext cx="0" cy="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15">
              <a:extLst>
                <a:ext uri="{FF2B5EF4-FFF2-40B4-BE49-F238E27FC236}">
                  <a16:creationId xmlns:a16="http://schemas.microsoft.com/office/drawing/2014/main" id="{ED908CFD-CF5A-45E6-A286-2249A15C6C30}"/>
                </a:ext>
              </a:extLst>
            </p:cNvPr>
            <p:cNvSpPr txBox="1">
              <a:spLocks noChangeArrowheads="1"/>
            </p:cNvSpPr>
            <p:nvPr/>
          </p:nvSpPr>
          <p:spPr bwMode="auto">
            <a:xfrm>
              <a:off x="1207" y="2443"/>
              <a:ext cx="934" cy="292"/>
            </a:xfrm>
            <a:prstGeom prst="rect">
              <a:avLst/>
            </a:prstGeom>
            <a:solidFill>
              <a:srgbClr val="0070C0"/>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Times New Roman" panose="02020603050405020304" pitchFamily="18" charset="0"/>
                </a:rPr>
                <a:t>多字母代替</a:t>
              </a:r>
            </a:p>
          </p:txBody>
        </p:sp>
        <p:sp>
          <p:nvSpPr>
            <p:cNvPr id="19" name="Line 16">
              <a:extLst>
                <a:ext uri="{FF2B5EF4-FFF2-40B4-BE49-F238E27FC236}">
                  <a16:creationId xmlns:a16="http://schemas.microsoft.com/office/drawing/2014/main" id="{2FE6159C-474C-498E-9877-8137779BDD91}"/>
                </a:ext>
              </a:extLst>
            </p:cNvPr>
            <p:cNvSpPr>
              <a:spLocks noChangeShapeType="1"/>
            </p:cNvSpPr>
            <p:nvPr/>
          </p:nvSpPr>
          <p:spPr bwMode="auto">
            <a:xfrm>
              <a:off x="1726" y="2340"/>
              <a:ext cx="0" cy="1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Text Box 17">
              <a:extLst>
                <a:ext uri="{FF2B5EF4-FFF2-40B4-BE49-F238E27FC236}">
                  <a16:creationId xmlns:a16="http://schemas.microsoft.com/office/drawing/2014/main" id="{534525D9-B960-4320-B9E0-1AB9E05C51D0}"/>
                </a:ext>
              </a:extLst>
            </p:cNvPr>
            <p:cNvSpPr txBox="1">
              <a:spLocks noChangeArrowheads="1"/>
            </p:cNvSpPr>
            <p:nvPr/>
          </p:nvSpPr>
          <p:spPr bwMode="auto">
            <a:xfrm>
              <a:off x="102" y="2443"/>
              <a:ext cx="934" cy="292"/>
            </a:xfrm>
            <a:prstGeom prst="rect">
              <a:avLst/>
            </a:prstGeom>
            <a:solidFill>
              <a:srgbClr val="92D050"/>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rPr>
                <a:t>单字母代替</a:t>
              </a:r>
            </a:p>
          </p:txBody>
        </p:sp>
        <p:sp>
          <p:nvSpPr>
            <p:cNvPr id="21" name="Line 18">
              <a:extLst>
                <a:ext uri="{FF2B5EF4-FFF2-40B4-BE49-F238E27FC236}">
                  <a16:creationId xmlns:a16="http://schemas.microsoft.com/office/drawing/2014/main" id="{4AE09782-D01F-48A4-A09B-39D6418E4CC8}"/>
                </a:ext>
              </a:extLst>
            </p:cNvPr>
            <p:cNvSpPr>
              <a:spLocks noChangeShapeType="1"/>
            </p:cNvSpPr>
            <p:nvPr/>
          </p:nvSpPr>
          <p:spPr bwMode="auto">
            <a:xfrm>
              <a:off x="621" y="2340"/>
              <a:ext cx="0" cy="1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9">
              <a:extLst>
                <a:ext uri="{FF2B5EF4-FFF2-40B4-BE49-F238E27FC236}">
                  <a16:creationId xmlns:a16="http://schemas.microsoft.com/office/drawing/2014/main" id="{A3023F03-C0E6-4BCD-9E0C-CCFF50466FFC}"/>
                </a:ext>
              </a:extLst>
            </p:cNvPr>
            <p:cNvSpPr>
              <a:spLocks noChangeShapeType="1"/>
            </p:cNvSpPr>
            <p:nvPr/>
          </p:nvSpPr>
          <p:spPr bwMode="auto">
            <a:xfrm>
              <a:off x="636" y="2340"/>
              <a:ext cx="11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 name="Line 20">
            <a:extLst>
              <a:ext uri="{FF2B5EF4-FFF2-40B4-BE49-F238E27FC236}">
                <a16:creationId xmlns:a16="http://schemas.microsoft.com/office/drawing/2014/main" id="{C752158F-2935-4FF7-859C-72B015346A12}"/>
              </a:ext>
            </a:extLst>
          </p:cNvPr>
          <p:cNvSpPr>
            <a:spLocks noChangeShapeType="1"/>
          </p:cNvSpPr>
          <p:nvPr/>
        </p:nvSpPr>
        <p:spPr bwMode="auto">
          <a:xfrm>
            <a:off x="3044825" y="3965735"/>
            <a:ext cx="0" cy="177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1">
            <a:extLst>
              <a:ext uri="{FF2B5EF4-FFF2-40B4-BE49-F238E27FC236}">
                <a16:creationId xmlns:a16="http://schemas.microsoft.com/office/drawing/2014/main" id="{A1D2EB39-4FBC-43AC-A228-47AD8ABCB800}"/>
              </a:ext>
            </a:extLst>
          </p:cNvPr>
          <p:cNvSpPr>
            <a:spLocks noChangeShapeType="1"/>
          </p:cNvSpPr>
          <p:nvPr/>
        </p:nvSpPr>
        <p:spPr bwMode="auto">
          <a:xfrm>
            <a:off x="3906837" y="4126073"/>
            <a:ext cx="0" cy="180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22">
            <a:extLst>
              <a:ext uri="{FF2B5EF4-FFF2-40B4-BE49-F238E27FC236}">
                <a16:creationId xmlns:a16="http://schemas.microsoft.com/office/drawing/2014/main" id="{AA8EFA82-8215-49F4-B4FD-E8D9EB6DB0E8}"/>
              </a:ext>
            </a:extLst>
          </p:cNvPr>
          <p:cNvSpPr txBox="1">
            <a:spLocks noChangeArrowheads="1"/>
          </p:cNvSpPr>
          <p:nvPr/>
        </p:nvSpPr>
        <p:spPr bwMode="auto">
          <a:xfrm>
            <a:off x="1328737" y="4289585"/>
            <a:ext cx="1619250" cy="463550"/>
          </a:xfrm>
          <a:prstGeom prst="rect">
            <a:avLst/>
          </a:prstGeom>
          <a:solidFill>
            <a:srgbClr val="7030A0"/>
          </a:solidFill>
          <a:ln w="9525">
            <a:solidFill>
              <a:srgbClr val="000000"/>
            </a:solidFill>
            <a:miter lim="800000"/>
            <a:headEnd/>
            <a:tailEnd/>
          </a:ln>
        </p:spPr>
        <p:txBody>
          <a:bodyPr lIns="0"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Times New Roman" panose="02020603050405020304" pitchFamily="18" charset="0"/>
              </a:rPr>
              <a:t>单表代替密码</a:t>
            </a:r>
          </a:p>
        </p:txBody>
      </p:sp>
      <p:sp>
        <p:nvSpPr>
          <p:cNvPr id="26" name="Line 23">
            <a:extLst>
              <a:ext uri="{FF2B5EF4-FFF2-40B4-BE49-F238E27FC236}">
                <a16:creationId xmlns:a16="http://schemas.microsoft.com/office/drawing/2014/main" id="{F74273B3-BAD0-45B0-B607-429AB769E464}"/>
              </a:ext>
            </a:extLst>
          </p:cNvPr>
          <p:cNvSpPr>
            <a:spLocks noChangeShapeType="1"/>
          </p:cNvSpPr>
          <p:nvPr/>
        </p:nvSpPr>
        <p:spPr bwMode="auto">
          <a:xfrm>
            <a:off x="2152650" y="4126073"/>
            <a:ext cx="0" cy="180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4">
            <a:extLst>
              <a:ext uri="{FF2B5EF4-FFF2-40B4-BE49-F238E27FC236}">
                <a16:creationId xmlns:a16="http://schemas.microsoft.com/office/drawing/2014/main" id="{37B5B167-C428-4195-A515-76C89BF6C72F}"/>
              </a:ext>
            </a:extLst>
          </p:cNvPr>
          <p:cNvSpPr>
            <a:spLocks noChangeShapeType="1"/>
          </p:cNvSpPr>
          <p:nvPr/>
        </p:nvSpPr>
        <p:spPr bwMode="auto">
          <a:xfrm>
            <a:off x="2176462" y="4126073"/>
            <a:ext cx="17541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5">
            <a:extLst>
              <a:ext uri="{FF2B5EF4-FFF2-40B4-BE49-F238E27FC236}">
                <a16:creationId xmlns:a16="http://schemas.microsoft.com/office/drawing/2014/main" id="{FB51D90F-0BB3-4952-B04F-DBBA7FEA49C7}"/>
              </a:ext>
            </a:extLst>
          </p:cNvPr>
          <p:cNvSpPr txBox="1">
            <a:spLocks noChangeArrowheads="1"/>
          </p:cNvSpPr>
          <p:nvPr/>
        </p:nvSpPr>
        <p:spPr bwMode="auto">
          <a:xfrm>
            <a:off x="3244850" y="4326098"/>
            <a:ext cx="1619250" cy="463550"/>
          </a:xfrm>
          <a:prstGeom prst="rect">
            <a:avLst/>
          </a:prstGeom>
          <a:solidFill>
            <a:srgbClr val="00B050"/>
          </a:solidFill>
          <a:ln w="9525">
            <a:solidFill>
              <a:srgbClr val="000000"/>
            </a:solidFill>
            <a:miter lim="800000"/>
            <a:headEnd/>
            <a:tailEnd/>
          </a:ln>
        </p:spPr>
        <p:txBody>
          <a:bodyPr lIns="0"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Times New Roman" panose="02020603050405020304" pitchFamily="18" charset="0"/>
              </a:rPr>
              <a:t>多表代替密码</a:t>
            </a:r>
          </a:p>
        </p:txBody>
      </p:sp>
      <p:sp>
        <p:nvSpPr>
          <p:cNvPr id="29" name="Text Box 26">
            <a:extLst>
              <a:ext uri="{FF2B5EF4-FFF2-40B4-BE49-F238E27FC236}">
                <a16:creationId xmlns:a16="http://schemas.microsoft.com/office/drawing/2014/main" id="{59C2168A-67B4-42EC-8054-443A82EDCF15}"/>
              </a:ext>
            </a:extLst>
          </p:cNvPr>
          <p:cNvSpPr txBox="1">
            <a:spLocks noChangeArrowheads="1"/>
          </p:cNvSpPr>
          <p:nvPr/>
        </p:nvSpPr>
        <p:spPr bwMode="auto">
          <a:xfrm>
            <a:off x="814387" y="3560923"/>
            <a:ext cx="1350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rPr>
              <a:t>（流密码）</a:t>
            </a:r>
          </a:p>
        </p:txBody>
      </p:sp>
      <p:sp>
        <p:nvSpPr>
          <p:cNvPr id="30" name="Text Box 27">
            <a:extLst>
              <a:ext uri="{FF2B5EF4-FFF2-40B4-BE49-F238E27FC236}">
                <a16:creationId xmlns:a16="http://schemas.microsoft.com/office/drawing/2014/main" id="{C4B417AB-536B-43D6-8CF0-524CB5EE4E29}"/>
              </a:ext>
            </a:extLst>
          </p:cNvPr>
          <p:cNvSpPr txBox="1">
            <a:spLocks noChangeArrowheads="1"/>
          </p:cNvSpPr>
          <p:nvPr/>
        </p:nvSpPr>
        <p:spPr bwMode="auto">
          <a:xfrm>
            <a:off x="5449887" y="3516473"/>
            <a:ext cx="157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latin typeface="Times New Roman" panose="02020603050405020304" pitchFamily="18" charset="0"/>
              </a:rPr>
              <a:t>（分组密码）</a:t>
            </a:r>
          </a:p>
        </p:txBody>
      </p:sp>
      <p:sp>
        <p:nvSpPr>
          <p:cNvPr id="31" name="Rectangle 35">
            <a:extLst>
              <a:ext uri="{FF2B5EF4-FFF2-40B4-BE49-F238E27FC236}">
                <a16:creationId xmlns:a16="http://schemas.microsoft.com/office/drawing/2014/main" id="{E11A7385-738D-401E-84AC-01205393F649}"/>
              </a:ext>
            </a:extLst>
          </p:cNvPr>
          <p:cNvSpPr>
            <a:spLocks noChangeArrowheads="1"/>
          </p:cNvSpPr>
          <p:nvPr/>
        </p:nvSpPr>
        <p:spPr bwMode="auto">
          <a:xfrm>
            <a:off x="1400175" y="2211548"/>
            <a:ext cx="2347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Substitution  cipher</a:t>
            </a:r>
            <a:endParaRPr lang="zh-CN" altLang="en-US" sz="2000" b="1">
              <a:solidFill>
                <a:srgbClr val="FF0000"/>
              </a:solidFill>
              <a:latin typeface="Times New Roman" panose="02020603050405020304" pitchFamily="18" charset="0"/>
            </a:endParaRPr>
          </a:p>
        </p:txBody>
      </p:sp>
      <p:sp>
        <p:nvSpPr>
          <p:cNvPr id="32" name="Rectangle 36">
            <a:extLst>
              <a:ext uri="{FF2B5EF4-FFF2-40B4-BE49-F238E27FC236}">
                <a16:creationId xmlns:a16="http://schemas.microsoft.com/office/drawing/2014/main" id="{8E29C69F-13B5-4F42-BC22-2DD8C1C49432}"/>
              </a:ext>
            </a:extLst>
          </p:cNvPr>
          <p:cNvSpPr>
            <a:spLocks noChangeArrowheads="1"/>
          </p:cNvSpPr>
          <p:nvPr/>
        </p:nvSpPr>
        <p:spPr bwMode="auto">
          <a:xfrm>
            <a:off x="4953000" y="3921285"/>
            <a:ext cx="3414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FF0000"/>
                </a:solidFill>
                <a:latin typeface="Times New Roman" panose="02020603050405020304" pitchFamily="18" charset="0"/>
              </a:rPr>
              <a:t>Polygram Substitution cipher</a:t>
            </a:r>
            <a:endParaRPr lang="zh-CN" altLang="en-US" sz="2000" b="1" dirty="0">
              <a:solidFill>
                <a:srgbClr val="FF0000"/>
              </a:solidFill>
              <a:latin typeface="Times New Roman" panose="02020603050405020304" pitchFamily="18" charset="0"/>
            </a:endParaRPr>
          </a:p>
        </p:txBody>
      </p:sp>
      <p:sp>
        <p:nvSpPr>
          <p:cNvPr id="33" name="Rectangle 37">
            <a:extLst>
              <a:ext uri="{FF2B5EF4-FFF2-40B4-BE49-F238E27FC236}">
                <a16:creationId xmlns:a16="http://schemas.microsoft.com/office/drawing/2014/main" id="{774C2B53-4DAC-4128-A240-C17A514FE926}"/>
              </a:ext>
            </a:extLst>
          </p:cNvPr>
          <p:cNvSpPr>
            <a:spLocks noChangeArrowheads="1"/>
          </p:cNvSpPr>
          <p:nvPr/>
        </p:nvSpPr>
        <p:spPr bwMode="auto">
          <a:xfrm>
            <a:off x="6348412" y="2121060"/>
            <a:ext cx="2522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Transposition Cipher</a:t>
            </a:r>
            <a:endParaRPr lang="zh-CN" altLang="en-US" sz="2000" b="1">
              <a:solidFill>
                <a:srgbClr val="FF0000"/>
              </a:solidFill>
              <a:latin typeface="Times New Roman" panose="02020603050405020304" pitchFamily="18" charset="0"/>
            </a:endParaRPr>
          </a:p>
        </p:txBody>
      </p:sp>
      <p:sp>
        <p:nvSpPr>
          <p:cNvPr id="34" name="Rectangle 38">
            <a:extLst>
              <a:ext uri="{FF2B5EF4-FFF2-40B4-BE49-F238E27FC236}">
                <a16:creationId xmlns:a16="http://schemas.microsoft.com/office/drawing/2014/main" id="{1A431889-A752-41A5-8182-867599E0F600}"/>
              </a:ext>
            </a:extLst>
          </p:cNvPr>
          <p:cNvSpPr>
            <a:spLocks noChangeArrowheads="1"/>
          </p:cNvSpPr>
          <p:nvPr/>
        </p:nvSpPr>
        <p:spPr bwMode="auto">
          <a:xfrm>
            <a:off x="182562" y="4865848"/>
            <a:ext cx="419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Monoalphabetic Substitution  cipher</a:t>
            </a:r>
            <a:endParaRPr lang="zh-CN" altLang="en-US" sz="2000" b="1">
              <a:solidFill>
                <a:srgbClr val="FF0000"/>
              </a:solidFill>
              <a:latin typeface="Times New Roman" panose="02020603050405020304" pitchFamily="18" charset="0"/>
            </a:endParaRPr>
          </a:p>
        </p:txBody>
      </p:sp>
      <p:sp>
        <p:nvSpPr>
          <p:cNvPr id="35" name="Rectangle 39">
            <a:extLst>
              <a:ext uri="{FF2B5EF4-FFF2-40B4-BE49-F238E27FC236}">
                <a16:creationId xmlns:a16="http://schemas.microsoft.com/office/drawing/2014/main" id="{BC570414-C327-4BD7-A8EF-AD11ABF22BF3}"/>
              </a:ext>
            </a:extLst>
          </p:cNvPr>
          <p:cNvSpPr>
            <a:spLocks noChangeArrowheads="1"/>
          </p:cNvSpPr>
          <p:nvPr/>
        </p:nvSpPr>
        <p:spPr bwMode="auto">
          <a:xfrm>
            <a:off x="4638675" y="4865848"/>
            <a:ext cx="3970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Ployalphabetic Substitution cipher</a:t>
            </a:r>
            <a:endParaRPr lang="zh-CN" altLang="en-US" sz="2000" b="1">
              <a:solidFill>
                <a:srgbClr val="FF0000"/>
              </a:solidFill>
              <a:latin typeface="Times New Roman" panose="02020603050405020304" pitchFamily="18" charset="0"/>
            </a:endParaRPr>
          </a:p>
        </p:txBody>
      </p:sp>
      <p:sp>
        <p:nvSpPr>
          <p:cNvPr id="36" name="Rectangle 40">
            <a:extLst>
              <a:ext uri="{FF2B5EF4-FFF2-40B4-BE49-F238E27FC236}">
                <a16:creationId xmlns:a16="http://schemas.microsoft.com/office/drawing/2014/main" id="{FE231C1E-BB05-44D8-BDFF-D73FC38E4724}"/>
              </a:ext>
            </a:extLst>
          </p:cNvPr>
          <p:cNvSpPr>
            <a:spLocks noChangeArrowheads="1"/>
          </p:cNvSpPr>
          <p:nvPr/>
        </p:nvSpPr>
        <p:spPr bwMode="auto">
          <a:xfrm>
            <a:off x="92075" y="2930685"/>
            <a:ext cx="1738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Stream cipher</a:t>
            </a:r>
            <a:endParaRPr lang="zh-CN" altLang="en-US" sz="2000" b="1">
              <a:solidFill>
                <a:srgbClr val="FF0000"/>
              </a:solidFill>
              <a:latin typeface="Times New Roman" panose="02020603050405020304" pitchFamily="18" charset="0"/>
            </a:endParaRPr>
          </a:p>
        </p:txBody>
      </p:sp>
      <p:sp>
        <p:nvSpPr>
          <p:cNvPr id="37" name="Rectangle 41">
            <a:extLst>
              <a:ext uri="{FF2B5EF4-FFF2-40B4-BE49-F238E27FC236}">
                <a16:creationId xmlns:a16="http://schemas.microsoft.com/office/drawing/2014/main" id="{7A45BD4D-19B2-438D-A19B-78002955104F}"/>
              </a:ext>
            </a:extLst>
          </p:cNvPr>
          <p:cNvSpPr>
            <a:spLocks noChangeArrowheads="1"/>
          </p:cNvSpPr>
          <p:nvPr/>
        </p:nvSpPr>
        <p:spPr bwMode="auto">
          <a:xfrm>
            <a:off x="6888162" y="3470435"/>
            <a:ext cx="1573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Block cipher</a:t>
            </a:r>
            <a:endParaRPr lang="zh-CN" altLang="en-US" sz="2000" b="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7038845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a:ea typeface="宋体" panose="02010600030101010101" pitchFamily="2" charset="-122"/>
              </a:rPr>
              <a:t>本讲内容</a:t>
            </a:r>
          </a:p>
        </p:txBody>
      </p:sp>
      <p:sp>
        <p:nvSpPr>
          <p:cNvPr id="24579"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0BDA2C2-6483-467C-96D3-4F1CCC79E372}"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4580"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50EB7D2-DFFD-4FA0-8C1F-C06D9DF7FF40}"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17411" name="AutoShape 3"/>
          <p:cNvSpPr>
            <a:spLocks noChangeArrowheads="1"/>
          </p:cNvSpPr>
          <p:nvPr/>
        </p:nvSpPr>
        <p:spPr bwMode="gray">
          <a:xfrm>
            <a:off x="2514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4582" name="AutoShape 4"/>
          <p:cNvSpPr>
            <a:spLocks noChangeArrowheads="1"/>
          </p:cNvSpPr>
          <p:nvPr/>
        </p:nvSpPr>
        <p:spPr bwMode="gray">
          <a:xfrm>
            <a:off x="2133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4583" name="Text Box 5"/>
          <p:cNvSpPr txBox="1">
            <a:spLocks noChangeArrowheads="1"/>
          </p:cNvSpPr>
          <p:nvPr/>
        </p:nvSpPr>
        <p:spPr bwMode="gray">
          <a:xfrm>
            <a:off x="2743200" y="22098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密码学概述</a:t>
            </a:r>
          </a:p>
        </p:txBody>
      </p:sp>
      <p:sp>
        <p:nvSpPr>
          <p:cNvPr id="24584" name="Text Box 6"/>
          <p:cNvSpPr txBox="1">
            <a:spLocks noChangeArrowheads="1"/>
          </p:cNvSpPr>
          <p:nvPr/>
        </p:nvSpPr>
        <p:spPr bwMode="gray">
          <a:xfrm>
            <a:off x="2287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2514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4586" name="AutoShape 8"/>
          <p:cNvSpPr>
            <a:spLocks noChangeArrowheads="1"/>
          </p:cNvSpPr>
          <p:nvPr/>
        </p:nvSpPr>
        <p:spPr bwMode="gray">
          <a:xfrm>
            <a:off x="2133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4587" name="Text Box 9"/>
          <p:cNvSpPr txBox="1">
            <a:spLocks noChangeArrowheads="1"/>
          </p:cNvSpPr>
          <p:nvPr/>
        </p:nvSpPr>
        <p:spPr bwMode="gray">
          <a:xfrm>
            <a:off x="2895600" y="30480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密码学基础</a:t>
            </a:r>
          </a:p>
        </p:txBody>
      </p:sp>
      <p:sp>
        <p:nvSpPr>
          <p:cNvPr id="24588" name="Text Box 10"/>
          <p:cNvSpPr txBox="1">
            <a:spLocks noChangeArrowheads="1"/>
          </p:cNvSpPr>
          <p:nvPr/>
        </p:nvSpPr>
        <p:spPr bwMode="gray">
          <a:xfrm>
            <a:off x="2287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2514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4590" name="AutoShape 12"/>
          <p:cNvSpPr>
            <a:spLocks noChangeArrowheads="1"/>
          </p:cNvSpPr>
          <p:nvPr/>
        </p:nvSpPr>
        <p:spPr bwMode="gray">
          <a:xfrm>
            <a:off x="2133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4591" name="Text Box 13"/>
          <p:cNvSpPr txBox="1">
            <a:spLocks noChangeArrowheads="1"/>
          </p:cNvSpPr>
          <p:nvPr/>
        </p:nvSpPr>
        <p:spPr bwMode="gray">
          <a:xfrm>
            <a:off x="2895600" y="3886200"/>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传统密码技术</a:t>
            </a:r>
          </a:p>
        </p:txBody>
      </p:sp>
      <p:sp>
        <p:nvSpPr>
          <p:cNvPr id="24592" name="Text Box 14"/>
          <p:cNvSpPr txBox="1">
            <a:spLocks noChangeArrowheads="1"/>
          </p:cNvSpPr>
          <p:nvPr/>
        </p:nvSpPr>
        <p:spPr bwMode="gray">
          <a:xfrm>
            <a:off x="2287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123F0-FB14-4C71-A97C-C6FCE55FBF9A}"/>
              </a:ext>
            </a:extLst>
          </p:cNvPr>
          <p:cNvSpPr>
            <a:spLocks noGrp="1"/>
          </p:cNvSpPr>
          <p:nvPr>
            <p:ph type="title"/>
          </p:nvPr>
        </p:nvSpPr>
        <p:spPr/>
        <p:txBody>
          <a:bodyPr/>
          <a:lstStyle/>
          <a:p>
            <a:r>
              <a:rPr lang="zh-CN" altLang="en-US" dirty="0"/>
              <a:t>单字母代替密码</a:t>
            </a:r>
          </a:p>
        </p:txBody>
      </p:sp>
      <p:sp>
        <p:nvSpPr>
          <p:cNvPr id="3" name="内容占位符 2">
            <a:extLst>
              <a:ext uri="{FF2B5EF4-FFF2-40B4-BE49-F238E27FC236}">
                <a16:creationId xmlns:a16="http://schemas.microsoft.com/office/drawing/2014/main" id="{51708B6A-9ACE-4CDD-BA43-26D119977C73}"/>
              </a:ext>
            </a:extLst>
          </p:cNvPr>
          <p:cNvSpPr>
            <a:spLocks noGrp="1"/>
          </p:cNvSpPr>
          <p:nvPr>
            <p:ph idx="1"/>
          </p:nvPr>
        </p:nvSpPr>
        <p:spPr>
          <a:xfrm>
            <a:off x="304800" y="1219200"/>
            <a:ext cx="8382000" cy="2667000"/>
          </a:xfrm>
        </p:spPr>
        <p:txBody>
          <a:bodyPr/>
          <a:lstStyle/>
          <a:p>
            <a:pPr marL="0" indent="0" eaLnBrk="1" hangingPunct="1">
              <a:buFont typeface="Wingdings" panose="05000000000000000000" pitchFamily="2" charset="2"/>
              <a:buChar char="v"/>
            </a:pPr>
            <a:r>
              <a:rPr lang="zh-CN" altLang="en-US" dirty="0">
                <a:solidFill>
                  <a:srgbClr val="FF0000"/>
                </a:solidFill>
              </a:rPr>
              <a:t>单表代替密码：</a:t>
            </a:r>
            <a:r>
              <a:rPr lang="zh-CN" altLang="en-US" b="0" dirty="0"/>
              <a:t>（</a:t>
            </a:r>
            <a:r>
              <a:rPr lang="en-US" altLang="zh-CN" sz="2400" b="0" dirty="0"/>
              <a:t>Monoalphabetic Substitute  cipher</a:t>
            </a:r>
            <a:r>
              <a:rPr lang="zh-CN" altLang="en-US" sz="2400" b="0" dirty="0"/>
              <a:t>）：又称</a:t>
            </a:r>
            <a:r>
              <a:rPr lang="zh-CN" altLang="en-US" sz="2400" b="0" dirty="0">
                <a:solidFill>
                  <a:srgbClr val="FF0000"/>
                </a:solidFill>
              </a:rPr>
              <a:t>简单代替密码</a:t>
            </a:r>
            <a:r>
              <a:rPr lang="zh-CN" altLang="en-US" sz="2400" b="0" dirty="0"/>
              <a:t>（</a:t>
            </a:r>
            <a:r>
              <a:rPr lang="en-US" altLang="zh-CN" sz="2400" b="0" dirty="0"/>
              <a:t>simple substitution cipher</a:t>
            </a:r>
            <a:r>
              <a:rPr lang="zh-CN" altLang="en-US" sz="2400" b="0" dirty="0"/>
              <a:t>），明文的一个字符用相应的一个密文字符代替</a:t>
            </a:r>
            <a:r>
              <a:rPr lang="zh-CN" altLang="en-US" sz="2400" dirty="0"/>
              <a:t>。</a:t>
            </a:r>
            <a:endParaRPr lang="zh-CN" altLang="en-US" sz="2400" dirty="0">
              <a:solidFill>
                <a:srgbClr val="EC7600"/>
              </a:solidFill>
            </a:endParaRPr>
          </a:p>
          <a:p>
            <a:pPr marL="0" indent="0" eaLnBrk="1" hangingPunct="1">
              <a:buFont typeface="Wingdings" panose="05000000000000000000" pitchFamily="2" charset="2"/>
              <a:buChar char="v"/>
            </a:pPr>
            <a:r>
              <a:rPr lang="zh-CN" altLang="en-US" dirty="0">
                <a:solidFill>
                  <a:srgbClr val="FF0000"/>
                </a:solidFill>
              </a:rPr>
              <a:t>多表代替密码：</a:t>
            </a:r>
            <a:r>
              <a:rPr lang="zh-CN" altLang="en-US" sz="2400" b="0" dirty="0"/>
              <a:t>（</a:t>
            </a:r>
            <a:r>
              <a:rPr lang="en-US" altLang="zh-CN" sz="2400" b="0" dirty="0" err="1"/>
              <a:t>Ployalphabetic</a:t>
            </a:r>
            <a:r>
              <a:rPr lang="en-US" altLang="zh-CN" sz="2400" b="0" dirty="0"/>
              <a:t> Substitute cipher</a:t>
            </a:r>
            <a:r>
              <a:rPr lang="zh-CN" altLang="en-US" sz="2400" b="0" dirty="0"/>
              <a:t>）：明文中的字符映射到密文空间的字符还依赖于它在上下文中的位置。</a:t>
            </a:r>
            <a:endParaRPr lang="en-US" altLang="zh-CN" sz="2400" b="0" dirty="0"/>
          </a:p>
          <a:p>
            <a:endParaRPr lang="zh-CN" altLang="en-US" dirty="0"/>
          </a:p>
        </p:txBody>
      </p:sp>
      <p:sp>
        <p:nvSpPr>
          <p:cNvPr id="4" name="日期占位符 3">
            <a:extLst>
              <a:ext uri="{FF2B5EF4-FFF2-40B4-BE49-F238E27FC236}">
                <a16:creationId xmlns:a16="http://schemas.microsoft.com/office/drawing/2014/main" id="{293D0476-ED1B-45A3-98C6-BACCB9C9BD33}"/>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530C417B-CAC2-4D7E-B00E-F5F8F78EFB2B}"/>
              </a:ext>
            </a:extLst>
          </p:cNvPr>
          <p:cNvSpPr>
            <a:spLocks noGrp="1"/>
          </p:cNvSpPr>
          <p:nvPr>
            <p:ph type="sldNum" sz="quarter" idx="11"/>
          </p:nvPr>
        </p:nvSpPr>
        <p:spPr/>
        <p:txBody>
          <a:bodyPr/>
          <a:lstStyle/>
          <a:p>
            <a:fld id="{932003EE-D7F4-4083-B251-227CF17C5240}" type="slidenum">
              <a:rPr lang="en-US" altLang="zh-CN" smtClean="0"/>
              <a:pPr/>
              <a:t>20</a:t>
            </a:fld>
            <a:endParaRPr lang="en-US" altLang="zh-CN"/>
          </a:p>
        </p:txBody>
      </p:sp>
      <p:sp>
        <p:nvSpPr>
          <p:cNvPr id="7" name="文本框 6">
            <a:extLst>
              <a:ext uri="{FF2B5EF4-FFF2-40B4-BE49-F238E27FC236}">
                <a16:creationId xmlns:a16="http://schemas.microsoft.com/office/drawing/2014/main" id="{F9CAFD88-9924-4ECE-A960-DD13686174E5}"/>
              </a:ext>
            </a:extLst>
          </p:cNvPr>
          <p:cNvSpPr txBox="1"/>
          <p:nvPr/>
        </p:nvSpPr>
        <p:spPr>
          <a:xfrm>
            <a:off x="1221043" y="3900948"/>
            <a:ext cx="6701913" cy="2031325"/>
          </a:xfrm>
          <a:prstGeom prst="rect">
            <a:avLst/>
          </a:prstGeom>
          <a:noFill/>
        </p:spPr>
        <p:txBody>
          <a:bodyPr wrap="square">
            <a:spAutoFit/>
          </a:bodyPr>
          <a:lstStyle/>
          <a:p>
            <a:pPr marL="457200" indent="-457200" eaLnBrk="1" hangingPunct="1">
              <a:lnSpc>
                <a:spcPct val="90000"/>
              </a:lnSpc>
              <a:buFont typeface="Wingdings" panose="05000000000000000000" pitchFamily="2" charset="2"/>
              <a:buChar char="n"/>
            </a:pPr>
            <a:r>
              <a:rPr lang="zh-CN" altLang="en-US" sz="2800" b="1" dirty="0">
                <a:solidFill>
                  <a:srgbClr val="00B0F0"/>
                </a:solidFill>
              </a:rPr>
              <a:t>移位密码</a:t>
            </a:r>
            <a:r>
              <a:rPr lang="zh-CN" altLang="en-US" sz="2800" dirty="0"/>
              <a:t>（</a:t>
            </a:r>
            <a:r>
              <a:rPr lang="en-US" altLang="zh-CN" sz="2800" dirty="0"/>
              <a:t>Shift cipher</a:t>
            </a:r>
            <a:r>
              <a:rPr lang="zh-CN" altLang="en-US" sz="2800" dirty="0"/>
              <a:t>）</a:t>
            </a:r>
          </a:p>
          <a:p>
            <a:pPr marL="457200" indent="-457200" eaLnBrk="1" hangingPunct="1">
              <a:lnSpc>
                <a:spcPct val="90000"/>
              </a:lnSpc>
              <a:buFont typeface="Wingdings" panose="05000000000000000000" pitchFamily="2" charset="2"/>
              <a:buChar char="n"/>
            </a:pPr>
            <a:r>
              <a:rPr lang="zh-CN" altLang="en-US" sz="2800" b="1" dirty="0">
                <a:solidFill>
                  <a:srgbClr val="00B0F0"/>
                </a:solidFill>
              </a:rPr>
              <a:t>乘数密码</a:t>
            </a:r>
            <a:r>
              <a:rPr lang="zh-CN" altLang="en-US" sz="2800" dirty="0"/>
              <a:t>（</a:t>
            </a:r>
            <a:r>
              <a:rPr lang="en-US" altLang="zh-CN" sz="2800" dirty="0"/>
              <a:t>Multiplicative cipher</a:t>
            </a:r>
            <a:r>
              <a:rPr lang="zh-CN" altLang="en-US" sz="2800" dirty="0"/>
              <a:t>）</a:t>
            </a:r>
          </a:p>
          <a:p>
            <a:pPr marL="457200" indent="-457200" eaLnBrk="1" hangingPunct="1">
              <a:lnSpc>
                <a:spcPct val="90000"/>
              </a:lnSpc>
              <a:buFont typeface="Wingdings" panose="05000000000000000000" pitchFamily="2" charset="2"/>
              <a:buChar char="n"/>
            </a:pPr>
            <a:r>
              <a:rPr lang="zh-CN" altLang="en-US" sz="2800" b="1" dirty="0">
                <a:solidFill>
                  <a:srgbClr val="00B0F0"/>
                </a:solidFill>
              </a:rPr>
              <a:t>仿射密码</a:t>
            </a:r>
            <a:r>
              <a:rPr lang="zh-CN" altLang="en-US" sz="2800" dirty="0"/>
              <a:t>（</a:t>
            </a:r>
            <a:r>
              <a:rPr lang="en-US" altLang="zh-CN" sz="2800" dirty="0"/>
              <a:t>Affine cipher</a:t>
            </a:r>
            <a:r>
              <a:rPr lang="zh-CN" altLang="en-US" sz="2800" dirty="0"/>
              <a:t>）</a:t>
            </a:r>
          </a:p>
          <a:p>
            <a:pPr marL="457200" indent="-457200" eaLnBrk="1" hangingPunct="1">
              <a:lnSpc>
                <a:spcPct val="90000"/>
              </a:lnSpc>
              <a:buFont typeface="Wingdings" panose="05000000000000000000" pitchFamily="2" charset="2"/>
              <a:buChar char="n"/>
            </a:pPr>
            <a:r>
              <a:rPr lang="zh-CN" altLang="en-US" sz="2800" b="1" dirty="0">
                <a:solidFill>
                  <a:srgbClr val="00B0F0"/>
                </a:solidFill>
              </a:rPr>
              <a:t>多项式密码</a:t>
            </a:r>
            <a:r>
              <a:rPr lang="zh-CN" altLang="en-US" sz="2800" dirty="0"/>
              <a:t>（</a:t>
            </a:r>
            <a:r>
              <a:rPr lang="en-US" altLang="zh-CN" sz="2800" dirty="0"/>
              <a:t>Polynomial cipher</a:t>
            </a:r>
            <a:r>
              <a:rPr lang="zh-CN" altLang="en-US" sz="2800" dirty="0"/>
              <a:t>）</a:t>
            </a:r>
          </a:p>
          <a:p>
            <a:pPr marL="457200" indent="-457200" eaLnBrk="1" hangingPunct="1">
              <a:lnSpc>
                <a:spcPct val="90000"/>
              </a:lnSpc>
              <a:buFont typeface="Wingdings" panose="05000000000000000000" pitchFamily="2" charset="2"/>
              <a:buChar char="n"/>
            </a:pPr>
            <a:r>
              <a:rPr lang="zh-CN" altLang="en-US" sz="2800" b="1" dirty="0">
                <a:solidFill>
                  <a:srgbClr val="00B0F0"/>
                </a:solidFill>
              </a:rPr>
              <a:t>密钥短语密码</a:t>
            </a:r>
            <a:r>
              <a:rPr lang="zh-CN" altLang="en-US" sz="2800" dirty="0"/>
              <a:t>（</a:t>
            </a:r>
            <a:r>
              <a:rPr lang="en-US" altLang="zh-CN" sz="2800" dirty="0"/>
              <a:t>Key Word cipher</a:t>
            </a:r>
            <a:r>
              <a:rPr lang="zh-CN" altLang="en-US" sz="2800" dirty="0"/>
              <a:t>）</a:t>
            </a:r>
          </a:p>
        </p:txBody>
      </p:sp>
    </p:spTree>
    <p:extLst>
      <p:ext uri="{BB962C8B-B14F-4D97-AF65-F5344CB8AC3E}">
        <p14:creationId xmlns:p14="http://schemas.microsoft.com/office/powerpoint/2010/main" val="3968041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A0193-0BB8-4EB8-80FF-2DEAE131E53F}"/>
              </a:ext>
            </a:extLst>
          </p:cNvPr>
          <p:cNvSpPr>
            <a:spLocks noGrp="1"/>
          </p:cNvSpPr>
          <p:nvPr>
            <p:ph type="title"/>
          </p:nvPr>
        </p:nvSpPr>
        <p:spPr/>
        <p:txBody>
          <a:bodyPr/>
          <a:lstStyle/>
          <a:p>
            <a:r>
              <a:rPr lang="zh-CN" altLang="zh-CN" b="1" dirty="0"/>
              <a:t>古典替换密码</a:t>
            </a:r>
            <a:endParaRPr lang="zh-CN" altLang="en-US" dirty="0"/>
          </a:p>
        </p:txBody>
      </p:sp>
      <p:sp>
        <p:nvSpPr>
          <p:cNvPr id="3" name="内容占位符 2">
            <a:extLst>
              <a:ext uri="{FF2B5EF4-FFF2-40B4-BE49-F238E27FC236}">
                <a16:creationId xmlns:a16="http://schemas.microsoft.com/office/drawing/2014/main" id="{90FEC918-E802-4FC8-845A-86A21316162E}"/>
              </a:ext>
            </a:extLst>
          </p:cNvPr>
          <p:cNvSpPr>
            <a:spLocks noGrp="1"/>
          </p:cNvSpPr>
          <p:nvPr>
            <p:ph idx="1"/>
          </p:nvPr>
        </p:nvSpPr>
        <p:spPr/>
        <p:txBody>
          <a:bodyPr/>
          <a:lstStyle/>
          <a:p>
            <a:pPr marL="457200" lvl="1" indent="-457200"/>
            <a:r>
              <a:rPr lang="zh-CN" altLang="zh-CN" dirty="0"/>
              <a:t>简单代替密码</a:t>
            </a:r>
            <a:endParaRPr lang="en-US" altLang="zh-CN" dirty="0"/>
          </a:p>
          <a:p>
            <a:pPr lvl="2"/>
            <a:r>
              <a:rPr lang="zh-CN" altLang="zh-CN" dirty="0"/>
              <a:t>指将明文字母表</a:t>
            </a:r>
            <a:r>
              <a:rPr lang="en-US" altLang="zh-CN" dirty="0"/>
              <a:t>M</a:t>
            </a:r>
            <a:r>
              <a:rPr lang="zh-CN" altLang="zh-CN" dirty="0"/>
              <a:t>中的每个字母用密文字母表</a:t>
            </a:r>
            <a:r>
              <a:rPr lang="en-US" altLang="zh-CN" dirty="0"/>
              <a:t>C</a:t>
            </a:r>
            <a:r>
              <a:rPr lang="zh-CN" altLang="zh-CN" dirty="0"/>
              <a:t>中的相应字母来代替</a:t>
            </a:r>
            <a:endParaRPr lang="en-US" altLang="zh-CN" dirty="0"/>
          </a:p>
          <a:p>
            <a:pPr lvl="2"/>
            <a:r>
              <a:rPr lang="zh-CN" altLang="en-US" dirty="0"/>
              <a:t>例如：</a:t>
            </a:r>
            <a:r>
              <a:rPr lang="zh-CN" altLang="zh-CN" dirty="0"/>
              <a:t>移位密码、乘数密码、仿射密码等。</a:t>
            </a:r>
            <a:endParaRPr lang="en-US" altLang="zh-CN" dirty="0"/>
          </a:p>
          <a:p>
            <a:pPr marL="457200" lvl="1" indent="-457200"/>
            <a:r>
              <a:rPr lang="zh-CN" altLang="zh-CN" dirty="0"/>
              <a:t>移位密码</a:t>
            </a:r>
            <a:endParaRPr lang="en-US" altLang="zh-CN" dirty="0"/>
          </a:p>
          <a:p>
            <a:pPr lvl="2"/>
            <a:r>
              <a:rPr lang="zh-CN" altLang="zh-CN" dirty="0"/>
              <a:t>具体算法是将字母表的字母右移</a:t>
            </a:r>
            <a:r>
              <a:rPr lang="en-US" altLang="zh-CN" dirty="0"/>
              <a:t>k</a:t>
            </a:r>
            <a:r>
              <a:rPr lang="zh-CN" altLang="zh-CN" dirty="0"/>
              <a:t>个位置，并对字母表长度作模运算。</a:t>
            </a:r>
            <a:endParaRPr lang="en-US" altLang="zh-CN" dirty="0"/>
          </a:p>
          <a:p>
            <a:pPr lvl="3"/>
            <a:r>
              <a:rPr lang="zh-CN" altLang="zh-CN" dirty="0"/>
              <a:t>每一个字母具有两个属性，本身代表的含义，</a:t>
            </a:r>
            <a:r>
              <a:rPr lang="zh-CN" altLang="en-US" dirty="0"/>
              <a:t>可计算的</a:t>
            </a:r>
            <a:r>
              <a:rPr lang="zh-CN" altLang="zh-CN" dirty="0"/>
              <a:t>位置序列值</a:t>
            </a:r>
            <a:r>
              <a:rPr lang="zh-CN" altLang="en-US" dirty="0"/>
              <a:t>：</a:t>
            </a:r>
            <a:endParaRPr lang="en-US" altLang="zh-CN" dirty="0"/>
          </a:p>
          <a:p>
            <a:pPr lvl="3"/>
            <a:r>
              <a:rPr lang="zh-CN" altLang="zh-CN" dirty="0"/>
              <a:t> 加密函数：</a:t>
            </a:r>
            <a:r>
              <a:rPr lang="en-US" altLang="zh-CN" dirty="0" err="1"/>
              <a:t>E</a:t>
            </a:r>
            <a:r>
              <a:rPr lang="en-US" altLang="zh-CN" baseline="-25000" dirty="0" err="1"/>
              <a:t>k</a:t>
            </a:r>
            <a:r>
              <a:rPr lang="en-US" altLang="zh-CN" dirty="0"/>
              <a:t>(m) = (m + k) mod q</a:t>
            </a:r>
            <a:r>
              <a:rPr lang="zh-CN" altLang="zh-CN" dirty="0"/>
              <a:t>；</a:t>
            </a:r>
          </a:p>
          <a:p>
            <a:pPr lvl="3"/>
            <a:r>
              <a:rPr lang="en-US" altLang="zh-CN" dirty="0"/>
              <a:t> </a:t>
            </a:r>
            <a:r>
              <a:rPr lang="zh-CN" altLang="zh-CN" dirty="0"/>
              <a:t>解密函数：</a:t>
            </a:r>
            <a:r>
              <a:rPr lang="en-US" altLang="zh-CN" dirty="0"/>
              <a:t>D</a:t>
            </a:r>
            <a:r>
              <a:rPr lang="en-US" altLang="zh-CN" baseline="-25000" dirty="0"/>
              <a:t>k </a:t>
            </a:r>
            <a:r>
              <a:rPr lang="en-US" altLang="zh-CN" dirty="0"/>
              <a:t>(c) = ( c – k ) mod q</a:t>
            </a:r>
            <a:r>
              <a:rPr lang="zh-CN" altLang="zh-CN" dirty="0"/>
              <a:t>；</a:t>
            </a:r>
          </a:p>
          <a:p>
            <a:endParaRPr lang="zh-CN" altLang="en-US" dirty="0"/>
          </a:p>
        </p:txBody>
      </p:sp>
      <p:sp>
        <p:nvSpPr>
          <p:cNvPr id="4" name="日期占位符 3">
            <a:extLst>
              <a:ext uri="{FF2B5EF4-FFF2-40B4-BE49-F238E27FC236}">
                <a16:creationId xmlns:a16="http://schemas.microsoft.com/office/drawing/2014/main" id="{F8567020-49A3-4BB7-8DE4-7F581C569221}"/>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A3DAF0EF-F527-4859-989B-F45F941D67D4}"/>
              </a:ext>
            </a:extLst>
          </p:cNvPr>
          <p:cNvSpPr>
            <a:spLocks noGrp="1"/>
          </p:cNvSpPr>
          <p:nvPr>
            <p:ph type="sldNum" sz="quarter" idx="11"/>
          </p:nvPr>
        </p:nvSpPr>
        <p:spPr/>
        <p:txBody>
          <a:bodyPr/>
          <a:lstStyle/>
          <a:p>
            <a:fld id="{932003EE-D7F4-4083-B251-227CF17C5240}" type="slidenum">
              <a:rPr lang="en-US" altLang="zh-CN" smtClean="0"/>
              <a:pPr/>
              <a:t>21</a:t>
            </a:fld>
            <a:endParaRPr lang="en-US" altLang="zh-CN"/>
          </a:p>
        </p:txBody>
      </p:sp>
    </p:spTree>
    <p:extLst>
      <p:ext uri="{BB962C8B-B14F-4D97-AF65-F5344CB8AC3E}">
        <p14:creationId xmlns:p14="http://schemas.microsoft.com/office/powerpoint/2010/main" val="67814998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86852-F966-4E18-8801-33D52F79C241}"/>
              </a:ext>
            </a:extLst>
          </p:cNvPr>
          <p:cNvSpPr>
            <a:spLocks noGrp="1"/>
          </p:cNvSpPr>
          <p:nvPr>
            <p:ph type="title"/>
          </p:nvPr>
        </p:nvSpPr>
        <p:spPr/>
        <p:txBody>
          <a:bodyPr/>
          <a:lstStyle/>
          <a:p>
            <a:r>
              <a:rPr lang="zh-CN" altLang="en-US" sz="3600" dirty="0">
                <a:solidFill>
                  <a:srgbClr val="FF0000"/>
                </a:solidFill>
                <a:latin typeface="Microsoft JhengHei UI"/>
                <a:cs typeface="Microsoft JhengHei UI"/>
              </a:rPr>
              <a:t>凯撒密码，</a:t>
            </a:r>
            <a:r>
              <a:rPr lang="en-US" altLang="zh-CN" sz="3600" dirty="0">
                <a:solidFill>
                  <a:srgbClr val="FF0000"/>
                </a:solidFill>
                <a:latin typeface="Calibri"/>
                <a:cs typeface="Calibri"/>
              </a:rPr>
              <a:t>Caesar’s</a:t>
            </a:r>
            <a:r>
              <a:rPr lang="en-US" altLang="zh-CN" sz="3600" spc="-60" dirty="0">
                <a:solidFill>
                  <a:srgbClr val="FF0000"/>
                </a:solidFill>
                <a:latin typeface="Calibri"/>
                <a:cs typeface="Calibri"/>
              </a:rPr>
              <a:t> </a:t>
            </a:r>
            <a:r>
              <a:rPr lang="en-US" altLang="zh-CN" sz="3600" spc="-10" dirty="0">
                <a:solidFill>
                  <a:srgbClr val="FF0000"/>
                </a:solidFill>
                <a:latin typeface="Calibri"/>
                <a:cs typeface="Calibri"/>
              </a:rPr>
              <a:t>Cipher</a:t>
            </a:r>
            <a:endParaRPr lang="zh-CN" altLang="en-US" dirty="0"/>
          </a:p>
        </p:txBody>
      </p:sp>
      <p:sp>
        <p:nvSpPr>
          <p:cNvPr id="3" name="内容占位符 2">
            <a:extLst>
              <a:ext uri="{FF2B5EF4-FFF2-40B4-BE49-F238E27FC236}">
                <a16:creationId xmlns:a16="http://schemas.microsoft.com/office/drawing/2014/main" id="{B28318DC-7C98-4189-BB61-0D71476CEBA1}"/>
              </a:ext>
            </a:extLst>
          </p:cNvPr>
          <p:cNvSpPr>
            <a:spLocks noGrp="1"/>
          </p:cNvSpPr>
          <p:nvPr>
            <p:ph idx="1"/>
          </p:nvPr>
        </p:nvSpPr>
        <p:spPr>
          <a:xfrm>
            <a:off x="1" y="1219199"/>
            <a:ext cx="8935084" cy="999553"/>
          </a:xfrm>
        </p:spPr>
        <p:txBody>
          <a:bodyPr/>
          <a:lstStyle/>
          <a:p>
            <a:pPr marL="38100">
              <a:spcBef>
                <a:spcPts val="100"/>
              </a:spcBef>
            </a:pPr>
            <a:r>
              <a:rPr lang="zh-CN" altLang="en-US" kern="0" dirty="0"/>
              <a:t>凯撒密码系统：英语的</a:t>
            </a:r>
            <a:r>
              <a:rPr lang="en-US" altLang="zh-CN" kern="0" spc="-10" dirty="0">
                <a:latin typeface="Calibri"/>
                <a:cs typeface="Calibri"/>
              </a:rPr>
              <a:t>26</a:t>
            </a:r>
            <a:r>
              <a:rPr lang="zh-CN" altLang="en-US" kern="0" spc="15" dirty="0"/>
              <a:t>个字⺟分别⽤</a:t>
            </a:r>
            <a:r>
              <a:rPr lang="en-US" altLang="zh-CN" i="1" kern="0" spc="307" baseline="3174" dirty="0">
                <a:latin typeface="Times New Roman"/>
                <a:cs typeface="Times New Roman"/>
              </a:rPr>
              <a:t>Z</a:t>
            </a:r>
            <a:r>
              <a:rPr lang="en-US" altLang="zh-CN" kern="0" spc="307" baseline="-19444" dirty="0">
                <a:latin typeface="Times New Roman"/>
                <a:cs typeface="Times New Roman"/>
              </a:rPr>
              <a:t>26</a:t>
            </a:r>
            <a:r>
              <a:rPr lang="zh-CN" altLang="en-US" kern="0" spc="-142" baseline="-19444" dirty="0">
                <a:latin typeface="Times New Roman"/>
                <a:cs typeface="Times New Roman"/>
              </a:rPr>
              <a:t> </a:t>
            </a:r>
            <a:r>
              <a:rPr lang="zh-CN" altLang="en-US" kern="0" dirty="0"/>
              <a:t>的元素表示，密钥是</a:t>
            </a:r>
            <a:r>
              <a:rPr lang="en-US" altLang="zh-CN" kern="0" dirty="0">
                <a:latin typeface="Calibri"/>
                <a:cs typeface="Calibri"/>
              </a:rPr>
              <a:t>3</a:t>
            </a:r>
            <a:r>
              <a:rPr lang="zh-CN" altLang="en-US" kern="0" spc="-50" dirty="0"/>
              <a:t>。</a:t>
            </a:r>
            <a:endParaRPr lang="zh-CN" altLang="en-US" kern="0" dirty="0">
              <a:latin typeface="Calibri"/>
              <a:cs typeface="Calibri"/>
            </a:endParaRPr>
          </a:p>
        </p:txBody>
      </p:sp>
      <p:sp>
        <p:nvSpPr>
          <p:cNvPr id="4" name="日期占位符 3">
            <a:extLst>
              <a:ext uri="{FF2B5EF4-FFF2-40B4-BE49-F238E27FC236}">
                <a16:creationId xmlns:a16="http://schemas.microsoft.com/office/drawing/2014/main" id="{7F6A5E47-863E-473B-9525-8FA830BB0327}"/>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4001B29A-74B9-49B0-833C-CE1C38F5B4B8}"/>
              </a:ext>
            </a:extLst>
          </p:cNvPr>
          <p:cNvSpPr>
            <a:spLocks noGrp="1"/>
          </p:cNvSpPr>
          <p:nvPr>
            <p:ph type="sldNum" sz="quarter" idx="11"/>
          </p:nvPr>
        </p:nvSpPr>
        <p:spPr/>
        <p:txBody>
          <a:bodyPr/>
          <a:lstStyle/>
          <a:p>
            <a:fld id="{932003EE-D7F4-4083-B251-227CF17C5240}" type="slidenum">
              <a:rPr lang="en-US" altLang="zh-CN" smtClean="0"/>
              <a:pPr/>
              <a:t>22</a:t>
            </a:fld>
            <a:endParaRPr lang="en-US" altLang="zh-CN"/>
          </a:p>
        </p:txBody>
      </p:sp>
      <p:sp>
        <p:nvSpPr>
          <p:cNvPr id="6" name="object 10">
            <a:extLst>
              <a:ext uri="{FF2B5EF4-FFF2-40B4-BE49-F238E27FC236}">
                <a16:creationId xmlns:a16="http://schemas.microsoft.com/office/drawing/2014/main" id="{18BCBE7A-DE9F-4D17-8AAE-D41CE7E03923}"/>
              </a:ext>
            </a:extLst>
          </p:cNvPr>
          <p:cNvSpPr txBox="1"/>
          <p:nvPr/>
        </p:nvSpPr>
        <p:spPr>
          <a:xfrm>
            <a:off x="502166" y="5717695"/>
            <a:ext cx="6736834" cy="505267"/>
          </a:xfrm>
          <a:prstGeom prst="rect">
            <a:avLst/>
          </a:prstGeom>
        </p:spPr>
        <p:txBody>
          <a:bodyPr vert="horz" wrap="square" lIns="0" tIns="12700" rIns="0" bIns="0" rtlCol="0">
            <a:spAutoFit/>
          </a:bodyPr>
          <a:lstStyle/>
          <a:p>
            <a:pPr marL="12700">
              <a:lnSpc>
                <a:spcPct val="100000"/>
              </a:lnSpc>
              <a:spcBef>
                <a:spcPts val="100"/>
              </a:spcBef>
            </a:pPr>
            <a:r>
              <a:rPr sz="3200" spc="-5" dirty="0" err="1">
                <a:latin typeface="Microsoft JhengHei UI"/>
                <a:cs typeface="Microsoft JhengHei UI"/>
              </a:rPr>
              <a:t>问题：</a:t>
            </a:r>
            <a:r>
              <a:rPr sz="3200" b="1" spc="-5" dirty="0" err="1">
                <a:solidFill>
                  <a:srgbClr val="C00000"/>
                </a:solidFill>
                <a:latin typeface="Microsoft JhengHei UI"/>
                <a:cs typeface="Microsoft JhengHei UI"/>
              </a:rPr>
              <a:t>算法和密钥都是确定的</a:t>
            </a:r>
            <a:endParaRPr sz="1800" b="1" dirty="0">
              <a:solidFill>
                <a:srgbClr val="C00000"/>
              </a:solidFill>
              <a:latin typeface="Microsoft JhengHei UI"/>
              <a:cs typeface="Microsoft JhengHei UI"/>
            </a:endParaRPr>
          </a:p>
        </p:txBody>
      </p:sp>
      <p:sp>
        <p:nvSpPr>
          <p:cNvPr id="7" name="object 11">
            <a:extLst>
              <a:ext uri="{FF2B5EF4-FFF2-40B4-BE49-F238E27FC236}">
                <a16:creationId xmlns:a16="http://schemas.microsoft.com/office/drawing/2014/main" id="{BDA88D43-386C-4585-81C8-40C6B6661583}"/>
              </a:ext>
            </a:extLst>
          </p:cNvPr>
          <p:cNvSpPr txBox="1"/>
          <p:nvPr/>
        </p:nvSpPr>
        <p:spPr>
          <a:xfrm>
            <a:off x="654532" y="2297452"/>
            <a:ext cx="5212867" cy="952825"/>
          </a:xfrm>
          <a:prstGeom prst="rect">
            <a:avLst/>
          </a:prstGeom>
        </p:spPr>
        <p:txBody>
          <a:bodyPr vert="horz" wrap="square" lIns="0" tIns="11430" rIns="0" bIns="0" rtlCol="0">
            <a:spAutoFit/>
          </a:bodyPr>
          <a:lstStyle/>
          <a:p>
            <a:pPr marL="12700">
              <a:lnSpc>
                <a:spcPct val="100000"/>
              </a:lnSpc>
              <a:spcBef>
                <a:spcPts val="90"/>
              </a:spcBef>
              <a:tabLst>
                <a:tab pos="907415" algn="l"/>
              </a:tabLst>
            </a:pPr>
            <a:r>
              <a:rPr sz="2350" i="1" spc="275" dirty="0">
                <a:latin typeface="Times New Roman"/>
                <a:cs typeface="Times New Roman"/>
              </a:rPr>
              <a:t>Enc</a:t>
            </a:r>
            <a:r>
              <a:rPr sz="2350" i="1" spc="-100" dirty="0">
                <a:latin typeface="Times New Roman"/>
                <a:cs typeface="Times New Roman"/>
              </a:rPr>
              <a:t> </a:t>
            </a:r>
            <a:r>
              <a:rPr sz="2350" spc="100" dirty="0">
                <a:latin typeface="Times New Roman"/>
                <a:cs typeface="Times New Roman"/>
              </a:rPr>
              <a:t>:</a:t>
            </a:r>
            <a:r>
              <a:rPr sz="2350" dirty="0">
                <a:latin typeface="Times New Roman"/>
                <a:cs typeface="Times New Roman"/>
              </a:rPr>
              <a:t>	</a:t>
            </a:r>
            <a:r>
              <a:rPr sz="2350" spc="370" dirty="0">
                <a:latin typeface="Symbol"/>
                <a:cs typeface="Symbol"/>
              </a:rPr>
              <a:t></a:t>
            </a:r>
            <a:r>
              <a:rPr sz="2350" i="1" spc="370" dirty="0">
                <a:latin typeface="Times New Roman"/>
                <a:cs typeface="Times New Roman"/>
              </a:rPr>
              <a:t>m</a:t>
            </a:r>
            <a:r>
              <a:rPr sz="2350" i="1" spc="-235" dirty="0">
                <a:latin typeface="Times New Roman"/>
                <a:cs typeface="Times New Roman"/>
              </a:rPr>
              <a:t> </a:t>
            </a:r>
            <a:r>
              <a:rPr sz="2350" spc="385" dirty="0">
                <a:latin typeface="Symbol"/>
                <a:cs typeface="Symbol"/>
              </a:rPr>
              <a:t></a:t>
            </a:r>
            <a:r>
              <a:rPr sz="2350" spc="-165" dirty="0">
                <a:latin typeface="Times New Roman"/>
                <a:cs typeface="Times New Roman"/>
              </a:rPr>
              <a:t> </a:t>
            </a:r>
            <a:r>
              <a:rPr sz="2350" i="1" spc="450" dirty="0">
                <a:latin typeface="Times New Roman"/>
                <a:cs typeface="Times New Roman"/>
              </a:rPr>
              <a:t>M</a:t>
            </a:r>
            <a:r>
              <a:rPr sz="2350" i="1" spc="-145" dirty="0">
                <a:latin typeface="Times New Roman"/>
                <a:cs typeface="Times New Roman"/>
              </a:rPr>
              <a:t> </a:t>
            </a:r>
            <a:r>
              <a:rPr sz="2350" spc="185" dirty="0">
                <a:latin typeface="Times New Roman"/>
                <a:cs typeface="Times New Roman"/>
              </a:rPr>
              <a:t>,</a:t>
            </a:r>
            <a:r>
              <a:rPr sz="2350" i="1" spc="185" dirty="0">
                <a:latin typeface="Times New Roman"/>
                <a:cs typeface="Times New Roman"/>
              </a:rPr>
              <a:t>c</a:t>
            </a:r>
            <a:r>
              <a:rPr sz="2350" i="1" spc="120" dirty="0">
                <a:latin typeface="Times New Roman"/>
                <a:cs typeface="Times New Roman"/>
              </a:rPr>
              <a:t> </a:t>
            </a:r>
            <a:r>
              <a:rPr sz="2350" spc="295" dirty="0">
                <a:latin typeface="Symbol"/>
                <a:cs typeface="Symbol"/>
              </a:rPr>
              <a:t></a:t>
            </a:r>
            <a:r>
              <a:rPr sz="2350" spc="45" dirty="0">
                <a:latin typeface="Times New Roman"/>
                <a:cs typeface="Times New Roman"/>
              </a:rPr>
              <a:t> </a:t>
            </a:r>
            <a:r>
              <a:rPr sz="2350" spc="295" dirty="0">
                <a:latin typeface="Times New Roman"/>
                <a:cs typeface="Times New Roman"/>
              </a:rPr>
              <a:t>(</a:t>
            </a:r>
            <a:r>
              <a:rPr sz="2350" i="1" spc="295" dirty="0">
                <a:latin typeface="Times New Roman"/>
                <a:cs typeface="Times New Roman"/>
              </a:rPr>
              <a:t>m</a:t>
            </a:r>
            <a:r>
              <a:rPr sz="2350" spc="295" dirty="0">
                <a:latin typeface="Times New Roman"/>
                <a:cs typeface="Times New Roman"/>
              </a:rPr>
              <a:t>+3)</a:t>
            </a:r>
            <a:r>
              <a:rPr sz="2350" spc="130" dirty="0">
                <a:latin typeface="Times New Roman"/>
                <a:cs typeface="Times New Roman"/>
              </a:rPr>
              <a:t> </a:t>
            </a:r>
            <a:r>
              <a:rPr sz="2350" spc="305" dirty="0">
                <a:latin typeface="Times New Roman"/>
                <a:cs typeface="Times New Roman"/>
              </a:rPr>
              <a:t>mod</a:t>
            </a:r>
            <a:r>
              <a:rPr sz="2350" spc="135" dirty="0">
                <a:latin typeface="Times New Roman"/>
                <a:cs typeface="Times New Roman"/>
              </a:rPr>
              <a:t> </a:t>
            </a:r>
            <a:r>
              <a:rPr sz="2350" spc="245" dirty="0">
                <a:latin typeface="Times New Roman"/>
                <a:cs typeface="Times New Roman"/>
              </a:rPr>
              <a:t>26</a:t>
            </a:r>
            <a:endParaRPr sz="2350" dirty="0">
              <a:latin typeface="Times New Roman"/>
              <a:cs typeface="Times New Roman"/>
            </a:endParaRPr>
          </a:p>
          <a:p>
            <a:pPr marL="27305">
              <a:lnSpc>
                <a:spcPct val="100000"/>
              </a:lnSpc>
              <a:spcBef>
                <a:spcPts val="1745"/>
              </a:spcBef>
              <a:tabLst>
                <a:tab pos="939800" algn="l"/>
              </a:tabLst>
            </a:pPr>
            <a:r>
              <a:rPr sz="2350" i="1" spc="280" dirty="0">
                <a:latin typeface="Times New Roman"/>
                <a:cs typeface="Times New Roman"/>
              </a:rPr>
              <a:t>Dec</a:t>
            </a:r>
            <a:r>
              <a:rPr sz="2350" i="1" spc="-110" dirty="0">
                <a:latin typeface="Times New Roman"/>
                <a:cs typeface="Times New Roman"/>
              </a:rPr>
              <a:t> </a:t>
            </a:r>
            <a:r>
              <a:rPr sz="2350" spc="100" dirty="0">
                <a:latin typeface="Times New Roman"/>
                <a:cs typeface="Times New Roman"/>
              </a:rPr>
              <a:t>:</a:t>
            </a:r>
            <a:r>
              <a:rPr sz="2350" dirty="0">
                <a:latin typeface="Times New Roman"/>
                <a:cs typeface="Times New Roman"/>
              </a:rPr>
              <a:t>	</a:t>
            </a:r>
            <a:r>
              <a:rPr sz="2350" spc="295" dirty="0">
                <a:latin typeface="Symbol"/>
                <a:cs typeface="Symbol"/>
              </a:rPr>
              <a:t></a:t>
            </a:r>
            <a:r>
              <a:rPr sz="2350" i="1" spc="295" dirty="0">
                <a:latin typeface="Times New Roman"/>
                <a:cs typeface="Times New Roman"/>
              </a:rPr>
              <a:t>c</a:t>
            </a:r>
            <a:r>
              <a:rPr sz="2350" i="1" spc="-200" dirty="0">
                <a:latin typeface="Times New Roman"/>
                <a:cs typeface="Times New Roman"/>
              </a:rPr>
              <a:t> </a:t>
            </a:r>
            <a:r>
              <a:rPr sz="2350" spc="385" dirty="0">
                <a:latin typeface="Symbol"/>
                <a:cs typeface="Symbol"/>
              </a:rPr>
              <a:t></a:t>
            </a:r>
            <a:r>
              <a:rPr sz="2350" spc="-300" dirty="0">
                <a:latin typeface="Times New Roman"/>
                <a:cs typeface="Times New Roman"/>
              </a:rPr>
              <a:t> </a:t>
            </a:r>
            <a:r>
              <a:rPr sz="2350" i="1" spc="320" dirty="0">
                <a:latin typeface="Times New Roman"/>
                <a:cs typeface="Times New Roman"/>
              </a:rPr>
              <a:t>C</a:t>
            </a:r>
            <a:r>
              <a:rPr sz="2350" spc="320" dirty="0">
                <a:latin typeface="Times New Roman"/>
                <a:cs typeface="Times New Roman"/>
              </a:rPr>
              <a:t>,</a:t>
            </a:r>
            <a:r>
              <a:rPr sz="2350" spc="-220" dirty="0">
                <a:latin typeface="Times New Roman"/>
                <a:cs typeface="Times New Roman"/>
              </a:rPr>
              <a:t> </a:t>
            </a:r>
            <a:r>
              <a:rPr sz="2350" i="1" spc="390" dirty="0">
                <a:latin typeface="Times New Roman"/>
                <a:cs typeface="Times New Roman"/>
              </a:rPr>
              <a:t>m</a:t>
            </a:r>
            <a:r>
              <a:rPr sz="2350" i="1" spc="85" dirty="0">
                <a:latin typeface="Times New Roman"/>
                <a:cs typeface="Times New Roman"/>
              </a:rPr>
              <a:t> </a:t>
            </a:r>
            <a:r>
              <a:rPr sz="2350" spc="295" dirty="0">
                <a:latin typeface="Symbol"/>
                <a:cs typeface="Symbol"/>
              </a:rPr>
              <a:t></a:t>
            </a:r>
            <a:r>
              <a:rPr sz="2350" spc="45" dirty="0">
                <a:latin typeface="Times New Roman"/>
                <a:cs typeface="Times New Roman"/>
              </a:rPr>
              <a:t> </a:t>
            </a:r>
            <a:r>
              <a:rPr sz="2350" spc="220" dirty="0">
                <a:latin typeface="Times New Roman"/>
                <a:cs typeface="Times New Roman"/>
              </a:rPr>
              <a:t>(</a:t>
            </a:r>
            <a:r>
              <a:rPr sz="2350" i="1" spc="220" dirty="0">
                <a:latin typeface="Times New Roman"/>
                <a:cs typeface="Times New Roman"/>
              </a:rPr>
              <a:t>c</a:t>
            </a:r>
            <a:r>
              <a:rPr sz="2350" i="1" spc="-65" dirty="0">
                <a:latin typeface="Times New Roman"/>
                <a:cs typeface="Times New Roman"/>
              </a:rPr>
              <a:t> </a:t>
            </a:r>
            <a:r>
              <a:rPr sz="2350" spc="295" dirty="0">
                <a:latin typeface="Symbol"/>
                <a:cs typeface="Symbol"/>
              </a:rPr>
              <a:t></a:t>
            </a:r>
            <a:r>
              <a:rPr sz="2350" spc="-180" dirty="0">
                <a:latin typeface="Times New Roman"/>
                <a:cs typeface="Times New Roman"/>
              </a:rPr>
              <a:t> </a:t>
            </a:r>
            <a:r>
              <a:rPr sz="2350" spc="225" dirty="0">
                <a:latin typeface="Times New Roman"/>
                <a:cs typeface="Times New Roman"/>
              </a:rPr>
              <a:t>3)</a:t>
            </a:r>
            <a:r>
              <a:rPr sz="2350" spc="130" dirty="0">
                <a:latin typeface="Times New Roman"/>
                <a:cs typeface="Times New Roman"/>
              </a:rPr>
              <a:t> </a:t>
            </a:r>
            <a:r>
              <a:rPr sz="2350" spc="305" dirty="0">
                <a:latin typeface="Times New Roman"/>
                <a:cs typeface="Times New Roman"/>
              </a:rPr>
              <a:t>mod</a:t>
            </a:r>
            <a:r>
              <a:rPr sz="2350" spc="140" dirty="0">
                <a:latin typeface="Times New Roman"/>
                <a:cs typeface="Times New Roman"/>
              </a:rPr>
              <a:t> </a:t>
            </a:r>
            <a:r>
              <a:rPr sz="2350" spc="245" dirty="0">
                <a:latin typeface="Times New Roman"/>
                <a:cs typeface="Times New Roman"/>
              </a:rPr>
              <a:t>26</a:t>
            </a:r>
            <a:endParaRPr sz="2350" dirty="0">
              <a:latin typeface="Times New Roman"/>
              <a:cs typeface="Times New Roman"/>
            </a:endParaRPr>
          </a:p>
        </p:txBody>
      </p:sp>
      <p:grpSp>
        <p:nvGrpSpPr>
          <p:cNvPr id="9" name="object 13">
            <a:extLst>
              <a:ext uri="{FF2B5EF4-FFF2-40B4-BE49-F238E27FC236}">
                <a16:creationId xmlns:a16="http://schemas.microsoft.com/office/drawing/2014/main" id="{5814864F-476F-480C-A949-D0F70F800DC1}"/>
              </a:ext>
            </a:extLst>
          </p:cNvPr>
          <p:cNvGrpSpPr/>
          <p:nvPr/>
        </p:nvGrpSpPr>
        <p:grpSpPr>
          <a:xfrm>
            <a:off x="311150" y="3834131"/>
            <a:ext cx="8754110" cy="1112520"/>
            <a:chOff x="139700" y="3479800"/>
            <a:chExt cx="8754110" cy="1112520"/>
          </a:xfrm>
        </p:grpSpPr>
        <p:sp>
          <p:nvSpPr>
            <p:cNvPr id="10" name="object 14">
              <a:extLst>
                <a:ext uri="{FF2B5EF4-FFF2-40B4-BE49-F238E27FC236}">
                  <a16:creationId xmlns:a16="http://schemas.microsoft.com/office/drawing/2014/main" id="{E48A945B-3F72-409A-A249-3FCFCADD91CA}"/>
                </a:ext>
              </a:extLst>
            </p:cNvPr>
            <p:cNvSpPr/>
            <p:nvPr/>
          </p:nvSpPr>
          <p:spPr>
            <a:xfrm>
              <a:off x="139700" y="3479799"/>
              <a:ext cx="8754110" cy="370840"/>
            </a:xfrm>
            <a:custGeom>
              <a:avLst/>
              <a:gdLst/>
              <a:ahLst/>
              <a:cxnLst/>
              <a:rect l="l" t="t" r="r" b="b"/>
              <a:pathLst>
                <a:path w="8754110" h="370839">
                  <a:moveTo>
                    <a:pt x="8753907" y="0"/>
                  </a:moveTo>
                  <a:lnTo>
                    <a:pt x="8753907" y="0"/>
                  </a:lnTo>
                  <a:lnTo>
                    <a:pt x="0" y="0"/>
                  </a:lnTo>
                  <a:lnTo>
                    <a:pt x="0" y="370840"/>
                  </a:lnTo>
                  <a:lnTo>
                    <a:pt x="8753907" y="370840"/>
                  </a:lnTo>
                  <a:lnTo>
                    <a:pt x="8753907" y="0"/>
                  </a:lnTo>
                  <a:close/>
                </a:path>
              </a:pathLst>
            </a:custGeom>
            <a:solidFill>
              <a:srgbClr val="4F81BD"/>
            </a:solidFill>
          </p:spPr>
          <p:txBody>
            <a:bodyPr wrap="square" lIns="0" tIns="0" rIns="0" bIns="0" rtlCol="0"/>
            <a:lstStyle/>
            <a:p>
              <a:endParaRPr/>
            </a:p>
          </p:txBody>
        </p:sp>
        <p:sp>
          <p:nvSpPr>
            <p:cNvPr id="11" name="object 15">
              <a:extLst>
                <a:ext uri="{FF2B5EF4-FFF2-40B4-BE49-F238E27FC236}">
                  <a16:creationId xmlns:a16="http://schemas.microsoft.com/office/drawing/2014/main" id="{0182ACEA-FA32-4344-871A-A4160EB42FFF}"/>
                </a:ext>
              </a:extLst>
            </p:cNvPr>
            <p:cNvSpPr/>
            <p:nvPr/>
          </p:nvSpPr>
          <p:spPr>
            <a:xfrm>
              <a:off x="139700" y="3850639"/>
              <a:ext cx="8754110" cy="370840"/>
            </a:xfrm>
            <a:custGeom>
              <a:avLst/>
              <a:gdLst/>
              <a:ahLst/>
              <a:cxnLst/>
              <a:rect l="l" t="t" r="r" b="b"/>
              <a:pathLst>
                <a:path w="8754110" h="370839">
                  <a:moveTo>
                    <a:pt x="8753907" y="0"/>
                  </a:moveTo>
                  <a:lnTo>
                    <a:pt x="8753907" y="0"/>
                  </a:lnTo>
                  <a:lnTo>
                    <a:pt x="0" y="0"/>
                  </a:lnTo>
                  <a:lnTo>
                    <a:pt x="0" y="370840"/>
                  </a:lnTo>
                  <a:lnTo>
                    <a:pt x="8753907" y="370840"/>
                  </a:lnTo>
                  <a:lnTo>
                    <a:pt x="8753907" y="0"/>
                  </a:lnTo>
                  <a:close/>
                </a:path>
              </a:pathLst>
            </a:custGeom>
            <a:solidFill>
              <a:srgbClr val="CFD7E7"/>
            </a:solidFill>
          </p:spPr>
          <p:txBody>
            <a:bodyPr wrap="square" lIns="0" tIns="0" rIns="0" bIns="0" rtlCol="0"/>
            <a:lstStyle/>
            <a:p>
              <a:endParaRPr/>
            </a:p>
          </p:txBody>
        </p:sp>
        <p:sp>
          <p:nvSpPr>
            <p:cNvPr id="12" name="object 16">
              <a:extLst>
                <a:ext uri="{FF2B5EF4-FFF2-40B4-BE49-F238E27FC236}">
                  <a16:creationId xmlns:a16="http://schemas.microsoft.com/office/drawing/2014/main" id="{C59AF57F-2F2E-4E3C-96B7-0732DFFFE86D}"/>
                </a:ext>
              </a:extLst>
            </p:cNvPr>
            <p:cNvSpPr/>
            <p:nvPr/>
          </p:nvSpPr>
          <p:spPr>
            <a:xfrm>
              <a:off x="139700" y="4221479"/>
              <a:ext cx="8754110" cy="370840"/>
            </a:xfrm>
            <a:custGeom>
              <a:avLst/>
              <a:gdLst/>
              <a:ahLst/>
              <a:cxnLst/>
              <a:rect l="l" t="t" r="r" b="b"/>
              <a:pathLst>
                <a:path w="8754110" h="370839">
                  <a:moveTo>
                    <a:pt x="8753907" y="0"/>
                  </a:moveTo>
                  <a:lnTo>
                    <a:pt x="8753907" y="0"/>
                  </a:lnTo>
                  <a:lnTo>
                    <a:pt x="0" y="0"/>
                  </a:lnTo>
                  <a:lnTo>
                    <a:pt x="0" y="370840"/>
                  </a:lnTo>
                  <a:lnTo>
                    <a:pt x="8753907" y="370840"/>
                  </a:lnTo>
                  <a:lnTo>
                    <a:pt x="8753907" y="0"/>
                  </a:lnTo>
                  <a:close/>
                </a:path>
              </a:pathLst>
            </a:custGeom>
            <a:solidFill>
              <a:srgbClr val="E8ECF4"/>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32B48913-82FC-43D1-B357-BB70EBCA39C0}"/>
              </a:ext>
            </a:extLst>
          </p:cNvPr>
          <p:cNvSpPr txBox="1"/>
          <p:nvPr/>
        </p:nvSpPr>
        <p:spPr>
          <a:xfrm>
            <a:off x="350520" y="3861383"/>
            <a:ext cx="8584565" cy="193040"/>
          </a:xfrm>
          <a:prstGeom prst="rect">
            <a:avLst/>
          </a:prstGeom>
        </p:spPr>
        <p:txBody>
          <a:bodyPr vert="horz" wrap="square" lIns="0" tIns="12700" rIns="0" bIns="0" rtlCol="0">
            <a:spAutoFit/>
          </a:bodyPr>
          <a:lstStyle/>
          <a:p>
            <a:pPr marL="12700">
              <a:lnSpc>
                <a:spcPct val="100000"/>
              </a:lnSpc>
              <a:spcBef>
                <a:spcPts val="100"/>
              </a:spcBef>
              <a:tabLst>
                <a:tab pos="349250" algn="l"/>
                <a:tab pos="685800" algn="l"/>
                <a:tab pos="1022350" algn="l"/>
                <a:tab pos="1358900" algn="l"/>
                <a:tab pos="1696085" algn="l"/>
                <a:tab pos="2032635" algn="l"/>
                <a:tab pos="2369185" algn="l"/>
                <a:tab pos="2705735" algn="l"/>
                <a:tab pos="3042285" algn="l"/>
                <a:tab pos="3379470" algn="l"/>
                <a:tab pos="3716020" algn="l"/>
                <a:tab pos="4052570" algn="l"/>
                <a:tab pos="4389120" algn="l"/>
                <a:tab pos="4725670" algn="l"/>
                <a:tab pos="5062855" algn="l"/>
                <a:tab pos="5399405" algn="l"/>
                <a:tab pos="5735955" algn="l"/>
                <a:tab pos="6072505" algn="l"/>
                <a:tab pos="6409690" algn="l"/>
                <a:tab pos="6746240" algn="l"/>
                <a:tab pos="7082790" algn="l"/>
                <a:tab pos="7419340" algn="l"/>
                <a:tab pos="7755890" algn="l"/>
                <a:tab pos="8093075" algn="l"/>
                <a:tab pos="8429625" algn="l"/>
              </a:tabLst>
            </a:pPr>
            <a:r>
              <a:rPr sz="1100" b="1" spc="-50" dirty="0">
                <a:solidFill>
                  <a:srgbClr val="FFFFFF"/>
                </a:solidFill>
                <a:latin typeface="Calibri"/>
                <a:cs typeface="Calibri"/>
              </a:rPr>
              <a:t>0</a:t>
            </a:r>
            <a:r>
              <a:rPr sz="1100" b="1" dirty="0">
                <a:solidFill>
                  <a:srgbClr val="FFFFFF"/>
                </a:solidFill>
                <a:latin typeface="Calibri"/>
                <a:cs typeface="Calibri"/>
              </a:rPr>
              <a:t>	</a:t>
            </a:r>
            <a:r>
              <a:rPr sz="1100" b="1" spc="-50" dirty="0">
                <a:solidFill>
                  <a:srgbClr val="FFFFFF"/>
                </a:solidFill>
                <a:latin typeface="Calibri"/>
                <a:cs typeface="Calibri"/>
              </a:rPr>
              <a:t>1</a:t>
            </a:r>
            <a:r>
              <a:rPr sz="1100" b="1" dirty="0">
                <a:solidFill>
                  <a:srgbClr val="FFFFFF"/>
                </a:solidFill>
                <a:latin typeface="Calibri"/>
                <a:cs typeface="Calibri"/>
              </a:rPr>
              <a:t>	</a:t>
            </a:r>
            <a:r>
              <a:rPr sz="1100" b="1" spc="-50" dirty="0">
                <a:solidFill>
                  <a:srgbClr val="FFFFFF"/>
                </a:solidFill>
                <a:latin typeface="Calibri"/>
                <a:cs typeface="Calibri"/>
              </a:rPr>
              <a:t>2</a:t>
            </a:r>
            <a:r>
              <a:rPr sz="1100" b="1" dirty="0">
                <a:solidFill>
                  <a:srgbClr val="FFFFFF"/>
                </a:solidFill>
                <a:latin typeface="Calibri"/>
                <a:cs typeface="Calibri"/>
              </a:rPr>
              <a:t>	</a:t>
            </a:r>
            <a:r>
              <a:rPr sz="1100" b="1" spc="-50" dirty="0">
                <a:solidFill>
                  <a:srgbClr val="FFFFFF"/>
                </a:solidFill>
                <a:latin typeface="Calibri"/>
                <a:cs typeface="Calibri"/>
              </a:rPr>
              <a:t>3</a:t>
            </a:r>
            <a:r>
              <a:rPr sz="1100" b="1" dirty="0">
                <a:solidFill>
                  <a:srgbClr val="FFFFFF"/>
                </a:solidFill>
                <a:latin typeface="Calibri"/>
                <a:cs typeface="Calibri"/>
              </a:rPr>
              <a:t>	</a:t>
            </a:r>
            <a:r>
              <a:rPr sz="1100" b="1" spc="-50" dirty="0">
                <a:solidFill>
                  <a:srgbClr val="FFFFFF"/>
                </a:solidFill>
                <a:latin typeface="Calibri"/>
                <a:cs typeface="Calibri"/>
              </a:rPr>
              <a:t>4</a:t>
            </a:r>
            <a:r>
              <a:rPr sz="1100" b="1" dirty="0">
                <a:solidFill>
                  <a:srgbClr val="FFFFFF"/>
                </a:solidFill>
                <a:latin typeface="Calibri"/>
                <a:cs typeface="Calibri"/>
              </a:rPr>
              <a:t>	</a:t>
            </a:r>
            <a:r>
              <a:rPr sz="1100" b="1" spc="-50" dirty="0">
                <a:solidFill>
                  <a:srgbClr val="FFFFFF"/>
                </a:solidFill>
                <a:latin typeface="Calibri"/>
                <a:cs typeface="Calibri"/>
              </a:rPr>
              <a:t>5</a:t>
            </a:r>
            <a:r>
              <a:rPr sz="1100" b="1" dirty="0">
                <a:solidFill>
                  <a:srgbClr val="FFFFFF"/>
                </a:solidFill>
                <a:latin typeface="Calibri"/>
                <a:cs typeface="Calibri"/>
              </a:rPr>
              <a:t>	</a:t>
            </a:r>
            <a:r>
              <a:rPr sz="1100" b="1" spc="-50" dirty="0">
                <a:solidFill>
                  <a:srgbClr val="FFFFFF"/>
                </a:solidFill>
                <a:latin typeface="Calibri"/>
                <a:cs typeface="Calibri"/>
              </a:rPr>
              <a:t>6</a:t>
            </a:r>
            <a:r>
              <a:rPr sz="1100" b="1" dirty="0">
                <a:solidFill>
                  <a:srgbClr val="FFFFFF"/>
                </a:solidFill>
                <a:latin typeface="Calibri"/>
                <a:cs typeface="Calibri"/>
              </a:rPr>
              <a:t>	</a:t>
            </a:r>
            <a:r>
              <a:rPr sz="1100" b="1" spc="-50" dirty="0">
                <a:solidFill>
                  <a:srgbClr val="FFFFFF"/>
                </a:solidFill>
                <a:latin typeface="Calibri"/>
                <a:cs typeface="Calibri"/>
              </a:rPr>
              <a:t>7</a:t>
            </a:r>
            <a:r>
              <a:rPr sz="1100" b="1" dirty="0">
                <a:solidFill>
                  <a:srgbClr val="FFFFFF"/>
                </a:solidFill>
                <a:latin typeface="Calibri"/>
                <a:cs typeface="Calibri"/>
              </a:rPr>
              <a:t>	</a:t>
            </a:r>
            <a:r>
              <a:rPr sz="1100" b="1" spc="-50" dirty="0">
                <a:solidFill>
                  <a:srgbClr val="FFFFFF"/>
                </a:solidFill>
                <a:latin typeface="Calibri"/>
                <a:cs typeface="Calibri"/>
              </a:rPr>
              <a:t>8</a:t>
            </a:r>
            <a:r>
              <a:rPr sz="1100" b="1" dirty="0">
                <a:solidFill>
                  <a:srgbClr val="FFFFFF"/>
                </a:solidFill>
                <a:latin typeface="Calibri"/>
                <a:cs typeface="Calibri"/>
              </a:rPr>
              <a:t>	</a:t>
            </a:r>
            <a:r>
              <a:rPr sz="1100" b="1" spc="-50" dirty="0">
                <a:solidFill>
                  <a:srgbClr val="FFFFFF"/>
                </a:solidFill>
                <a:latin typeface="Calibri"/>
                <a:cs typeface="Calibri"/>
              </a:rPr>
              <a:t>9</a:t>
            </a:r>
            <a:r>
              <a:rPr sz="1100" b="1" dirty="0">
                <a:solidFill>
                  <a:srgbClr val="FFFFFF"/>
                </a:solidFill>
                <a:latin typeface="Calibri"/>
                <a:cs typeface="Calibri"/>
              </a:rPr>
              <a:t>	</a:t>
            </a:r>
            <a:r>
              <a:rPr sz="1100" b="1" spc="-25" dirty="0">
                <a:solidFill>
                  <a:srgbClr val="FFFFFF"/>
                </a:solidFill>
                <a:latin typeface="Calibri"/>
                <a:cs typeface="Calibri"/>
              </a:rPr>
              <a:t>10</a:t>
            </a:r>
            <a:r>
              <a:rPr sz="1100" b="1" dirty="0">
                <a:solidFill>
                  <a:srgbClr val="FFFFFF"/>
                </a:solidFill>
                <a:latin typeface="Calibri"/>
                <a:cs typeface="Calibri"/>
              </a:rPr>
              <a:t>	</a:t>
            </a:r>
            <a:r>
              <a:rPr sz="1100" b="1" spc="-25" dirty="0">
                <a:solidFill>
                  <a:srgbClr val="FFFFFF"/>
                </a:solidFill>
                <a:latin typeface="Calibri"/>
                <a:cs typeface="Calibri"/>
              </a:rPr>
              <a:t>11</a:t>
            </a:r>
            <a:r>
              <a:rPr sz="1100" b="1" dirty="0">
                <a:solidFill>
                  <a:srgbClr val="FFFFFF"/>
                </a:solidFill>
                <a:latin typeface="Calibri"/>
                <a:cs typeface="Calibri"/>
              </a:rPr>
              <a:t>	</a:t>
            </a:r>
            <a:r>
              <a:rPr sz="1100" b="1" spc="-25" dirty="0">
                <a:solidFill>
                  <a:srgbClr val="FFFFFF"/>
                </a:solidFill>
                <a:latin typeface="Calibri"/>
                <a:cs typeface="Calibri"/>
              </a:rPr>
              <a:t>12</a:t>
            </a:r>
            <a:r>
              <a:rPr sz="1100" b="1" dirty="0">
                <a:solidFill>
                  <a:srgbClr val="FFFFFF"/>
                </a:solidFill>
                <a:latin typeface="Calibri"/>
                <a:cs typeface="Calibri"/>
              </a:rPr>
              <a:t>	</a:t>
            </a:r>
            <a:r>
              <a:rPr sz="1100" b="1" spc="-25" dirty="0">
                <a:solidFill>
                  <a:srgbClr val="FFFFFF"/>
                </a:solidFill>
                <a:latin typeface="Calibri"/>
                <a:cs typeface="Calibri"/>
              </a:rPr>
              <a:t>13</a:t>
            </a:r>
            <a:r>
              <a:rPr sz="1100" b="1" dirty="0">
                <a:solidFill>
                  <a:srgbClr val="FFFFFF"/>
                </a:solidFill>
                <a:latin typeface="Calibri"/>
                <a:cs typeface="Calibri"/>
              </a:rPr>
              <a:t>	</a:t>
            </a:r>
            <a:r>
              <a:rPr sz="1100" b="1" spc="-25" dirty="0">
                <a:solidFill>
                  <a:srgbClr val="FFFFFF"/>
                </a:solidFill>
                <a:latin typeface="Calibri"/>
                <a:cs typeface="Calibri"/>
              </a:rPr>
              <a:t>14</a:t>
            </a:r>
            <a:r>
              <a:rPr sz="1100" b="1" dirty="0">
                <a:solidFill>
                  <a:srgbClr val="FFFFFF"/>
                </a:solidFill>
                <a:latin typeface="Calibri"/>
                <a:cs typeface="Calibri"/>
              </a:rPr>
              <a:t>	</a:t>
            </a:r>
            <a:r>
              <a:rPr sz="1100" b="1" spc="-25" dirty="0">
                <a:solidFill>
                  <a:srgbClr val="FFFFFF"/>
                </a:solidFill>
                <a:latin typeface="Calibri"/>
                <a:cs typeface="Calibri"/>
              </a:rPr>
              <a:t>15</a:t>
            </a:r>
            <a:r>
              <a:rPr sz="1100" b="1" dirty="0">
                <a:solidFill>
                  <a:srgbClr val="FFFFFF"/>
                </a:solidFill>
                <a:latin typeface="Calibri"/>
                <a:cs typeface="Calibri"/>
              </a:rPr>
              <a:t>	</a:t>
            </a:r>
            <a:r>
              <a:rPr sz="1100" b="1" spc="-25" dirty="0">
                <a:solidFill>
                  <a:srgbClr val="FFFFFF"/>
                </a:solidFill>
                <a:latin typeface="Calibri"/>
                <a:cs typeface="Calibri"/>
              </a:rPr>
              <a:t>16</a:t>
            </a:r>
            <a:r>
              <a:rPr sz="1100" b="1" dirty="0">
                <a:solidFill>
                  <a:srgbClr val="FFFFFF"/>
                </a:solidFill>
                <a:latin typeface="Calibri"/>
                <a:cs typeface="Calibri"/>
              </a:rPr>
              <a:t>	</a:t>
            </a:r>
            <a:r>
              <a:rPr sz="1100" b="1" spc="-25" dirty="0">
                <a:solidFill>
                  <a:srgbClr val="FFFFFF"/>
                </a:solidFill>
                <a:latin typeface="Calibri"/>
                <a:cs typeface="Calibri"/>
              </a:rPr>
              <a:t>17</a:t>
            </a:r>
            <a:r>
              <a:rPr sz="1100" b="1" dirty="0">
                <a:solidFill>
                  <a:srgbClr val="FFFFFF"/>
                </a:solidFill>
                <a:latin typeface="Calibri"/>
                <a:cs typeface="Calibri"/>
              </a:rPr>
              <a:t>	</a:t>
            </a:r>
            <a:r>
              <a:rPr sz="1100" b="1" spc="-25" dirty="0">
                <a:solidFill>
                  <a:srgbClr val="FFFFFF"/>
                </a:solidFill>
                <a:latin typeface="Calibri"/>
                <a:cs typeface="Calibri"/>
              </a:rPr>
              <a:t>18</a:t>
            </a:r>
            <a:r>
              <a:rPr sz="1100" b="1" dirty="0">
                <a:solidFill>
                  <a:srgbClr val="FFFFFF"/>
                </a:solidFill>
                <a:latin typeface="Calibri"/>
                <a:cs typeface="Calibri"/>
              </a:rPr>
              <a:t>	</a:t>
            </a:r>
            <a:r>
              <a:rPr sz="1100" b="1" spc="-25" dirty="0">
                <a:solidFill>
                  <a:srgbClr val="FFFFFF"/>
                </a:solidFill>
                <a:latin typeface="Calibri"/>
                <a:cs typeface="Calibri"/>
              </a:rPr>
              <a:t>19</a:t>
            </a:r>
            <a:r>
              <a:rPr sz="1100" b="1" dirty="0">
                <a:solidFill>
                  <a:srgbClr val="FFFFFF"/>
                </a:solidFill>
                <a:latin typeface="Calibri"/>
                <a:cs typeface="Calibri"/>
              </a:rPr>
              <a:t>	</a:t>
            </a:r>
            <a:r>
              <a:rPr sz="1100" b="1" spc="-25" dirty="0">
                <a:solidFill>
                  <a:srgbClr val="FFFFFF"/>
                </a:solidFill>
                <a:latin typeface="Calibri"/>
                <a:cs typeface="Calibri"/>
              </a:rPr>
              <a:t>20</a:t>
            </a:r>
            <a:r>
              <a:rPr sz="1100" b="1" dirty="0">
                <a:solidFill>
                  <a:srgbClr val="FFFFFF"/>
                </a:solidFill>
                <a:latin typeface="Calibri"/>
                <a:cs typeface="Calibri"/>
              </a:rPr>
              <a:t>	</a:t>
            </a:r>
            <a:r>
              <a:rPr sz="1100" b="1" spc="-25" dirty="0">
                <a:solidFill>
                  <a:srgbClr val="FFFFFF"/>
                </a:solidFill>
                <a:latin typeface="Calibri"/>
                <a:cs typeface="Calibri"/>
              </a:rPr>
              <a:t>21</a:t>
            </a:r>
            <a:r>
              <a:rPr sz="1100" b="1" dirty="0">
                <a:solidFill>
                  <a:srgbClr val="FFFFFF"/>
                </a:solidFill>
                <a:latin typeface="Calibri"/>
                <a:cs typeface="Calibri"/>
              </a:rPr>
              <a:t>	</a:t>
            </a:r>
            <a:r>
              <a:rPr sz="1100" b="1" spc="-25" dirty="0">
                <a:solidFill>
                  <a:srgbClr val="FFFFFF"/>
                </a:solidFill>
                <a:latin typeface="Calibri"/>
                <a:cs typeface="Calibri"/>
              </a:rPr>
              <a:t>22</a:t>
            </a:r>
            <a:r>
              <a:rPr sz="1100" b="1" dirty="0">
                <a:solidFill>
                  <a:srgbClr val="FFFFFF"/>
                </a:solidFill>
                <a:latin typeface="Calibri"/>
                <a:cs typeface="Calibri"/>
              </a:rPr>
              <a:t>	</a:t>
            </a:r>
            <a:r>
              <a:rPr sz="1100" b="1" spc="-25" dirty="0">
                <a:solidFill>
                  <a:srgbClr val="FFFFFF"/>
                </a:solidFill>
                <a:latin typeface="Calibri"/>
                <a:cs typeface="Calibri"/>
              </a:rPr>
              <a:t>23</a:t>
            </a:r>
            <a:r>
              <a:rPr sz="1100" b="1" dirty="0">
                <a:solidFill>
                  <a:srgbClr val="FFFFFF"/>
                </a:solidFill>
                <a:latin typeface="Calibri"/>
                <a:cs typeface="Calibri"/>
              </a:rPr>
              <a:t>	</a:t>
            </a:r>
            <a:r>
              <a:rPr sz="1100" b="1" spc="-25" dirty="0">
                <a:solidFill>
                  <a:srgbClr val="FFFFFF"/>
                </a:solidFill>
                <a:latin typeface="Calibri"/>
                <a:cs typeface="Calibri"/>
              </a:rPr>
              <a:t>24</a:t>
            </a:r>
            <a:r>
              <a:rPr sz="1100" b="1" dirty="0">
                <a:solidFill>
                  <a:srgbClr val="FFFFFF"/>
                </a:solidFill>
                <a:latin typeface="Calibri"/>
                <a:cs typeface="Calibri"/>
              </a:rPr>
              <a:t>	</a:t>
            </a:r>
            <a:r>
              <a:rPr sz="1100" b="1" spc="-25" dirty="0">
                <a:solidFill>
                  <a:srgbClr val="FFFFFF"/>
                </a:solidFill>
                <a:latin typeface="Calibri"/>
                <a:cs typeface="Calibri"/>
              </a:rPr>
              <a:t>25</a:t>
            </a:r>
            <a:endParaRPr sz="1100">
              <a:latin typeface="Calibri"/>
              <a:cs typeface="Calibri"/>
            </a:endParaRPr>
          </a:p>
        </p:txBody>
      </p:sp>
      <p:sp>
        <p:nvSpPr>
          <p:cNvPr id="14" name="object 18">
            <a:extLst>
              <a:ext uri="{FF2B5EF4-FFF2-40B4-BE49-F238E27FC236}">
                <a16:creationId xmlns:a16="http://schemas.microsoft.com/office/drawing/2014/main" id="{4D7B1E73-464B-467E-9F84-AB2D73E168D0}"/>
              </a:ext>
            </a:extLst>
          </p:cNvPr>
          <p:cNvSpPr txBox="1"/>
          <p:nvPr/>
        </p:nvSpPr>
        <p:spPr>
          <a:xfrm>
            <a:off x="350520" y="4126270"/>
            <a:ext cx="8551545" cy="741680"/>
          </a:xfrm>
          <a:prstGeom prst="rect">
            <a:avLst/>
          </a:prstGeom>
        </p:spPr>
        <p:txBody>
          <a:bodyPr vert="horz" wrap="square" lIns="0" tIns="12700" rIns="0" bIns="0" rtlCol="0">
            <a:spAutoFit/>
          </a:bodyPr>
          <a:lstStyle/>
          <a:p>
            <a:pPr marL="12700" marR="5080">
              <a:lnSpc>
                <a:spcPct val="146900"/>
              </a:lnSpc>
              <a:spcBef>
                <a:spcPts val="100"/>
              </a:spcBef>
              <a:tabLst>
                <a:tab pos="349250" algn="l"/>
                <a:tab pos="685800" algn="l"/>
                <a:tab pos="1022350" algn="l"/>
                <a:tab pos="1358900" algn="l"/>
                <a:tab pos="1696085" algn="l"/>
                <a:tab pos="2032635" algn="l"/>
                <a:tab pos="2369185" algn="l"/>
                <a:tab pos="2705735" algn="l"/>
                <a:tab pos="3042285" algn="l"/>
                <a:tab pos="3379470" algn="l"/>
                <a:tab pos="3716020" algn="l"/>
                <a:tab pos="4052570" algn="l"/>
                <a:tab pos="4389120" algn="l"/>
                <a:tab pos="4725670" algn="l"/>
                <a:tab pos="5062855" algn="l"/>
                <a:tab pos="5399405" algn="l"/>
                <a:tab pos="5735955" algn="l"/>
                <a:tab pos="6072505" algn="l"/>
                <a:tab pos="6409690" algn="l"/>
                <a:tab pos="6746240" algn="l"/>
                <a:tab pos="7082790" algn="l"/>
                <a:tab pos="7419340" algn="l"/>
                <a:tab pos="7755890" algn="l"/>
                <a:tab pos="8093075" algn="l"/>
                <a:tab pos="8429625" algn="l"/>
              </a:tabLst>
            </a:pPr>
            <a:r>
              <a:rPr sz="1600" spc="-50" dirty="0">
                <a:latin typeface="Calibri"/>
                <a:cs typeface="Calibri"/>
              </a:rPr>
              <a:t>A</a:t>
            </a:r>
            <a:r>
              <a:rPr sz="1600" dirty="0">
                <a:latin typeface="Calibri"/>
                <a:cs typeface="Calibri"/>
              </a:rPr>
              <a:t>	</a:t>
            </a:r>
            <a:r>
              <a:rPr sz="1600" spc="-50" dirty="0">
                <a:latin typeface="Calibri"/>
                <a:cs typeface="Calibri"/>
              </a:rPr>
              <a:t>B</a:t>
            </a:r>
            <a:r>
              <a:rPr sz="1600" dirty="0">
                <a:latin typeface="Calibri"/>
                <a:cs typeface="Calibri"/>
              </a:rPr>
              <a:t>	</a:t>
            </a:r>
            <a:r>
              <a:rPr sz="1600" spc="-50" dirty="0">
                <a:latin typeface="Calibri"/>
                <a:cs typeface="Calibri"/>
              </a:rPr>
              <a:t>C</a:t>
            </a:r>
            <a:r>
              <a:rPr sz="1600" dirty="0">
                <a:latin typeface="Calibri"/>
                <a:cs typeface="Calibri"/>
              </a:rPr>
              <a:t>	</a:t>
            </a:r>
            <a:r>
              <a:rPr sz="1600" spc="-50" dirty="0">
                <a:latin typeface="Calibri"/>
                <a:cs typeface="Calibri"/>
              </a:rPr>
              <a:t>D</a:t>
            </a:r>
            <a:r>
              <a:rPr sz="1600" dirty="0">
                <a:latin typeface="Calibri"/>
                <a:cs typeface="Calibri"/>
              </a:rPr>
              <a:t>	</a:t>
            </a:r>
            <a:r>
              <a:rPr sz="1600" spc="-50" dirty="0">
                <a:latin typeface="Calibri"/>
                <a:cs typeface="Calibri"/>
              </a:rPr>
              <a:t>E</a:t>
            </a:r>
            <a:r>
              <a:rPr sz="1600" dirty="0">
                <a:latin typeface="Calibri"/>
                <a:cs typeface="Calibri"/>
              </a:rPr>
              <a:t>	</a:t>
            </a:r>
            <a:r>
              <a:rPr sz="1600" spc="-50" dirty="0">
                <a:latin typeface="Calibri"/>
                <a:cs typeface="Calibri"/>
              </a:rPr>
              <a:t>F</a:t>
            </a:r>
            <a:r>
              <a:rPr sz="1600" dirty="0">
                <a:latin typeface="Calibri"/>
                <a:cs typeface="Calibri"/>
              </a:rPr>
              <a:t>	</a:t>
            </a:r>
            <a:r>
              <a:rPr sz="1600" spc="-50" dirty="0">
                <a:latin typeface="Calibri"/>
                <a:cs typeface="Calibri"/>
              </a:rPr>
              <a:t>G</a:t>
            </a:r>
            <a:r>
              <a:rPr sz="1600" dirty="0">
                <a:latin typeface="Calibri"/>
                <a:cs typeface="Calibri"/>
              </a:rPr>
              <a:t>	</a:t>
            </a:r>
            <a:r>
              <a:rPr sz="1600" spc="-50" dirty="0">
                <a:latin typeface="Calibri"/>
                <a:cs typeface="Calibri"/>
              </a:rPr>
              <a:t>H</a:t>
            </a:r>
            <a:r>
              <a:rPr sz="1600" dirty="0">
                <a:latin typeface="Calibri"/>
                <a:cs typeface="Calibri"/>
              </a:rPr>
              <a:t>	</a:t>
            </a:r>
            <a:r>
              <a:rPr sz="1600" spc="-50" dirty="0">
                <a:latin typeface="Calibri"/>
                <a:cs typeface="Calibri"/>
              </a:rPr>
              <a:t>I</a:t>
            </a:r>
            <a:r>
              <a:rPr sz="1600" dirty="0">
                <a:latin typeface="Calibri"/>
                <a:cs typeface="Calibri"/>
              </a:rPr>
              <a:t>	</a:t>
            </a:r>
            <a:r>
              <a:rPr sz="1600" spc="-50" dirty="0">
                <a:latin typeface="Calibri"/>
                <a:cs typeface="Calibri"/>
              </a:rPr>
              <a:t>J</a:t>
            </a:r>
            <a:r>
              <a:rPr sz="1600" dirty="0">
                <a:latin typeface="Calibri"/>
                <a:cs typeface="Calibri"/>
              </a:rPr>
              <a:t>	</a:t>
            </a:r>
            <a:r>
              <a:rPr sz="1600" spc="-50" dirty="0">
                <a:latin typeface="Calibri"/>
                <a:cs typeface="Calibri"/>
              </a:rPr>
              <a:t>K</a:t>
            </a:r>
            <a:r>
              <a:rPr sz="1600" dirty="0">
                <a:latin typeface="Calibri"/>
                <a:cs typeface="Calibri"/>
              </a:rPr>
              <a:t>	</a:t>
            </a:r>
            <a:r>
              <a:rPr sz="1600" spc="-50" dirty="0">
                <a:latin typeface="Calibri"/>
                <a:cs typeface="Calibri"/>
              </a:rPr>
              <a:t>L</a:t>
            </a:r>
            <a:r>
              <a:rPr sz="1600" dirty="0">
                <a:latin typeface="Calibri"/>
                <a:cs typeface="Calibri"/>
              </a:rPr>
              <a:t>	</a:t>
            </a:r>
            <a:r>
              <a:rPr sz="1600" spc="-50" dirty="0">
                <a:latin typeface="Calibri"/>
                <a:cs typeface="Calibri"/>
              </a:rPr>
              <a:t>M</a:t>
            </a:r>
            <a:r>
              <a:rPr sz="1600" dirty="0">
                <a:latin typeface="Calibri"/>
                <a:cs typeface="Calibri"/>
              </a:rPr>
              <a:t>	</a:t>
            </a:r>
            <a:r>
              <a:rPr sz="1600" spc="-50" dirty="0">
                <a:latin typeface="Calibri"/>
                <a:cs typeface="Calibri"/>
              </a:rPr>
              <a:t>N</a:t>
            </a:r>
            <a:r>
              <a:rPr sz="1600" dirty="0">
                <a:latin typeface="Calibri"/>
                <a:cs typeface="Calibri"/>
              </a:rPr>
              <a:t>	</a:t>
            </a:r>
            <a:r>
              <a:rPr sz="1600" spc="-50" dirty="0">
                <a:latin typeface="Calibri"/>
                <a:cs typeface="Calibri"/>
              </a:rPr>
              <a:t>O</a:t>
            </a:r>
            <a:r>
              <a:rPr sz="1600" dirty="0">
                <a:latin typeface="Calibri"/>
                <a:cs typeface="Calibri"/>
              </a:rPr>
              <a:t>	</a:t>
            </a:r>
            <a:r>
              <a:rPr sz="1600" spc="-50" dirty="0">
                <a:latin typeface="Calibri"/>
                <a:cs typeface="Calibri"/>
              </a:rPr>
              <a:t>P</a:t>
            </a:r>
            <a:r>
              <a:rPr sz="1600" dirty="0">
                <a:latin typeface="Calibri"/>
                <a:cs typeface="Calibri"/>
              </a:rPr>
              <a:t>	</a:t>
            </a:r>
            <a:r>
              <a:rPr sz="1600" spc="-50" dirty="0">
                <a:latin typeface="Calibri"/>
                <a:cs typeface="Calibri"/>
              </a:rPr>
              <a:t>Q</a:t>
            </a:r>
            <a:r>
              <a:rPr sz="1600" dirty="0">
                <a:latin typeface="Calibri"/>
                <a:cs typeface="Calibri"/>
              </a:rPr>
              <a:t>	</a:t>
            </a:r>
            <a:r>
              <a:rPr sz="1600" spc="-50" dirty="0">
                <a:latin typeface="Calibri"/>
                <a:cs typeface="Calibri"/>
              </a:rPr>
              <a:t>R</a:t>
            </a:r>
            <a:r>
              <a:rPr sz="1600" dirty="0">
                <a:latin typeface="Calibri"/>
                <a:cs typeface="Calibri"/>
              </a:rPr>
              <a:t>	</a:t>
            </a:r>
            <a:r>
              <a:rPr sz="1600" spc="-50" dirty="0">
                <a:latin typeface="Calibri"/>
                <a:cs typeface="Calibri"/>
              </a:rPr>
              <a:t>S</a:t>
            </a:r>
            <a:r>
              <a:rPr sz="1600" dirty="0">
                <a:latin typeface="Calibri"/>
                <a:cs typeface="Calibri"/>
              </a:rPr>
              <a:t>	</a:t>
            </a:r>
            <a:r>
              <a:rPr sz="1600" spc="-50" dirty="0">
                <a:latin typeface="Calibri"/>
                <a:cs typeface="Calibri"/>
              </a:rPr>
              <a:t>T</a:t>
            </a:r>
            <a:r>
              <a:rPr sz="1600" dirty="0">
                <a:latin typeface="Calibri"/>
                <a:cs typeface="Calibri"/>
              </a:rPr>
              <a:t>	</a:t>
            </a:r>
            <a:r>
              <a:rPr sz="1600" spc="-50" dirty="0">
                <a:latin typeface="Calibri"/>
                <a:cs typeface="Calibri"/>
              </a:rPr>
              <a:t>U</a:t>
            </a:r>
            <a:r>
              <a:rPr sz="1600" dirty="0">
                <a:latin typeface="Calibri"/>
                <a:cs typeface="Calibri"/>
              </a:rPr>
              <a:t>	</a:t>
            </a:r>
            <a:r>
              <a:rPr sz="1600" spc="-50" dirty="0">
                <a:latin typeface="Calibri"/>
                <a:cs typeface="Calibri"/>
              </a:rPr>
              <a:t>V</a:t>
            </a:r>
            <a:r>
              <a:rPr sz="1600" dirty="0">
                <a:latin typeface="Calibri"/>
                <a:cs typeface="Calibri"/>
              </a:rPr>
              <a:t>	</a:t>
            </a:r>
            <a:r>
              <a:rPr sz="1600" spc="-50" dirty="0">
                <a:latin typeface="Calibri"/>
                <a:cs typeface="Calibri"/>
              </a:rPr>
              <a:t>W</a:t>
            </a:r>
            <a:r>
              <a:rPr sz="1600" dirty="0">
                <a:latin typeface="Calibri"/>
                <a:cs typeface="Calibri"/>
              </a:rPr>
              <a:t>	</a:t>
            </a:r>
            <a:r>
              <a:rPr sz="1600" spc="-50" dirty="0">
                <a:latin typeface="Calibri"/>
                <a:cs typeface="Calibri"/>
              </a:rPr>
              <a:t>X</a:t>
            </a:r>
            <a:r>
              <a:rPr sz="1600" dirty="0">
                <a:latin typeface="Calibri"/>
                <a:cs typeface="Calibri"/>
              </a:rPr>
              <a:t>	</a:t>
            </a:r>
            <a:r>
              <a:rPr sz="1600" spc="-50" dirty="0">
                <a:latin typeface="Calibri"/>
                <a:cs typeface="Calibri"/>
              </a:rPr>
              <a:t>Y</a:t>
            </a:r>
            <a:r>
              <a:rPr sz="1600" dirty="0">
                <a:latin typeface="Calibri"/>
                <a:cs typeface="Calibri"/>
              </a:rPr>
              <a:t>	</a:t>
            </a:r>
            <a:r>
              <a:rPr sz="1600" spc="-50" dirty="0">
                <a:latin typeface="Calibri"/>
                <a:cs typeface="Calibri"/>
              </a:rPr>
              <a:t>Z D</a:t>
            </a:r>
            <a:r>
              <a:rPr sz="1600" dirty="0">
                <a:latin typeface="Calibri"/>
                <a:cs typeface="Calibri"/>
              </a:rPr>
              <a:t>	</a:t>
            </a:r>
            <a:r>
              <a:rPr sz="1600" spc="-50" dirty="0">
                <a:latin typeface="Calibri"/>
                <a:cs typeface="Calibri"/>
              </a:rPr>
              <a:t>E</a:t>
            </a:r>
            <a:r>
              <a:rPr sz="1600" dirty="0">
                <a:latin typeface="Calibri"/>
                <a:cs typeface="Calibri"/>
              </a:rPr>
              <a:t>	</a:t>
            </a:r>
            <a:r>
              <a:rPr sz="1600" spc="-50" dirty="0">
                <a:latin typeface="Calibri"/>
                <a:cs typeface="Calibri"/>
              </a:rPr>
              <a:t>F</a:t>
            </a:r>
            <a:r>
              <a:rPr sz="1600" dirty="0">
                <a:latin typeface="Calibri"/>
                <a:cs typeface="Calibri"/>
              </a:rPr>
              <a:t>	</a:t>
            </a:r>
            <a:r>
              <a:rPr sz="1600" spc="-50" dirty="0">
                <a:latin typeface="Calibri"/>
                <a:cs typeface="Calibri"/>
              </a:rPr>
              <a:t>G</a:t>
            </a:r>
            <a:r>
              <a:rPr sz="1600" dirty="0">
                <a:latin typeface="Calibri"/>
                <a:cs typeface="Calibri"/>
              </a:rPr>
              <a:t>	</a:t>
            </a:r>
            <a:r>
              <a:rPr sz="1600" spc="-50" dirty="0">
                <a:latin typeface="Calibri"/>
                <a:cs typeface="Calibri"/>
              </a:rPr>
              <a:t>H</a:t>
            </a:r>
            <a:r>
              <a:rPr sz="1600" dirty="0">
                <a:latin typeface="Calibri"/>
                <a:cs typeface="Calibri"/>
              </a:rPr>
              <a:t>	</a:t>
            </a:r>
            <a:r>
              <a:rPr sz="1600" spc="-50" dirty="0">
                <a:latin typeface="Calibri"/>
                <a:cs typeface="Calibri"/>
              </a:rPr>
              <a:t>I</a:t>
            </a:r>
            <a:r>
              <a:rPr sz="1600" dirty="0">
                <a:latin typeface="Calibri"/>
                <a:cs typeface="Calibri"/>
              </a:rPr>
              <a:t>	</a:t>
            </a:r>
            <a:r>
              <a:rPr sz="1600" spc="-50" dirty="0">
                <a:latin typeface="Calibri"/>
                <a:cs typeface="Calibri"/>
              </a:rPr>
              <a:t>J</a:t>
            </a:r>
            <a:r>
              <a:rPr sz="1600" dirty="0">
                <a:latin typeface="Calibri"/>
                <a:cs typeface="Calibri"/>
              </a:rPr>
              <a:t>	K</a:t>
            </a:r>
            <a:r>
              <a:rPr sz="1600" spc="240" dirty="0">
                <a:latin typeface="Calibri"/>
                <a:cs typeface="Calibri"/>
              </a:rPr>
              <a:t>   </a:t>
            </a:r>
            <a:r>
              <a:rPr sz="1600" dirty="0">
                <a:latin typeface="Calibri"/>
                <a:cs typeface="Calibri"/>
              </a:rPr>
              <a:t>L</a:t>
            </a:r>
            <a:r>
              <a:rPr sz="1600" spc="295" dirty="0">
                <a:latin typeface="Calibri"/>
                <a:cs typeface="Calibri"/>
              </a:rPr>
              <a:t>   </a:t>
            </a:r>
            <a:r>
              <a:rPr sz="1600" dirty="0">
                <a:latin typeface="Calibri"/>
                <a:cs typeface="Calibri"/>
              </a:rPr>
              <a:t>M</a:t>
            </a:r>
            <a:r>
              <a:rPr sz="1600" spc="285" dirty="0">
                <a:latin typeface="Calibri"/>
                <a:cs typeface="Calibri"/>
              </a:rPr>
              <a:t>  </a:t>
            </a:r>
            <a:r>
              <a:rPr sz="1600" dirty="0">
                <a:latin typeface="Calibri"/>
                <a:cs typeface="Calibri"/>
              </a:rPr>
              <a:t>N</a:t>
            </a:r>
            <a:r>
              <a:rPr sz="1600" spc="445" dirty="0">
                <a:latin typeface="Calibri"/>
                <a:cs typeface="Calibri"/>
              </a:rPr>
              <a:t>  </a:t>
            </a:r>
            <a:r>
              <a:rPr sz="1600" dirty="0">
                <a:latin typeface="Calibri"/>
                <a:cs typeface="Calibri"/>
              </a:rPr>
              <a:t>O</a:t>
            </a:r>
            <a:r>
              <a:rPr sz="1600" spc="430" dirty="0">
                <a:latin typeface="Calibri"/>
                <a:cs typeface="Calibri"/>
              </a:rPr>
              <a:t>  </a:t>
            </a:r>
            <a:r>
              <a:rPr sz="1600" dirty="0">
                <a:latin typeface="Calibri"/>
                <a:cs typeface="Calibri"/>
              </a:rPr>
              <a:t>P</a:t>
            </a:r>
            <a:r>
              <a:rPr sz="1600" spc="245" dirty="0">
                <a:latin typeface="Calibri"/>
                <a:cs typeface="Calibri"/>
              </a:rPr>
              <a:t>   </a:t>
            </a:r>
            <a:r>
              <a:rPr sz="1600" dirty="0">
                <a:latin typeface="Calibri"/>
                <a:cs typeface="Calibri"/>
              </a:rPr>
              <a:t>Q</a:t>
            </a:r>
            <a:r>
              <a:rPr sz="1600" spc="425" dirty="0">
                <a:latin typeface="Calibri"/>
                <a:cs typeface="Calibri"/>
              </a:rPr>
              <a:t>  </a:t>
            </a:r>
            <a:r>
              <a:rPr sz="1600" dirty="0">
                <a:latin typeface="Calibri"/>
                <a:cs typeface="Calibri"/>
              </a:rPr>
              <a:t>R</a:t>
            </a:r>
            <a:r>
              <a:rPr sz="1600" spc="229" dirty="0">
                <a:latin typeface="Calibri"/>
                <a:cs typeface="Calibri"/>
              </a:rPr>
              <a:t>   </a:t>
            </a:r>
            <a:r>
              <a:rPr sz="1600" dirty="0">
                <a:latin typeface="Calibri"/>
                <a:cs typeface="Calibri"/>
              </a:rPr>
              <a:t>S</a:t>
            </a:r>
            <a:r>
              <a:rPr sz="1600" spc="275" dirty="0">
                <a:latin typeface="Calibri"/>
                <a:cs typeface="Calibri"/>
              </a:rPr>
              <a:t>   </a:t>
            </a:r>
            <a:r>
              <a:rPr sz="1600" dirty="0">
                <a:latin typeface="Calibri"/>
                <a:cs typeface="Calibri"/>
              </a:rPr>
              <a:t>T</a:t>
            </a:r>
            <a:r>
              <a:rPr sz="1600" spc="260" dirty="0">
                <a:latin typeface="Calibri"/>
                <a:cs typeface="Calibri"/>
              </a:rPr>
              <a:t>   </a:t>
            </a:r>
            <a:r>
              <a:rPr sz="1600" dirty="0">
                <a:latin typeface="Calibri"/>
                <a:cs typeface="Calibri"/>
              </a:rPr>
              <a:t>U</a:t>
            </a:r>
            <a:r>
              <a:rPr sz="1600" spc="455" dirty="0">
                <a:latin typeface="Calibri"/>
                <a:cs typeface="Calibri"/>
              </a:rPr>
              <a:t>  </a:t>
            </a:r>
            <a:r>
              <a:rPr sz="1600" dirty="0">
                <a:latin typeface="Calibri"/>
                <a:cs typeface="Calibri"/>
              </a:rPr>
              <a:t>V</a:t>
            </a:r>
            <a:r>
              <a:rPr sz="1600" spc="215" dirty="0">
                <a:latin typeface="Calibri"/>
                <a:cs typeface="Calibri"/>
              </a:rPr>
              <a:t>   </a:t>
            </a:r>
            <a:r>
              <a:rPr sz="1600" dirty="0">
                <a:latin typeface="Calibri"/>
                <a:cs typeface="Calibri"/>
              </a:rPr>
              <a:t>W</a:t>
            </a:r>
            <a:r>
              <a:rPr sz="1600" spc="250" dirty="0">
                <a:latin typeface="Calibri"/>
                <a:cs typeface="Calibri"/>
              </a:rPr>
              <a:t>  </a:t>
            </a:r>
            <a:r>
              <a:rPr sz="1600" dirty="0">
                <a:latin typeface="Calibri"/>
                <a:cs typeface="Calibri"/>
              </a:rPr>
              <a:t>X</a:t>
            </a:r>
            <a:r>
              <a:rPr sz="1600" spc="245" dirty="0">
                <a:latin typeface="Calibri"/>
                <a:cs typeface="Calibri"/>
              </a:rPr>
              <a:t>   </a:t>
            </a:r>
            <a:r>
              <a:rPr sz="1600" dirty="0">
                <a:latin typeface="Calibri"/>
                <a:cs typeface="Calibri"/>
              </a:rPr>
              <a:t>Y</a:t>
            </a:r>
            <a:r>
              <a:rPr sz="1600" spc="260" dirty="0">
                <a:latin typeface="Calibri"/>
                <a:cs typeface="Calibri"/>
              </a:rPr>
              <a:t>   </a:t>
            </a:r>
            <a:r>
              <a:rPr sz="1600" dirty="0">
                <a:latin typeface="Calibri"/>
                <a:cs typeface="Calibri"/>
              </a:rPr>
              <a:t>Z</a:t>
            </a:r>
            <a:r>
              <a:rPr sz="1600" spc="270" dirty="0">
                <a:latin typeface="Calibri"/>
                <a:cs typeface="Calibri"/>
              </a:rPr>
              <a:t>   </a:t>
            </a:r>
            <a:r>
              <a:rPr sz="1600" dirty="0">
                <a:latin typeface="Calibri"/>
                <a:cs typeface="Calibri"/>
              </a:rPr>
              <a:t>A</a:t>
            </a:r>
            <a:r>
              <a:rPr sz="1600" spc="210" dirty="0">
                <a:latin typeface="Calibri"/>
                <a:cs typeface="Calibri"/>
              </a:rPr>
              <a:t>   </a:t>
            </a:r>
            <a:r>
              <a:rPr sz="1600" dirty="0">
                <a:latin typeface="Calibri"/>
                <a:cs typeface="Calibri"/>
              </a:rPr>
              <a:t>B</a:t>
            </a:r>
            <a:r>
              <a:rPr sz="1600" spc="229" dirty="0">
                <a:latin typeface="Calibri"/>
                <a:cs typeface="Calibri"/>
              </a:rPr>
              <a:t>   </a:t>
            </a:r>
            <a:r>
              <a:rPr sz="1600" spc="-50" dirty="0">
                <a:latin typeface="Calibri"/>
                <a:cs typeface="Calibri"/>
              </a:rPr>
              <a:t>C</a:t>
            </a:r>
            <a:endParaRPr sz="1600" dirty="0">
              <a:latin typeface="Calibri"/>
              <a:cs typeface="Calibri"/>
            </a:endParaRPr>
          </a:p>
        </p:txBody>
      </p:sp>
      <p:grpSp>
        <p:nvGrpSpPr>
          <p:cNvPr id="15" name="object 19">
            <a:extLst>
              <a:ext uri="{FF2B5EF4-FFF2-40B4-BE49-F238E27FC236}">
                <a16:creationId xmlns:a16="http://schemas.microsoft.com/office/drawing/2014/main" id="{D2746596-AAF0-438D-8297-71BF20154869}"/>
              </a:ext>
            </a:extLst>
          </p:cNvPr>
          <p:cNvGrpSpPr/>
          <p:nvPr/>
        </p:nvGrpSpPr>
        <p:grpSpPr>
          <a:xfrm>
            <a:off x="304800" y="3827781"/>
            <a:ext cx="8766810" cy="1125220"/>
            <a:chOff x="133350" y="3473450"/>
            <a:chExt cx="8766810" cy="1125220"/>
          </a:xfrm>
        </p:grpSpPr>
        <p:sp>
          <p:nvSpPr>
            <p:cNvPr id="16" name="object 20">
              <a:extLst>
                <a:ext uri="{FF2B5EF4-FFF2-40B4-BE49-F238E27FC236}">
                  <a16:creationId xmlns:a16="http://schemas.microsoft.com/office/drawing/2014/main" id="{738693B6-B930-4747-B974-B110BC99FD09}"/>
                </a:ext>
              </a:extLst>
            </p:cNvPr>
            <p:cNvSpPr/>
            <p:nvPr/>
          </p:nvSpPr>
          <p:spPr>
            <a:xfrm>
              <a:off x="133350" y="3473450"/>
              <a:ext cx="8766810" cy="1125220"/>
            </a:xfrm>
            <a:custGeom>
              <a:avLst/>
              <a:gdLst/>
              <a:ahLst/>
              <a:cxnLst/>
              <a:rect l="l" t="t" r="r" b="b"/>
              <a:pathLst>
                <a:path w="8766810" h="1125220">
                  <a:moveTo>
                    <a:pt x="343038" y="0"/>
                  </a:moveTo>
                  <a:lnTo>
                    <a:pt x="343038" y="377190"/>
                  </a:lnTo>
                </a:path>
                <a:path w="8766810" h="1125220">
                  <a:moveTo>
                    <a:pt x="343038" y="377190"/>
                  </a:moveTo>
                  <a:lnTo>
                    <a:pt x="343038" y="1125220"/>
                  </a:lnTo>
                </a:path>
                <a:path w="8766810" h="1125220">
                  <a:moveTo>
                    <a:pt x="679728" y="0"/>
                  </a:moveTo>
                  <a:lnTo>
                    <a:pt x="679728" y="377190"/>
                  </a:lnTo>
                </a:path>
                <a:path w="8766810" h="1125220">
                  <a:moveTo>
                    <a:pt x="679728" y="377190"/>
                  </a:moveTo>
                  <a:lnTo>
                    <a:pt x="679728" y="1125220"/>
                  </a:lnTo>
                </a:path>
                <a:path w="8766810" h="1125220">
                  <a:moveTo>
                    <a:pt x="1016416" y="0"/>
                  </a:moveTo>
                  <a:lnTo>
                    <a:pt x="1016416" y="377190"/>
                  </a:lnTo>
                </a:path>
                <a:path w="8766810" h="1125220">
                  <a:moveTo>
                    <a:pt x="1016416" y="377190"/>
                  </a:moveTo>
                  <a:lnTo>
                    <a:pt x="1016416" y="1125220"/>
                  </a:lnTo>
                </a:path>
                <a:path w="8766810" h="1125220">
                  <a:moveTo>
                    <a:pt x="1353106" y="0"/>
                  </a:moveTo>
                  <a:lnTo>
                    <a:pt x="1353106" y="377190"/>
                  </a:lnTo>
                </a:path>
                <a:path w="8766810" h="1125220">
                  <a:moveTo>
                    <a:pt x="1353106" y="377190"/>
                  </a:moveTo>
                  <a:lnTo>
                    <a:pt x="1353106" y="1125220"/>
                  </a:lnTo>
                </a:path>
                <a:path w="8766810" h="1125220">
                  <a:moveTo>
                    <a:pt x="1689794" y="0"/>
                  </a:moveTo>
                  <a:lnTo>
                    <a:pt x="1689794" y="377190"/>
                  </a:lnTo>
                </a:path>
                <a:path w="8766810" h="1125220">
                  <a:moveTo>
                    <a:pt x="1689794" y="377190"/>
                  </a:moveTo>
                  <a:lnTo>
                    <a:pt x="1689794" y="1125220"/>
                  </a:lnTo>
                </a:path>
                <a:path w="8766810" h="1125220">
                  <a:moveTo>
                    <a:pt x="2026484" y="0"/>
                  </a:moveTo>
                  <a:lnTo>
                    <a:pt x="2026484" y="377190"/>
                  </a:lnTo>
                </a:path>
                <a:path w="8766810" h="1125220">
                  <a:moveTo>
                    <a:pt x="2026484" y="377190"/>
                  </a:moveTo>
                  <a:lnTo>
                    <a:pt x="2026484" y="1125220"/>
                  </a:lnTo>
                </a:path>
                <a:path w="8766810" h="1125220">
                  <a:moveTo>
                    <a:pt x="2363172" y="0"/>
                  </a:moveTo>
                  <a:lnTo>
                    <a:pt x="2363172" y="377190"/>
                  </a:lnTo>
                </a:path>
                <a:path w="8766810" h="1125220">
                  <a:moveTo>
                    <a:pt x="2363172" y="377190"/>
                  </a:moveTo>
                  <a:lnTo>
                    <a:pt x="2363172" y="1125220"/>
                  </a:lnTo>
                </a:path>
                <a:path w="8766810" h="1125220">
                  <a:moveTo>
                    <a:pt x="2699862" y="0"/>
                  </a:moveTo>
                  <a:lnTo>
                    <a:pt x="2699862" y="377190"/>
                  </a:lnTo>
                </a:path>
                <a:path w="8766810" h="1125220">
                  <a:moveTo>
                    <a:pt x="2699862" y="377190"/>
                  </a:moveTo>
                  <a:lnTo>
                    <a:pt x="2699862" y="1125220"/>
                  </a:lnTo>
                </a:path>
                <a:path w="8766810" h="1125220">
                  <a:moveTo>
                    <a:pt x="3036550" y="0"/>
                  </a:moveTo>
                  <a:lnTo>
                    <a:pt x="3036550" y="377190"/>
                  </a:lnTo>
                </a:path>
                <a:path w="8766810" h="1125220">
                  <a:moveTo>
                    <a:pt x="3036550" y="377190"/>
                  </a:moveTo>
                  <a:lnTo>
                    <a:pt x="3036550" y="1125220"/>
                  </a:lnTo>
                </a:path>
                <a:path w="8766810" h="1125220">
                  <a:moveTo>
                    <a:pt x="3373239" y="0"/>
                  </a:moveTo>
                  <a:lnTo>
                    <a:pt x="3373239" y="377190"/>
                  </a:lnTo>
                </a:path>
                <a:path w="8766810" h="1125220">
                  <a:moveTo>
                    <a:pt x="3373239" y="377190"/>
                  </a:moveTo>
                  <a:lnTo>
                    <a:pt x="3373239" y="1125220"/>
                  </a:lnTo>
                </a:path>
                <a:path w="8766810" h="1125220">
                  <a:moveTo>
                    <a:pt x="3709929" y="0"/>
                  </a:moveTo>
                  <a:lnTo>
                    <a:pt x="3709929" y="377190"/>
                  </a:lnTo>
                </a:path>
                <a:path w="8766810" h="1125220">
                  <a:moveTo>
                    <a:pt x="3709929" y="377190"/>
                  </a:moveTo>
                  <a:lnTo>
                    <a:pt x="3709929" y="1125220"/>
                  </a:lnTo>
                </a:path>
                <a:path w="8766810" h="1125220">
                  <a:moveTo>
                    <a:pt x="4046617" y="0"/>
                  </a:moveTo>
                  <a:lnTo>
                    <a:pt x="4046617" y="377190"/>
                  </a:lnTo>
                </a:path>
                <a:path w="8766810" h="1125220">
                  <a:moveTo>
                    <a:pt x="4046617" y="377190"/>
                  </a:moveTo>
                  <a:lnTo>
                    <a:pt x="4046617" y="1125220"/>
                  </a:lnTo>
                </a:path>
                <a:path w="8766810" h="1125220">
                  <a:moveTo>
                    <a:pt x="4383307" y="0"/>
                  </a:moveTo>
                  <a:lnTo>
                    <a:pt x="4383307" y="377190"/>
                  </a:lnTo>
                </a:path>
                <a:path w="8766810" h="1125220">
                  <a:moveTo>
                    <a:pt x="4383307" y="377190"/>
                  </a:moveTo>
                  <a:lnTo>
                    <a:pt x="4383307" y="1125220"/>
                  </a:lnTo>
                </a:path>
                <a:path w="8766810" h="1125220">
                  <a:moveTo>
                    <a:pt x="4719995" y="0"/>
                  </a:moveTo>
                  <a:lnTo>
                    <a:pt x="4719995" y="377190"/>
                  </a:lnTo>
                </a:path>
                <a:path w="8766810" h="1125220">
                  <a:moveTo>
                    <a:pt x="4719995" y="377190"/>
                  </a:moveTo>
                  <a:lnTo>
                    <a:pt x="4719995" y="1125220"/>
                  </a:lnTo>
                </a:path>
                <a:path w="8766810" h="1125220">
                  <a:moveTo>
                    <a:pt x="5056685" y="0"/>
                  </a:moveTo>
                  <a:lnTo>
                    <a:pt x="5056685" y="377190"/>
                  </a:lnTo>
                </a:path>
                <a:path w="8766810" h="1125220">
                  <a:moveTo>
                    <a:pt x="5056685" y="377190"/>
                  </a:moveTo>
                  <a:lnTo>
                    <a:pt x="5056685" y="1125220"/>
                  </a:lnTo>
                </a:path>
                <a:path w="8766810" h="1125220">
                  <a:moveTo>
                    <a:pt x="5393373" y="0"/>
                  </a:moveTo>
                  <a:lnTo>
                    <a:pt x="5393373" y="377190"/>
                  </a:lnTo>
                </a:path>
                <a:path w="8766810" h="1125220">
                  <a:moveTo>
                    <a:pt x="5393373" y="377190"/>
                  </a:moveTo>
                  <a:lnTo>
                    <a:pt x="5393373" y="1125220"/>
                  </a:lnTo>
                </a:path>
                <a:path w="8766810" h="1125220">
                  <a:moveTo>
                    <a:pt x="5730063" y="0"/>
                  </a:moveTo>
                  <a:lnTo>
                    <a:pt x="5730063" y="377190"/>
                  </a:lnTo>
                </a:path>
                <a:path w="8766810" h="1125220">
                  <a:moveTo>
                    <a:pt x="5730063" y="377190"/>
                  </a:moveTo>
                  <a:lnTo>
                    <a:pt x="5730063" y="1125220"/>
                  </a:lnTo>
                </a:path>
                <a:path w="8766810" h="1125220">
                  <a:moveTo>
                    <a:pt x="6066751" y="0"/>
                  </a:moveTo>
                  <a:lnTo>
                    <a:pt x="6066751" y="377190"/>
                  </a:lnTo>
                </a:path>
                <a:path w="8766810" h="1125220">
                  <a:moveTo>
                    <a:pt x="6066751" y="377190"/>
                  </a:moveTo>
                  <a:lnTo>
                    <a:pt x="6066751" y="1125220"/>
                  </a:lnTo>
                </a:path>
                <a:path w="8766810" h="1125220">
                  <a:moveTo>
                    <a:pt x="6403440" y="0"/>
                  </a:moveTo>
                  <a:lnTo>
                    <a:pt x="6403440" y="377190"/>
                  </a:lnTo>
                </a:path>
                <a:path w="8766810" h="1125220">
                  <a:moveTo>
                    <a:pt x="6403440" y="377190"/>
                  </a:moveTo>
                  <a:lnTo>
                    <a:pt x="6403440" y="1125220"/>
                  </a:lnTo>
                </a:path>
                <a:path w="8766810" h="1125220">
                  <a:moveTo>
                    <a:pt x="6740130" y="0"/>
                  </a:moveTo>
                  <a:lnTo>
                    <a:pt x="6740130" y="377190"/>
                  </a:lnTo>
                </a:path>
                <a:path w="8766810" h="1125220">
                  <a:moveTo>
                    <a:pt x="6740130" y="377190"/>
                  </a:moveTo>
                  <a:lnTo>
                    <a:pt x="6740130" y="1125220"/>
                  </a:lnTo>
                </a:path>
                <a:path w="8766810" h="1125220">
                  <a:moveTo>
                    <a:pt x="7076818" y="0"/>
                  </a:moveTo>
                  <a:lnTo>
                    <a:pt x="7076818" y="377190"/>
                  </a:lnTo>
                </a:path>
                <a:path w="8766810" h="1125220">
                  <a:moveTo>
                    <a:pt x="7076818" y="377190"/>
                  </a:moveTo>
                  <a:lnTo>
                    <a:pt x="7076818" y="1125220"/>
                  </a:lnTo>
                </a:path>
                <a:path w="8766810" h="1125220">
                  <a:moveTo>
                    <a:pt x="7413508" y="0"/>
                  </a:moveTo>
                  <a:lnTo>
                    <a:pt x="7413508" y="377190"/>
                  </a:lnTo>
                </a:path>
                <a:path w="8766810" h="1125220">
                  <a:moveTo>
                    <a:pt x="7413508" y="377190"/>
                  </a:moveTo>
                  <a:lnTo>
                    <a:pt x="7413508" y="1125220"/>
                  </a:lnTo>
                </a:path>
                <a:path w="8766810" h="1125220">
                  <a:moveTo>
                    <a:pt x="7750196" y="0"/>
                  </a:moveTo>
                  <a:lnTo>
                    <a:pt x="7750196" y="377190"/>
                  </a:lnTo>
                </a:path>
                <a:path w="8766810" h="1125220">
                  <a:moveTo>
                    <a:pt x="7750196" y="377190"/>
                  </a:moveTo>
                  <a:lnTo>
                    <a:pt x="7750196" y="1125220"/>
                  </a:lnTo>
                </a:path>
                <a:path w="8766810" h="1125220">
                  <a:moveTo>
                    <a:pt x="8086886" y="0"/>
                  </a:moveTo>
                  <a:lnTo>
                    <a:pt x="8086886" y="377190"/>
                  </a:lnTo>
                </a:path>
                <a:path w="8766810" h="1125220">
                  <a:moveTo>
                    <a:pt x="8086886" y="377190"/>
                  </a:moveTo>
                  <a:lnTo>
                    <a:pt x="8086886" y="1125220"/>
                  </a:lnTo>
                </a:path>
                <a:path w="8766810" h="1125220">
                  <a:moveTo>
                    <a:pt x="8423574" y="0"/>
                  </a:moveTo>
                  <a:lnTo>
                    <a:pt x="8423574" y="377190"/>
                  </a:lnTo>
                </a:path>
                <a:path w="8766810" h="1125220">
                  <a:moveTo>
                    <a:pt x="8423574" y="377190"/>
                  </a:moveTo>
                  <a:lnTo>
                    <a:pt x="8423574" y="1125220"/>
                  </a:lnTo>
                </a:path>
                <a:path w="8766810" h="1125220">
                  <a:moveTo>
                    <a:pt x="0" y="748030"/>
                  </a:moveTo>
                  <a:lnTo>
                    <a:pt x="8766614" y="748030"/>
                  </a:lnTo>
                </a:path>
              </a:pathLst>
            </a:custGeom>
            <a:ln w="12700">
              <a:solidFill>
                <a:srgbClr val="FFFFFF"/>
              </a:solidFill>
            </a:ln>
          </p:spPr>
          <p:txBody>
            <a:bodyPr wrap="square" lIns="0" tIns="0" rIns="0" bIns="0" rtlCol="0"/>
            <a:lstStyle/>
            <a:p>
              <a:endParaRPr/>
            </a:p>
          </p:txBody>
        </p:sp>
        <p:sp>
          <p:nvSpPr>
            <p:cNvPr id="17" name="object 21">
              <a:extLst>
                <a:ext uri="{FF2B5EF4-FFF2-40B4-BE49-F238E27FC236}">
                  <a16:creationId xmlns:a16="http://schemas.microsoft.com/office/drawing/2014/main" id="{097F37EA-636B-4C06-BA74-9D69643D055A}"/>
                </a:ext>
              </a:extLst>
            </p:cNvPr>
            <p:cNvSpPr/>
            <p:nvPr/>
          </p:nvSpPr>
          <p:spPr>
            <a:xfrm>
              <a:off x="133350" y="3850640"/>
              <a:ext cx="8766810" cy="0"/>
            </a:xfrm>
            <a:custGeom>
              <a:avLst/>
              <a:gdLst/>
              <a:ahLst/>
              <a:cxnLst/>
              <a:rect l="l" t="t" r="r" b="b"/>
              <a:pathLst>
                <a:path w="8766810">
                  <a:moveTo>
                    <a:pt x="0" y="0"/>
                  </a:moveTo>
                  <a:lnTo>
                    <a:pt x="8766614" y="0"/>
                  </a:lnTo>
                </a:path>
              </a:pathLst>
            </a:custGeom>
            <a:ln w="38100">
              <a:solidFill>
                <a:srgbClr val="FFFFFF"/>
              </a:solidFill>
            </a:ln>
          </p:spPr>
          <p:txBody>
            <a:bodyPr wrap="square" lIns="0" tIns="0" rIns="0" bIns="0" rtlCol="0"/>
            <a:lstStyle/>
            <a:p>
              <a:endParaRPr/>
            </a:p>
          </p:txBody>
        </p:sp>
        <p:sp>
          <p:nvSpPr>
            <p:cNvPr id="18" name="object 22">
              <a:extLst>
                <a:ext uri="{FF2B5EF4-FFF2-40B4-BE49-F238E27FC236}">
                  <a16:creationId xmlns:a16="http://schemas.microsoft.com/office/drawing/2014/main" id="{73496F2B-5CF4-4372-A9EB-1A80033EB612}"/>
                </a:ext>
              </a:extLst>
            </p:cNvPr>
            <p:cNvSpPr/>
            <p:nvPr/>
          </p:nvSpPr>
          <p:spPr>
            <a:xfrm>
              <a:off x="133350" y="3473450"/>
              <a:ext cx="8766810" cy="1125220"/>
            </a:xfrm>
            <a:custGeom>
              <a:avLst/>
              <a:gdLst/>
              <a:ahLst/>
              <a:cxnLst/>
              <a:rect l="l" t="t" r="r" b="b"/>
              <a:pathLst>
                <a:path w="8766810" h="1125220">
                  <a:moveTo>
                    <a:pt x="6350" y="0"/>
                  </a:moveTo>
                  <a:lnTo>
                    <a:pt x="6350" y="377190"/>
                  </a:lnTo>
                </a:path>
                <a:path w="8766810" h="1125220">
                  <a:moveTo>
                    <a:pt x="6350" y="377190"/>
                  </a:moveTo>
                  <a:lnTo>
                    <a:pt x="6350" y="1125220"/>
                  </a:lnTo>
                </a:path>
                <a:path w="8766810" h="1125220">
                  <a:moveTo>
                    <a:pt x="8760264" y="0"/>
                  </a:moveTo>
                  <a:lnTo>
                    <a:pt x="8760264" y="377190"/>
                  </a:lnTo>
                </a:path>
                <a:path w="8766810" h="1125220">
                  <a:moveTo>
                    <a:pt x="8760264" y="377190"/>
                  </a:moveTo>
                  <a:lnTo>
                    <a:pt x="8760264" y="1125220"/>
                  </a:lnTo>
                </a:path>
                <a:path w="8766810" h="1125220">
                  <a:moveTo>
                    <a:pt x="0" y="6350"/>
                  </a:moveTo>
                  <a:lnTo>
                    <a:pt x="8766614" y="6350"/>
                  </a:lnTo>
                </a:path>
                <a:path w="8766810" h="1125220">
                  <a:moveTo>
                    <a:pt x="0" y="1118870"/>
                  </a:moveTo>
                  <a:lnTo>
                    <a:pt x="8766614" y="1118870"/>
                  </a:lnTo>
                </a:path>
              </a:pathLst>
            </a:custGeom>
            <a:ln w="12700">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30849367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ACC67-0106-465A-AAC3-01EE01EC18A4}"/>
              </a:ext>
            </a:extLst>
          </p:cNvPr>
          <p:cNvSpPr>
            <a:spLocks noGrp="1"/>
          </p:cNvSpPr>
          <p:nvPr>
            <p:ph type="title"/>
          </p:nvPr>
        </p:nvSpPr>
        <p:spPr/>
        <p:txBody>
          <a:bodyPr/>
          <a:lstStyle/>
          <a:p>
            <a:r>
              <a:rPr lang="zh-CN" altLang="en-US" sz="3600" dirty="0">
                <a:solidFill>
                  <a:srgbClr val="FF0000"/>
                </a:solidFill>
              </a:rPr>
              <a:t>移位密码，</a:t>
            </a:r>
            <a:r>
              <a:rPr lang="en-US" altLang="zh-CN" sz="3600" dirty="0">
                <a:solidFill>
                  <a:srgbClr val="FF0000"/>
                </a:solidFill>
                <a:latin typeface="Calibri"/>
                <a:cs typeface="Calibri"/>
              </a:rPr>
              <a:t>Shift </a:t>
            </a:r>
            <a:r>
              <a:rPr lang="en-US" altLang="zh-CN" sz="3600" spc="-10" dirty="0">
                <a:solidFill>
                  <a:srgbClr val="FF0000"/>
                </a:solidFill>
                <a:latin typeface="Calibri"/>
                <a:cs typeface="Calibri"/>
              </a:rPr>
              <a:t>Cipher</a:t>
            </a:r>
            <a:endParaRPr lang="zh-CN" altLang="en-US" dirty="0"/>
          </a:p>
        </p:txBody>
      </p:sp>
      <p:sp>
        <p:nvSpPr>
          <p:cNvPr id="3" name="内容占位符 2">
            <a:extLst>
              <a:ext uri="{FF2B5EF4-FFF2-40B4-BE49-F238E27FC236}">
                <a16:creationId xmlns:a16="http://schemas.microsoft.com/office/drawing/2014/main" id="{E7368C52-AAA0-4CAF-B504-D9AAEA379773}"/>
              </a:ext>
            </a:extLst>
          </p:cNvPr>
          <p:cNvSpPr>
            <a:spLocks noGrp="1"/>
          </p:cNvSpPr>
          <p:nvPr>
            <p:ph idx="1"/>
          </p:nvPr>
        </p:nvSpPr>
        <p:spPr>
          <a:xfrm>
            <a:off x="304800" y="1219200"/>
            <a:ext cx="8686800" cy="2895600"/>
          </a:xfrm>
        </p:spPr>
        <p:txBody>
          <a:bodyPr/>
          <a:lstStyle/>
          <a:p>
            <a:r>
              <a:rPr lang="zh-CN" altLang="en-US" sz="2800" baseline="1543" dirty="0">
                <a:latin typeface="Microsoft JhengHei UI"/>
                <a:cs typeface="Microsoft JhengHei UI"/>
              </a:rPr>
              <a:t>移位密码系统：英语的</a:t>
            </a:r>
            <a:r>
              <a:rPr lang="en-US" altLang="zh-CN" sz="2800" spc="-15" baseline="1543" dirty="0">
                <a:latin typeface="Calibri"/>
                <a:cs typeface="Calibri"/>
              </a:rPr>
              <a:t>26</a:t>
            </a:r>
            <a:r>
              <a:rPr lang="zh-CN" altLang="en-US" sz="2800" spc="-7" baseline="1543" dirty="0">
                <a:latin typeface="Microsoft JhengHei UI"/>
                <a:cs typeface="Microsoft JhengHei UI"/>
              </a:rPr>
              <a:t>个字⺟分别⽤</a:t>
            </a:r>
            <a:r>
              <a:rPr lang="en-US" altLang="zh-CN" sz="2400" i="1" spc="260" dirty="0">
                <a:latin typeface="Times New Roman"/>
                <a:cs typeface="Times New Roman"/>
              </a:rPr>
              <a:t>Z</a:t>
            </a:r>
            <a:r>
              <a:rPr lang="en-US" altLang="zh-CN" sz="2000" spc="390" baseline="-24444" dirty="0">
                <a:latin typeface="Times New Roman"/>
                <a:cs typeface="Times New Roman"/>
              </a:rPr>
              <a:t>26</a:t>
            </a:r>
            <a:r>
              <a:rPr lang="zh-CN" altLang="en-US" sz="2800" spc="-15" baseline="1543" dirty="0">
                <a:latin typeface="Microsoft JhengHei UI"/>
                <a:cs typeface="Microsoft JhengHei UI"/>
              </a:rPr>
              <a:t>的元素表示，</a:t>
            </a:r>
            <a:r>
              <a:rPr lang="en-US" altLang="zh-CN" sz="2800" i="1" spc="405" dirty="0">
                <a:latin typeface="Times New Roman"/>
                <a:cs typeface="Times New Roman"/>
              </a:rPr>
              <a:t>M</a:t>
            </a:r>
            <a:r>
              <a:rPr lang="en-US" altLang="zh-CN" sz="2800" i="1" spc="455" dirty="0">
                <a:latin typeface="Times New Roman"/>
                <a:cs typeface="Times New Roman"/>
              </a:rPr>
              <a:t> </a:t>
            </a:r>
            <a:r>
              <a:rPr lang="en-US" altLang="zh-CN" sz="2800" spc="265" dirty="0">
                <a:latin typeface="Symbol"/>
                <a:cs typeface="Symbol"/>
              </a:rPr>
              <a:t></a:t>
            </a:r>
            <a:r>
              <a:rPr lang="en-US" altLang="zh-CN" sz="2800" spc="5" dirty="0">
                <a:latin typeface="Times New Roman"/>
                <a:cs typeface="Times New Roman"/>
              </a:rPr>
              <a:t> </a:t>
            </a:r>
            <a:r>
              <a:rPr lang="en-US" altLang="zh-CN" sz="2800" i="1" spc="325" dirty="0">
                <a:latin typeface="Times New Roman"/>
                <a:cs typeface="Times New Roman"/>
              </a:rPr>
              <a:t>C</a:t>
            </a:r>
            <a:r>
              <a:rPr lang="en-US" altLang="zh-CN" sz="2800" i="1" spc="210" dirty="0">
                <a:latin typeface="Times New Roman"/>
                <a:cs typeface="Times New Roman"/>
              </a:rPr>
              <a:t> </a:t>
            </a:r>
            <a:r>
              <a:rPr lang="en-US" altLang="zh-CN" sz="2800" spc="265" dirty="0">
                <a:latin typeface="Symbol"/>
                <a:cs typeface="Symbol"/>
              </a:rPr>
              <a:t></a:t>
            </a:r>
            <a:r>
              <a:rPr lang="en-US" altLang="zh-CN" sz="2800" spc="125" dirty="0">
                <a:latin typeface="Times New Roman"/>
                <a:cs typeface="Times New Roman"/>
              </a:rPr>
              <a:t> </a:t>
            </a:r>
            <a:r>
              <a:rPr lang="en-US" altLang="zh-CN" sz="2800" i="1" spc="290" dirty="0" err="1">
                <a:latin typeface="Times New Roman"/>
                <a:cs typeface="Times New Roman"/>
              </a:rPr>
              <a:t>Z</a:t>
            </a:r>
            <a:r>
              <a:rPr lang="en-US" altLang="zh-CN" sz="2400" i="1" spc="434" baseline="43478" dirty="0" err="1">
                <a:latin typeface="Times New Roman"/>
                <a:cs typeface="Times New Roman"/>
              </a:rPr>
              <a:t>l</a:t>
            </a:r>
            <a:endParaRPr lang="en-US" altLang="zh-CN" sz="2400" baseline="43478" dirty="0">
              <a:latin typeface="Times New Roman"/>
              <a:cs typeface="Times New Roman"/>
            </a:endParaRPr>
          </a:p>
          <a:p>
            <a:r>
              <a:rPr lang="zh-CN" altLang="en-US" sz="2800" spc="50" dirty="0">
                <a:latin typeface="Microsoft JhengHei UI"/>
                <a:cs typeface="Microsoft JhengHei UI"/>
              </a:rPr>
              <a:t>密钥空间 </a:t>
            </a:r>
            <a:r>
              <a:rPr lang="en-US" altLang="zh-CN" sz="4400" i="1" spc="487" baseline="1424" dirty="0">
                <a:latin typeface="Times New Roman"/>
                <a:cs typeface="Times New Roman"/>
              </a:rPr>
              <a:t>K </a:t>
            </a:r>
            <a:r>
              <a:rPr lang="en-US" altLang="zh-CN" sz="4400" spc="397" baseline="1424" dirty="0">
                <a:latin typeface="Symbol"/>
                <a:cs typeface="Symbol"/>
              </a:rPr>
              <a:t></a:t>
            </a:r>
            <a:r>
              <a:rPr lang="en-US" altLang="zh-CN" sz="4400" spc="179" baseline="1424" dirty="0">
                <a:latin typeface="Times New Roman"/>
                <a:cs typeface="Times New Roman"/>
              </a:rPr>
              <a:t> </a:t>
            </a:r>
            <a:r>
              <a:rPr lang="en-US" altLang="zh-CN" sz="4400" i="1" spc="292" baseline="1424" dirty="0">
                <a:latin typeface="Times New Roman"/>
                <a:cs typeface="Times New Roman"/>
              </a:rPr>
              <a:t>Z</a:t>
            </a:r>
            <a:r>
              <a:rPr lang="en-US" altLang="zh-CN" sz="2800" spc="292" baseline="-24154" dirty="0">
                <a:latin typeface="Times New Roman"/>
                <a:cs typeface="Times New Roman"/>
              </a:rPr>
              <a:t>26</a:t>
            </a:r>
            <a:endParaRPr lang="zh-CN" altLang="en-US" sz="2800" baseline="1543" dirty="0">
              <a:latin typeface="Microsoft JhengHei UI"/>
              <a:cs typeface="Microsoft JhengHei UI"/>
            </a:endParaRPr>
          </a:p>
        </p:txBody>
      </p:sp>
      <p:sp>
        <p:nvSpPr>
          <p:cNvPr id="4" name="日期占位符 3">
            <a:extLst>
              <a:ext uri="{FF2B5EF4-FFF2-40B4-BE49-F238E27FC236}">
                <a16:creationId xmlns:a16="http://schemas.microsoft.com/office/drawing/2014/main" id="{58BE04EA-55F4-42FB-ADA4-A83B3B15A761}"/>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8D1B00FA-1024-41C1-B7E4-F55E48DBF8B4}"/>
              </a:ext>
            </a:extLst>
          </p:cNvPr>
          <p:cNvSpPr>
            <a:spLocks noGrp="1"/>
          </p:cNvSpPr>
          <p:nvPr>
            <p:ph type="sldNum" sz="quarter" idx="11"/>
          </p:nvPr>
        </p:nvSpPr>
        <p:spPr/>
        <p:txBody>
          <a:bodyPr/>
          <a:lstStyle/>
          <a:p>
            <a:fld id="{932003EE-D7F4-4083-B251-227CF17C5240}" type="slidenum">
              <a:rPr lang="en-US" altLang="zh-CN" smtClean="0"/>
              <a:pPr/>
              <a:t>23</a:t>
            </a:fld>
            <a:endParaRPr lang="en-US" altLang="zh-CN"/>
          </a:p>
        </p:txBody>
      </p:sp>
      <p:sp>
        <p:nvSpPr>
          <p:cNvPr id="13" name="object 19">
            <a:extLst>
              <a:ext uri="{FF2B5EF4-FFF2-40B4-BE49-F238E27FC236}">
                <a16:creationId xmlns:a16="http://schemas.microsoft.com/office/drawing/2014/main" id="{7D52F0DD-C791-436F-8E1D-F9F3F4B68977}"/>
              </a:ext>
            </a:extLst>
          </p:cNvPr>
          <p:cNvSpPr txBox="1"/>
          <p:nvPr/>
        </p:nvSpPr>
        <p:spPr>
          <a:xfrm>
            <a:off x="272512" y="4718790"/>
            <a:ext cx="8047877" cy="1620957"/>
          </a:xfrm>
          <a:prstGeom prst="rect">
            <a:avLst/>
          </a:prstGeom>
        </p:spPr>
        <p:txBody>
          <a:bodyPr vert="horz" wrap="square" lIns="0" tIns="12700" rIns="0" bIns="0" rtlCol="0">
            <a:spAutoFit/>
          </a:bodyPr>
          <a:lstStyle/>
          <a:p>
            <a:pPr marL="807085">
              <a:lnSpc>
                <a:spcPct val="100000"/>
              </a:lnSpc>
              <a:spcBef>
                <a:spcPts val="100"/>
              </a:spcBef>
              <a:tabLst>
                <a:tab pos="2927350" algn="l"/>
                <a:tab pos="4850765" algn="l"/>
                <a:tab pos="7080884" algn="l"/>
              </a:tabLst>
            </a:pPr>
            <a:r>
              <a:rPr sz="2400" i="1" spc="195" dirty="0">
                <a:latin typeface="Times New Roman"/>
                <a:cs typeface="Times New Roman"/>
              </a:rPr>
              <a:t>m</a:t>
            </a:r>
            <a:r>
              <a:rPr sz="2400" i="1" spc="50" dirty="0">
                <a:latin typeface="Times New Roman"/>
                <a:cs typeface="Times New Roman"/>
              </a:rPr>
              <a:t> </a:t>
            </a:r>
            <a:r>
              <a:rPr sz="2400" spc="145" dirty="0">
                <a:latin typeface="Symbol"/>
                <a:cs typeface="Symbol"/>
              </a:rPr>
              <a:t></a:t>
            </a:r>
            <a:r>
              <a:rPr sz="2400" spc="10" dirty="0">
                <a:latin typeface="Times New Roman"/>
                <a:cs typeface="Times New Roman"/>
              </a:rPr>
              <a:t> </a:t>
            </a:r>
            <a:r>
              <a:rPr sz="2400" dirty="0">
                <a:latin typeface="Times New Roman"/>
                <a:cs typeface="Times New Roman"/>
              </a:rPr>
              <a:t>(</a:t>
            </a:r>
            <a:r>
              <a:rPr sz="2400" i="1" dirty="0">
                <a:latin typeface="Times New Roman"/>
                <a:cs typeface="Times New Roman"/>
              </a:rPr>
              <a:t>c</a:t>
            </a:r>
            <a:r>
              <a:rPr sz="2400" baseline="-25641" dirty="0">
                <a:latin typeface="Times New Roman"/>
                <a:cs typeface="Times New Roman"/>
              </a:rPr>
              <a:t>1</a:t>
            </a:r>
            <a:r>
              <a:rPr sz="2400" spc="405" baseline="-25641" dirty="0">
                <a:latin typeface="Times New Roman"/>
                <a:cs typeface="Times New Roman"/>
              </a:rPr>
              <a:t> </a:t>
            </a:r>
            <a:r>
              <a:rPr sz="2400" spc="145" dirty="0">
                <a:latin typeface="Symbol"/>
                <a:cs typeface="Symbol"/>
              </a:rPr>
              <a:t></a:t>
            </a:r>
            <a:r>
              <a:rPr sz="2400" spc="-110" dirty="0">
                <a:latin typeface="Times New Roman"/>
                <a:cs typeface="Times New Roman"/>
              </a:rPr>
              <a:t> </a:t>
            </a:r>
            <a:r>
              <a:rPr sz="2400" i="1" spc="114" dirty="0">
                <a:latin typeface="Times New Roman"/>
                <a:cs typeface="Times New Roman"/>
              </a:rPr>
              <a:t>k</a:t>
            </a:r>
            <a:r>
              <a:rPr sz="2400" i="1" dirty="0">
                <a:latin typeface="Times New Roman"/>
                <a:cs typeface="Times New Roman"/>
              </a:rPr>
              <a:t> </a:t>
            </a:r>
            <a:r>
              <a:rPr sz="2400" spc="120" dirty="0">
                <a:latin typeface="Times New Roman"/>
                <a:cs typeface="Times New Roman"/>
              </a:rPr>
              <a:t>mod</a:t>
            </a:r>
            <a:r>
              <a:rPr sz="2400" dirty="0">
                <a:latin typeface="Times New Roman"/>
                <a:cs typeface="Times New Roman"/>
              </a:rPr>
              <a:t>	</a:t>
            </a:r>
            <a:r>
              <a:rPr sz="2400" spc="95" dirty="0">
                <a:latin typeface="Times New Roman"/>
                <a:cs typeface="Times New Roman"/>
              </a:rPr>
              <a:t>26,</a:t>
            </a:r>
            <a:r>
              <a:rPr sz="2400" spc="-285" dirty="0">
                <a:latin typeface="Times New Roman"/>
                <a:cs typeface="Times New Roman"/>
              </a:rPr>
              <a:t> </a:t>
            </a:r>
            <a:r>
              <a:rPr sz="2400" i="1" spc="85" dirty="0">
                <a:latin typeface="Times New Roman"/>
                <a:cs typeface="Times New Roman"/>
              </a:rPr>
              <a:t>c</a:t>
            </a:r>
            <a:r>
              <a:rPr sz="2400" spc="127" baseline="-25641" dirty="0">
                <a:latin typeface="Times New Roman"/>
                <a:cs typeface="Times New Roman"/>
              </a:rPr>
              <a:t>2</a:t>
            </a:r>
            <a:r>
              <a:rPr sz="2400" spc="547" baseline="-25641" dirty="0">
                <a:latin typeface="Times New Roman"/>
                <a:cs typeface="Times New Roman"/>
              </a:rPr>
              <a:t> </a:t>
            </a:r>
            <a:r>
              <a:rPr sz="2400" spc="145" dirty="0">
                <a:latin typeface="Symbol"/>
                <a:cs typeface="Symbol"/>
              </a:rPr>
              <a:t></a:t>
            </a:r>
            <a:r>
              <a:rPr sz="2400" spc="-130" dirty="0">
                <a:latin typeface="Times New Roman"/>
                <a:cs typeface="Times New Roman"/>
              </a:rPr>
              <a:t> </a:t>
            </a:r>
            <a:r>
              <a:rPr sz="2400" i="1" spc="114" dirty="0">
                <a:latin typeface="Times New Roman"/>
                <a:cs typeface="Times New Roman"/>
              </a:rPr>
              <a:t>k</a:t>
            </a:r>
            <a:r>
              <a:rPr sz="2400" i="1" spc="-20" dirty="0">
                <a:latin typeface="Times New Roman"/>
                <a:cs typeface="Times New Roman"/>
              </a:rPr>
              <a:t> </a:t>
            </a:r>
            <a:r>
              <a:rPr sz="2400" spc="120" dirty="0">
                <a:latin typeface="Times New Roman"/>
                <a:cs typeface="Times New Roman"/>
              </a:rPr>
              <a:t>mod</a:t>
            </a:r>
            <a:r>
              <a:rPr sz="2400" dirty="0">
                <a:latin typeface="Times New Roman"/>
                <a:cs typeface="Times New Roman"/>
              </a:rPr>
              <a:t>	</a:t>
            </a:r>
            <a:r>
              <a:rPr sz="2400" spc="100" dirty="0">
                <a:latin typeface="Times New Roman"/>
                <a:cs typeface="Times New Roman"/>
              </a:rPr>
              <a:t>26,...,</a:t>
            </a:r>
            <a:r>
              <a:rPr sz="2400" spc="-270" dirty="0">
                <a:latin typeface="Times New Roman"/>
                <a:cs typeface="Times New Roman"/>
              </a:rPr>
              <a:t> </a:t>
            </a:r>
            <a:r>
              <a:rPr sz="2400" i="1" dirty="0">
                <a:latin typeface="Times New Roman"/>
                <a:cs typeface="Times New Roman"/>
              </a:rPr>
              <a:t>c</a:t>
            </a:r>
            <a:r>
              <a:rPr sz="2400" i="1" baseline="-25641" dirty="0">
                <a:latin typeface="Times New Roman"/>
                <a:cs typeface="Times New Roman"/>
              </a:rPr>
              <a:t>l</a:t>
            </a:r>
            <a:r>
              <a:rPr sz="2400" i="1" spc="742" baseline="-25641" dirty="0">
                <a:latin typeface="Times New Roman"/>
                <a:cs typeface="Times New Roman"/>
              </a:rPr>
              <a:t> </a:t>
            </a:r>
            <a:r>
              <a:rPr sz="2400" spc="145" dirty="0">
                <a:latin typeface="Symbol"/>
                <a:cs typeface="Symbol"/>
              </a:rPr>
              <a:t></a:t>
            </a:r>
            <a:r>
              <a:rPr sz="2400" spc="-105" dirty="0">
                <a:latin typeface="Times New Roman"/>
                <a:cs typeface="Times New Roman"/>
              </a:rPr>
              <a:t> </a:t>
            </a:r>
            <a:r>
              <a:rPr sz="2400" i="1" spc="114" dirty="0">
                <a:latin typeface="Times New Roman"/>
                <a:cs typeface="Times New Roman"/>
              </a:rPr>
              <a:t>k</a:t>
            </a:r>
            <a:r>
              <a:rPr sz="2400" i="1" spc="5" dirty="0">
                <a:latin typeface="Times New Roman"/>
                <a:cs typeface="Times New Roman"/>
              </a:rPr>
              <a:t> </a:t>
            </a:r>
            <a:r>
              <a:rPr sz="2400" spc="120" dirty="0">
                <a:latin typeface="Times New Roman"/>
                <a:cs typeface="Times New Roman"/>
              </a:rPr>
              <a:t>mod</a:t>
            </a:r>
            <a:r>
              <a:rPr sz="2400" dirty="0">
                <a:latin typeface="Times New Roman"/>
                <a:cs typeface="Times New Roman"/>
              </a:rPr>
              <a:t>	</a:t>
            </a:r>
            <a:r>
              <a:rPr sz="2400" spc="95" dirty="0">
                <a:latin typeface="Times New Roman"/>
                <a:cs typeface="Times New Roman"/>
              </a:rPr>
              <a:t>26)</a:t>
            </a:r>
            <a:endParaRPr sz="2400" dirty="0">
              <a:latin typeface="Times New Roman"/>
              <a:cs typeface="Times New Roman"/>
            </a:endParaRPr>
          </a:p>
          <a:p>
            <a:pPr>
              <a:lnSpc>
                <a:spcPct val="100000"/>
              </a:lnSpc>
              <a:spcBef>
                <a:spcPts val="10"/>
              </a:spcBef>
            </a:pPr>
            <a:endParaRPr sz="3250" dirty="0">
              <a:latin typeface="Times New Roman"/>
              <a:cs typeface="Times New Roman"/>
            </a:endParaRPr>
          </a:p>
          <a:p>
            <a:pPr marL="368300" indent="-342900">
              <a:lnSpc>
                <a:spcPct val="100000"/>
              </a:lnSpc>
              <a:buFont typeface="Arial" panose="020B0604020202020204" pitchFamily="34" charset="0"/>
              <a:buChar char="•"/>
            </a:pPr>
            <a:r>
              <a:rPr sz="2400" b="1" dirty="0">
                <a:solidFill>
                  <a:srgbClr val="FF0000"/>
                </a:solidFill>
                <a:latin typeface="Microsoft JhengHei UI"/>
                <a:cs typeface="Microsoft JhengHei UI"/>
              </a:rPr>
              <a:t>穷举攻击：例举密钥空间中的</a:t>
            </a:r>
            <a:r>
              <a:rPr sz="2400" b="1" spc="-10" dirty="0">
                <a:solidFill>
                  <a:srgbClr val="FF0000"/>
                </a:solidFill>
                <a:latin typeface="Calibri"/>
                <a:cs typeface="Calibri"/>
              </a:rPr>
              <a:t>25</a:t>
            </a:r>
            <a:r>
              <a:rPr sz="2400" b="1" dirty="0">
                <a:solidFill>
                  <a:srgbClr val="FF0000"/>
                </a:solidFill>
                <a:latin typeface="Microsoft JhengHei UI"/>
                <a:cs typeface="Microsoft JhengHei UI"/>
              </a:rPr>
              <a:t>个密钥，解密密⽂到有意义字符串</a:t>
            </a:r>
            <a:r>
              <a:rPr sz="2400" b="1" spc="-50" dirty="0">
                <a:latin typeface="Microsoft JhengHei UI"/>
                <a:cs typeface="Microsoft JhengHei UI"/>
              </a:rPr>
              <a:t>。</a:t>
            </a:r>
            <a:endParaRPr sz="2400" b="1" dirty="0">
              <a:latin typeface="Microsoft JhengHei UI"/>
              <a:cs typeface="Microsoft JhengHei UI"/>
            </a:endParaRPr>
          </a:p>
        </p:txBody>
      </p:sp>
      <p:pic>
        <p:nvPicPr>
          <p:cNvPr id="15" name="图片 14">
            <a:extLst>
              <a:ext uri="{FF2B5EF4-FFF2-40B4-BE49-F238E27FC236}">
                <a16:creationId xmlns:a16="http://schemas.microsoft.com/office/drawing/2014/main" id="{179A100E-F0D0-4DD5-8F84-D44AC231C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424921"/>
            <a:ext cx="8047877" cy="2028652"/>
          </a:xfrm>
          <a:prstGeom prst="rect">
            <a:avLst/>
          </a:prstGeom>
        </p:spPr>
      </p:pic>
    </p:spTree>
    <p:extLst>
      <p:ext uri="{BB962C8B-B14F-4D97-AF65-F5344CB8AC3E}">
        <p14:creationId xmlns:p14="http://schemas.microsoft.com/office/powerpoint/2010/main" val="175698448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F491B-CF2F-4196-AC53-CFD7EF9B9E4B}"/>
              </a:ext>
            </a:extLst>
          </p:cNvPr>
          <p:cNvSpPr>
            <a:spLocks noGrp="1"/>
          </p:cNvSpPr>
          <p:nvPr>
            <p:ph type="title"/>
          </p:nvPr>
        </p:nvSpPr>
        <p:spPr/>
        <p:txBody>
          <a:bodyPr/>
          <a:lstStyle/>
          <a:p>
            <a:r>
              <a:rPr lang="zh-CN" altLang="en-US" sz="3600" spc="-5" dirty="0">
                <a:solidFill>
                  <a:srgbClr val="FF0000"/>
                </a:solidFill>
              </a:rPr>
              <a:t>维吉尼亚密码，</a:t>
            </a:r>
            <a:r>
              <a:rPr lang="en-US" altLang="zh-CN" sz="3600" b="1" spc="-10" dirty="0" err="1">
                <a:solidFill>
                  <a:srgbClr val="FF0000"/>
                </a:solidFill>
                <a:latin typeface="Calibri"/>
                <a:cs typeface="Calibri"/>
              </a:rPr>
              <a:t>Vigener</a:t>
            </a:r>
            <a:endParaRPr lang="zh-CN" altLang="en-US" dirty="0"/>
          </a:p>
        </p:txBody>
      </p:sp>
      <p:sp>
        <p:nvSpPr>
          <p:cNvPr id="3" name="内容占位符 2">
            <a:extLst>
              <a:ext uri="{FF2B5EF4-FFF2-40B4-BE49-F238E27FC236}">
                <a16:creationId xmlns:a16="http://schemas.microsoft.com/office/drawing/2014/main" id="{20341A9D-81A3-4A3C-9A5C-A34E69B599E6}"/>
              </a:ext>
            </a:extLst>
          </p:cNvPr>
          <p:cNvSpPr>
            <a:spLocks noGrp="1"/>
          </p:cNvSpPr>
          <p:nvPr>
            <p:ph idx="1"/>
          </p:nvPr>
        </p:nvSpPr>
        <p:spPr>
          <a:xfrm>
            <a:off x="304800" y="1219200"/>
            <a:ext cx="8382000" cy="1600200"/>
          </a:xfrm>
        </p:spPr>
        <p:txBody>
          <a:bodyPr/>
          <a:lstStyle/>
          <a:p>
            <a:r>
              <a:rPr lang="zh-CN" altLang="en-US" sz="2800" b="0" dirty="0">
                <a:latin typeface="Microsoft JhengHei UI"/>
                <a:cs typeface="Microsoft JhengHei UI"/>
              </a:rPr>
              <a:t>维吉尼亚密码：英语的</a:t>
            </a:r>
            <a:r>
              <a:rPr lang="en-US" altLang="zh-CN" sz="2800" b="0" spc="-10" dirty="0">
                <a:latin typeface="Calibri"/>
                <a:cs typeface="Calibri"/>
              </a:rPr>
              <a:t>26</a:t>
            </a:r>
            <a:r>
              <a:rPr lang="zh-CN" altLang="en-US" sz="2800" b="0" spc="-290" dirty="0">
                <a:latin typeface="Microsoft JhengHei UI"/>
                <a:cs typeface="Microsoft JhengHei UI"/>
              </a:rPr>
              <a:t>个字⺟</a:t>
            </a:r>
            <a:r>
              <a:rPr lang="en-US" altLang="zh-CN" sz="4800" b="0" i="1" spc="465" baseline="11316" dirty="0">
                <a:latin typeface="Times New Roman"/>
                <a:cs typeface="Times New Roman"/>
              </a:rPr>
              <a:t>Z</a:t>
            </a:r>
            <a:r>
              <a:rPr lang="en-US" altLang="zh-CN" sz="2800" b="0" spc="465" baseline="-5376" dirty="0">
                <a:latin typeface="Times New Roman"/>
                <a:cs typeface="Times New Roman"/>
              </a:rPr>
              <a:t>26</a:t>
            </a:r>
            <a:r>
              <a:rPr lang="zh-CN" altLang="en-US" sz="2800" b="0" spc="232" baseline="-5376" dirty="0">
                <a:latin typeface="Times New Roman"/>
                <a:cs typeface="Times New Roman"/>
              </a:rPr>
              <a:t> </a:t>
            </a:r>
            <a:r>
              <a:rPr lang="zh-CN" altLang="en-US" sz="2800" b="0" spc="-10" dirty="0">
                <a:latin typeface="Microsoft JhengHei UI"/>
                <a:cs typeface="Microsoft JhengHei UI"/>
              </a:rPr>
              <a:t>分别⽤的元素表示</a:t>
            </a:r>
            <a:endParaRPr lang="en-US" altLang="zh-CN" sz="2800" b="0" spc="-10" dirty="0">
              <a:latin typeface="Microsoft JhengHei UI"/>
              <a:cs typeface="Microsoft JhengHei UI"/>
            </a:endParaRPr>
          </a:p>
          <a:p>
            <a:r>
              <a:rPr lang="en-US" altLang="zh-CN" sz="2800" i="1" spc="445" dirty="0">
                <a:latin typeface="Times New Roman"/>
                <a:cs typeface="Times New Roman"/>
              </a:rPr>
              <a:t>M</a:t>
            </a:r>
            <a:r>
              <a:rPr lang="en-US" altLang="zh-CN" sz="2800" i="1" dirty="0">
                <a:latin typeface="Times New Roman"/>
                <a:cs typeface="Times New Roman"/>
              </a:rPr>
              <a:t>	</a:t>
            </a:r>
            <a:r>
              <a:rPr lang="en-US" altLang="zh-CN" sz="2800" spc="325" dirty="0">
                <a:latin typeface="Symbol"/>
                <a:cs typeface="Symbol"/>
              </a:rPr>
              <a:t></a:t>
            </a:r>
            <a:r>
              <a:rPr lang="en-US" altLang="zh-CN" sz="2800" dirty="0">
                <a:latin typeface="Times New Roman"/>
                <a:cs typeface="Times New Roman"/>
              </a:rPr>
              <a:t> </a:t>
            </a:r>
            <a:r>
              <a:rPr lang="en-US" altLang="zh-CN" sz="2800" i="1" spc="400" dirty="0">
                <a:latin typeface="Times New Roman"/>
                <a:cs typeface="Times New Roman"/>
              </a:rPr>
              <a:t>C</a:t>
            </a:r>
            <a:r>
              <a:rPr lang="en-US" altLang="zh-CN" sz="2800" i="1" spc="260" dirty="0">
                <a:latin typeface="Times New Roman"/>
                <a:cs typeface="Times New Roman"/>
              </a:rPr>
              <a:t> </a:t>
            </a:r>
            <a:r>
              <a:rPr lang="en-US" altLang="zh-CN" sz="2800" spc="325" dirty="0">
                <a:latin typeface="Symbol"/>
                <a:cs typeface="Symbol"/>
              </a:rPr>
              <a:t></a:t>
            </a:r>
            <a:r>
              <a:rPr lang="en-US" altLang="zh-CN" sz="2800" spc="190" dirty="0">
                <a:latin typeface="Times New Roman"/>
                <a:cs typeface="Times New Roman"/>
              </a:rPr>
              <a:t> </a:t>
            </a:r>
            <a:r>
              <a:rPr lang="en-US" altLang="zh-CN" sz="2800" i="1" spc="350" dirty="0">
                <a:latin typeface="Times New Roman"/>
                <a:cs typeface="Times New Roman"/>
              </a:rPr>
              <a:t>K</a:t>
            </a:r>
            <a:r>
              <a:rPr lang="en-US" altLang="zh-CN" sz="2800" i="1" dirty="0">
                <a:latin typeface="Times New Roman"/>
                <a:cs typeface="Times New Roman"/>
              </a:rPr>
              <a:t>	</a:t>
            </a:r>
            <a:r>
              <a:rPr lang="en-US" altLang="zh-CN" sz="2800" spc="325" dirty="0">
                <a:latin typeface="Symbol"/>
                <a:cs typeface="Symbol"/>
              </a:rPr>
              <a:t></a:t>
            </a:r>
            <a:r>
              <a:rPr lang="en-US" altLang="zh-CN" sz="2800" spc="145" dirty="0">
                <a:latin typeface="Times New Roman"/>
                <a:cs typeface="Times New Roman"/>
              </a:rPr>
              <a:t> </a:t>
            </a:r>
            <a:r>
              <a:rPr lang="en-US" altLang="zh-CN" sz="2800" i="1" spc="365" dirty="0" err="1">
                <a:latin typeface="Times New Roman"/>
                <a:cs typeface="Times New Roman"/>
              </a:rPr>
              <a:t>Z</a:t>
            </a:r>
            <a:r>
              <a:rPr lang="en-US" altLang="zh-CN" sz="2800" i="1" spc="547" baseline="43650" dirty="0" err="1">
                <a:latin typeface="Times New Roman"/>
                <a:cs typeface="Times New Roman"/>
              </a:rPr>
              <a:t>l</a:t>
            </a:r>
            <a:endParaRPr lang="en-US" altLang="zh-CN" sz="2800" baseline="43650" dirty="0">
              <a:latin typeface="Times New Roman"/>
              <a:cs typeface="Times New Roman"/>
            </a:endParaRPr>
          </a:p>
          <a:p>
            <a:endParaRPr lang="zh-CN" altLang="en-US" dirty="0"/>
          </a:p>
        </p:txBody>
      </p:sp>
      <p:sp>
        <p:nvSpPr>
          <p:cNvPr id="4" name="日期占位符 3">
            <a:extLst>
              <a:ext uri="{FF2B5EF4-FFF2-40B4-BE49-F238E27FC236}">
                <a16:creationId xmlns:a16="http://schemas.microsoft.com/office/drawing/2014/main" id="{FDDFD946-BFFA-4E5D-8B5D-E9B4C3322824}"/>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B4A73BC6-7C1F-43BC-ACBB-961A09B6E71D}"/>
              </a:ext>
            </a:extLst>
          </p:cNvPr>
          <p:cNvSpPr>
            <a:spLocks noGrp="1"/>
          </p:cNvSpPr>
          <p:nvPr>
            <p:ph type="sldNum" sz="quarter" idx="11"/>
          </p:nvPr>
        </p:nvSpPr>
        <p:spPr/>
        <p:txBody>
          <a:bodyPr/>
          <a:lstStyle/>
          <a:p>
            <a:fld id="{932003EE-D7F4-4083-B251-227CF17C5240}" type="slidenum">
              <a:rPr lang="en-US" altLang="zh-CN" smtClean="0"/>
              <a:pPr/>
              <a:t>24</a:t>
            </a:fld>
            <a:endParaRPr lang="en-US" altLang="zh-CN"/>
          </a:p>
        </p:txBody>
      </p:sp>
      <p:sp>
        <p:nvSpPr>
          <p:cNvPr id="6" name="object 18">
            <a:extLst>
              <a:ext uri="{FF2B5EF4-FFF2-40B4-BE49-F238E27FC236}">
                <a16:creationId xmlns:a16="http://schemas.microsoft.com/office/drawing/2014/main" id="{907E44DC-D5C8-4B3D-8EBA-77FF27894070}"/>
              </a:ext>
            </a:extLst>
          </p:cNvPr>
          <p:cNvSpPr txBox="1"/>
          <p:nvPr/>
        </p:nvSpPr>
        <p:spPr>
          <a:xfrm>
            <a:off x="3834008" y="2514600"/>
            <a:ext cx="280792" cy="289823"/>
          </a:xfrm>
          <a:prstGeom prst="rect">
            <a:avLst/>
          </a:prstGeom>
        </p:spPr>
        <p:txBody>
          <a:bodyPr vert="horz" wrap="square" lIns="0" tIns="12700" rIns="0" bIns="0" rtlCol="0">
            <a:spAutoFit/>
          </a:bodyPr>
          <a:lstStyle/>
          <a:p>
            <a:pPr marL="12700">
              <a:lnSpc>
                <a:spcPct val="100000"/>
              </a:lnSpc>
              <a:spcBef>
                <a:spcPts val="100"/>
              </a:spcBef>
            </a:pPr>
            <a:r>
              <a:rPr b="1" spc="140" dirty="0">
                <a:solidFill>
                  <a:srgbClr val="002060"/>
                </a:solidFill>
                <a:latin typeface="Times New Roman"/>
                <a:cs typeface="Times New Roman"/>
              </a:rPr>
              <a:t>26</a:t>
            </a:r>
            <a:endParaRPr b="1" dirty="0">
              <a:solidFill>
                <a:srgbClr val="002060"/>
              </a:solidFill>
              <a:latin typeface="Times New Roman"/>
              <a:cs typeface="Times New Roman"/>
            </a:endParaRPr>
          </a:p>
        </p:txBody>
      </p:sp>
      <p:sp>
        <p:nvSpPr>
          <p:cNvPr id="7" name="object 20">
            <a:extLst>
              <a:ext uri="{FF2B5EF4-FFF2-40B4-BE49-F238E27FC236}">
                <a16:creationId xmlns:a16="http://schemas.microsoft.com/office/drawing/2014/main" id="{D8A731D3-98E2-4FA7-AA9A-88CFD31F7D33}"/>
              </a:ext>
            </a:extLst>
          </p:cNvPr>
          <p:cNvSpPr txBox="1"/>
          <p:nvPr/>
        </p:nvSpPr>
        <p:spPr>
          <a:xfrm>
            <a:off x="518477" y="2971800"/>
            <a:ext cx="7878445" cy="1901189"/>
          </a:xfrm>
          <a:prstGeom prst="rect">
            <a:avLst/>
          </a:prstGeom>
        </p:spPr>
        <p:txBody>
          <a:bodyPr vert="horz" wrap="square" lIns="0" tIns="107314" rIns="0" bIns="0" rtlCol="0">
            <a:spAutoFit/>
          </a:bodyPr>
          <a:lstStyle/>
          <a:p>
            <a:pPr marL="38100">
              <a:lnSpc>
                <a:spcPct val="100000"/>
              </a:lnSpc>
              <a:spcBef>
                <a:spcPts val="844"/>
              </a:spcBef>
              <a:tabLst>
                <a:tab pos="772160" algn="l"/>
              </a:tabLst>
            </a:pPr>
            <a:r>
              <a:rPr sz="2250" i="1" spc="65" dirty="0">
                <a:latin typeface="Times New Roman"/>
                <a:cs typeface="Times New Roman"/>
              </a:rPr>
              <a:t>Enc</a:t>
            </a:r>
            <a:r>
              <a:rPr sz="2250" i="1" spc="-165" dirty="0">
                <a:latin typeface="Times New Roman"/>
                <a:cs typeface="Times New Roman"/>
              </a:rPr>
              <a:t> </a:t>
            </a:r>
            <a:r>
              <a:rPr sz="2250" spc="-50" dirty="0">
                <a:latin typeface="Times New Roman"/>
                <a:cs typeface="Times New Roman"/>
              </a:rPr>
              <a:t>:</a:t>
            </a:r>
            <a:r>
              <a:rPr sz="2250" dirty="0">
                <a:latin typeface="Times New Roman"/>
                <a:cs typeface="Times New Roman"/>
              </a:rPr>
              <a:t>	</a:t>
            </a:r>
            <a:r>
              <a:rPr sz="2250" spc="80" dirty="0">
                <a:latin typeface="Symbol"/>
                <a:cs typeface="Symbol"/>
              </a:rPr>
              <a:t></a:t>
            </a:r>
            <a:r>
              <a:rPr sz="2250" i="1" spc="80" dirty="0">
                <a:latin typeface="Times New Roman"/>
                <a:cs typeface="Times New Roman"/>
              </a:rPr>
              <a:t>m</a:t>
            </a:r>
            <a:r>
              <a:rPr sz="2250" i="1" spc="25" dirty="0">
                <a:latin typeface="Times New Roman"/>
                <a:cs typeface="Times New Roman"/>
              </a:rPr>
              <a:t> </a:t>
            </a:r>
            <a:r>
              <a:rPr sz="2250" spc="70" dirty="0">
                <a:latin typeface="Symbol"/>
                <a:cs typeface="Symbol"/>
              </a:rPr>
              <a:t></a:t>
            </a:r>
            <a:r>
              <a:rPr sz="2250" dirty="0">
                <a:latin typeface="Times New Roman"/>
                <a:cs typeface="Times New Roman"/>
              </a:rPr>
              <a:t> (</a:t>
            </a:r>
            <a:r>
              <a:rPr sz="2250" i="1" dirty="0">
                <a:latin typeface="Times New Roman"/>
                <a:cs typeface="Times New Roman"/>
              </a:rPr>
              <a:t>m</a:t>
            </a:r>
            <a:r>
              <a:rPr sz="1950" baseline="-25641" dirty="0">
                <a:latin typeface="Times New Roman"/>
                <a:cs typeface="Times New Roman"/>
              </a:rPr>
              <a:t>1</a:t>
            </a:r>
            <a:r>
              <a:rPr sz="1950" spc="-292" baseline="-25641" dirty="0">
                <a:latin typeface="Times New Roman"/>
                <a:cs typeface="Times New Roman"/>
              </a:rPr>
              <a:t> </a:t>
            </a:r>
            <a:r>
              <a:rPr sz="2250" dirty="0">
                <a:latin typeface="Times New Roman"/>
                <a:cs typeface="Times New Roman"/>
              </a:rPr>
              <a:t>,</a:t>
            </a:r>
            <a:r>
              <a:rPr sz="2250" spc="-245" dirty="0">
                <a:latin typeface="Times New Roman"/>
                <a:cs typeface="Times New Roman"/>
              </a:rPr>
              <a:t> </a:t>
            </a:r>
            <a:r>
              <a:rPr sz="2250" i="1" dirty="0">
                <a:latin typeface="Times New Roman"/>
                <a:cs typeface="Times New Roman"/>
              </a:rPr>
              <a:t>m</a:t>
            </a:r>
            <a:r>
              <a:rPr sz="1950" baseline="-25641" dirty="0">
                <a:latin typeface="Times New Roman"/>
                <a:cs typeface="Times New Roman"/>
              </a:rPr>
              <a:t>2</a:t>
            </a:r>
            <a:r>
              <a:rPr sz="1950" spc="-112" baseline="-25641" dirty="0">
                <a:latin typeface="Times New Roman"/>
                <a:cs typeface="Times New Roman"/>
              </a:rPr>
              <a:t> </a:t>
            </a:r>
            <a:r>
              <a:rPr sz="2250" spc="60" dirty="0">
                <a:latin typeface="Times New Roman"/>
                <a:cs typeface="Times New Roman"/>
              </a:rPr>
              <a:t>,...,</a:t>
            </a:r>
            <a:r>
              <a:rPr sz="2250" spc="-240" dirty="0">
                <a:latin typeface="Times New Roman"/>
                <a:cs typeface="Times New Roman"/>
              </a:rPr>
              <a:t> </a:t>
            </a:r>
            <a:r>
              <a:rPr sz="2250" i="1" dirty="0">
                <a:latin typeface="Times New Roman"/>
                <a:cs typeface="Times New Roman"/>
              </a:rPr>
              <a:t>m</a:t>
            </a:r>
            <a:r>
              <a:rPr sz="1950" i="1" baseline="-25641" dirty="0">
                <a:latin typeface="Times New Roman"/>
                <a:cs typeface="Times New Roman"/>
              </a:rPr>
              <a:t>l</a:t>
            </a:r>
            <a:r>
              <a:rPr sz="1950" i="1" spc="89" baseline="-25641" dirty="0">
                <a:latin typeface="Times New Roman"/>
                <a:cs typeface="Times New Roman"/>
              </a:rPr>
              <a:t> </a:t>
            </a:r>
            <a:r>
              <a:rPr sz="2250" dirty="0">
                <a:latin typeface="Times New Roman"/>
                <a:cs typeface="Times New Roman"/>
              </a:rPr>
              <a:t>)</a:t>
            </a:r>
            <a:r>
              <a:rPr sz="2250" spc="-260" dirty="0">
                <a:latin typeface="Times New Roman"/>
                <a:cs typeface="Times New Roman"/>
              </a:rPr>
              <a:t> </a:t>
            </a:r>
            <a:r>
              <a:rPr sz="2250" spc="95" dirty="0">
                <a:latin typeface="Symbol"/>
                <a:cs typeface="Symbol"/>
              </a:rPr>
              <a:t></a:t>
            </a:r>
            <a:r>
              <a:rPr sz="2250" spc="-185" dirty="0">
                <a:latin typeface="Times New Roman"/>
                <a:cs typeface="Times New Roman"/>
              </a:rPr>
              <a:t> </a:t>
            </a:r>
            <a:r>
              <a:rPr sz="2250" i="1" spc="110" dirty="0">
                <a:latin typeface="Times New Roman"/>
                <a:cs typeface="Times New Roman"/>
              </a:rPr>
              <a:t>M</a:t>
            </a:r>
            <a:r>
              <a:rPr sz="2250" i="1" spc="-175" dirty="0">
                <a:latin typeface="Times New Roman"/>
                <a:cs typeface="Times New Roman"/>
              </a:rPr>
              <a:t> </a:t>
            </a:r>
            <a:r>
              <a:rPr sz="2250" dirty="0">
                <a:latin typeface="Times New Roman"/>
                <a:cs typeface="Times New Roman"/>
              </a:rPr>
              <a:t>,</a:t>
            </a:r>
            <a:r>
              <a:rPr sz="2250" spc="80" dirty="0">
                <a:latin typeface="Times New Roman"/>
                <a:cs typeface="Times New Roman"/>
              </a:rPr>
              <a:t> </a:t>
            </a:r>
            <a:r>
              <a:rPr sz="2250" spc="65" dirty="0">
                <a:latin typeface="Symbol"/>
                <a:cs typeface="Symbol"/>
              </a:rPr>
              <a:t></a:t>
            </a:r>
            <a:r>
              <a:rPr sz="2250" i="1" spc="65" dirty="0">
                <a:latin typeface="Times New Roman"/>
                <a:cs typeface="Times New Roman"/>
              </a:rPr>
              <a:t>k</a:t>
            </a:r>
            <a:r>
              <a:rPr sz="2250" i="1" spc="225" dirty="0">
                <a:latin typeface="Times New Roman"/>
                <a:cs typeface="Times New Roman"/>
              </a:rPr>
              <a:t> </a:t>
            </a:r>
            <a:r>
              <a:rPr sz="2250" spc="70" dirty="0">
                <a:latin typeface="Symbol"/>
                <a:cs typeface="Symbol"/>
              </a:rPr>
              <a:t></a:t>
            </a:r>
            <a:r>
              <a:rPr sz="2250" spc="-10" dirty="0">
                <a:latin typeface="Times New Roman"/>
                <a:cs typeface="Times New Roman"/>
              </a:rPr>
              <a:t> </a:t>
            </a:r>
            <a:r>
              <a:rPr sz="2250" dirty="0">
                <a:latin typeface="Times New Roman"/>
                <a:cs typeface="Times New Roman"/>
              </a:rPr>
              <a:t>(</a:t>
            </a:r>
            <a:r>
              <a:rPr sz="2250" i="1" dirty="0">
                <a:latin typeface="Times New Roman"/>
                <a:cs typeface="Times New Roman"/>
              </a:rPr>
              <a:t>k</a:t>
            </a:r>
            <a:r>
              <a:rPr sz="1950" baseline="-25641" dirty="0">
                <a:latin typeface="Times New Roman"/>
                <a:cs typeface="Times New Roman"/>
              </a:rPr>
              <a:t>1</a:t>
            </a:r>
            <a:r>
              <a:rPr sz="1950" spc="-292" baseline="-25641" dirty="0">
                <a:latin typeface="Times New Roman"/>
                <a:cs typeface="Times New Roman"/>
              </a:rPr>
              <a:t> </a:t>
            </a:r>
            <a:r>
              <a:rPr sz="2250" dirty="0">
                <a:latin typeface="Times New Roman"/>
                <a:cs typeface="Times New Roman"/>
              </a:rPr>
              <a:t>,</a:t>
            </a:r>
            <a:r>
              <a:rPr sz="2250" spc="-240" dirty="0">
                <a:latin typeface="Times New Roman"/>
                <a:cs typeface="Times New Roman"/>
              </a:rPr>
              <a:t> </a:t>
            </a:r>
            <a:r>
              <a:rPr sz="2250" i="1" spc="70" dirty="0">
                <a:latin typeface="Times New Roman"/>
                <a:cs typeface="Times New Roman"/>
              </a:rPr>
              <a:t>k</a:t>
            </a:r>
            <a:r>
              <a:rPr sz="1950" spc="104" baseline="-25641" dirty="0">
                <a:latin typeface="Times New Roman"/>
                <a:cs typeface="Times New Roman"/>
              </a:rPr>
              <a:t>2</a:t>
            </a:r>
            <a:r>
              <a:rPr sz="1950" spc="-112" baseline="-25641" dirty="0">
                <a:latin typeface="Times New Roman"/>
                <a:cs typeface="Times New Roman"/>
              </a:rPr>
              <a:t> </a:t>
            </a:r>
            <a:r>
              <a:rPr sz="2250" spc="60" dirty="0">
                <a:latin typeface="Times New Roman"/>
                <a:cs typeface="Times New Roman"/>
              </a:rPr>
              <a:t>,...,</a:t>
            </a:r>
            <a:r>
              <a:rPr sz="2250" spc="-240" dirty="0">
                <a:latin typeface="Times New Roman"/>
                <a:cs typeface="Times New Roman"/>
              </a:rPr>
              <a:t> </a:t>
            </a:r>
            <a:r>
              <a:rPr sz="2250" i="1" dirty="0">
                <a:latin typeface="Times New Roman"/>
                <a:cs typeface="Times New Roman"/>
              </a:rPr>
              <a:t>k</a:t>
            </a:r>
            <a:r>
              <a:rPr sz="1950" i="1" baseline="-25641" dirty="0">
                <a:latin typeface="Times New Roman"/>
                <a:cs typeface="Times New Roman"/>
              </a:rPr>
              <a:t>l</a:t>
            </a:r>
            <a:r>
              <a:rPr sz="1950" i="1" spc="82" baseline="-25641" dirty="0">
                <a:latin typeface="Times New Roman"/>
                <a:cs typeface="Times New Roman"/>
              </a:rPr>
              <a:t> </a:t>
            </a:r>
            <a:r>
              <a:rPr sz="2250" dirty="0">
                <a:latin typeface="Times New Roman"/>
                <a:cs typeface="Times New Roman"/>
              </a:rPr>
              <a:t>)</a:t>
            </a:r>
            <a:r>
              <a:rPr sz="2250" spc="-254" dirty="0">
                <a:latin typeface="Times New Roman"/>
                <a:cs typeface="Times New Roman"/>
              </a:rPr>
              <a:t> </a:t>
            </a:r>
            <a:r>
              <a:rPr sz="2250" spc="95" dirty="0">
                <a:latin typeface="Symbol"/>
                <a:cs typeface="Symbol"/>
              </a:rPr>
              <a:t></a:t>
            </a:r>
            <a:r>
              <a:rPr sz="2250" spc="-150" dirty="0">
                <a:latin typeface="Times New Roman"/>
                <a:cs typeface="Times New Roman"/>
              </a:rPr>
              <a:t> </a:t>
            </a:r>
            <a:r>
              <a:rPr sz="2250" i="1" spc="40" dirty="0">
                <a:latin typeface="Times New Roman"/>
                <a:cs typeface="Times New Roman"/>
              </a:rPr>
              <a:t>K</a:t>
            </a:r>
            <a:endParaRPr sz="2250" dirty="0">
              <a:latin typeface="Times New Roman"/>
              <a:cs typeface="Times New Roman"/>
            </a:endParaRPr>
          </a:p>
          <a:p>
            <a:pPr marL="791210">
              <a:lnSpc>
                <a:spcPct val="100000"/>
              </a:lnSpc>
              <a:spcBef>
                <a:spcPts val="745"/>
              </a:spcBef>
            </a:pPr>
            <a:r>
              <a:rPr sz="2250" i="1" spc="55" dirty="0">
                <a:latin typeface="Times New Roman"/>
                <a:cs typeface="Times New Roman"/>
              </a:rPr>
              <a:t>c</a:t>
            </a:r>
            <a:r>
              <a:rPr sz="2250" i="1" spc="40" dirty="0">
                <a:latin typeface="Times New Roman"/>
                <a:cs typeface="Times New Roman"/>
              </a:rPr>
              <a:t> </a:t>
            </a:r>
            <a:r>
              <a:rPr sz="2250" spc="70" dirty="0">
                <a:latin typeface="Symbol"/>
                <a:cs typeface="Symbol"/>
              </a:rPr>
              <a:t></a:t>
            </a:r>
            <a:r>
              <a:rPr sz="2250" spc="-20" dirty="0">
                <a:latin typeface="Times New Roman"/>
                <a:cs typeface="Times New Roman"/>
              </a:rPr>
              <a:t> </a:t>
            </a:r>
            <a:r>
              <a:rPr sz="2250" dirty="0">
                <a:latin typeface="Times New Roman"/>
                <a:cs typeface="Times New Roman"/>
              </a:rPr>
              <a:t>((</a:t>
            </a:r>
            <a:r>
              <a:rPr sz="2250" i="1" dirty="0">
                <a:latin typeface="Times New Roman"/>
                <a:cs typeface="Times New Roman"/>
              </a:rPr>
              <a:t>m</a:t>
            </a:r>
            <a:r>
              <a:rPr sz="1950" baseline="-25641" dirty="0">
                <a:latin typeface="Times New Roman"/>
                <a:cs typeface="Times New Roman"/>
              </a:rPr>
              <a:t>1</a:t>
            </a:r>
            <a:r>
              <a:rPr sz="1950" spc="345" baseline="-25641" dirty="0">
                <a:latin typeface="Times New Roman"/>
                <a:cs typeface="Times New Roman"/>
              </a:rPr>
              <a:t> </a:t>
            </a:r>
            <a:r>
              <a:rPr sz="2250" spc="70" dirty="0">
                <a:latin typeface="Symbol"/>
                <a:cs typeface="Symbol"/>
              </a:rPr>
              <a:t></a:t>
            </a:r>
            <a:r>
              <a:rPr sz="2250" spc="-95" dirty="0">
                <a:latin typeface="Times New Roman"/>
                <a:cs typeface="Times New Roman"/>
              </a:rPr>
              <a:t> </a:t>
            </a:r>
            <a:r>
              <a:rPr sz="2250" i="1" dirty="0">
                <a:latin typeface="Times New Roman"/>
                <a:cs typeface="Times New Roman"/>
              </a:rPr>
              <a:t>k</a:t>
            </a:r>
            <a:r>
              <a:rPr sz="1950" baseline="-25641" dirty="0">
                <a:latin typeface="Times New Roman"/>
                <a:cs typeface="Times New Roman"/>
              </a:rPr>
              <a:t>1</a:t>
            </a:r>
            <a:r>
              <a:rPr sz="1950" spc="232" baseline="-25641" dirty="0">
                <a:latin typeface="Times New Roman"/>
                <a:cs typeface="Times New Roman"/>
              </a:rPr>
              <a:t> </a:t>
            </a:r>
            <a:r>
              <a:rPr sz="2250" spc="70" dirty="0">
                <a:latin typeface="Times New Roman"/>
                <a:cs typeface="Times New Roman"/>
              </a:rPr>
              <a:t>mod</a:t>
            </a:r>
            <a:r>
              <a:rPr sz="2250" spc="-170" dirty="0">
                <a:latin typeface="Times New Roman"/>
                <a:cs typeface="Times New Roman"/>
              </a:rPr>
              <a:t> </a:t>
            </a:r>
            <a:r>
              <a:rPr sz="2250" spc="90" dirty="0">
                <a:latin typeface="Times New Roman"/>
                <a:cs typeface="Times New Roman"/>
              </a:rPr>
              <a:t>26),(</a:t>
            </a:r>
            <a:r>
              <a:rPr sz="2250" i="1" spc="90" dirty="0">
                <a:latin typeface="Times New Roman"/>
                <a:cs typeface="Times New Roman"/>
              </a:rPr>
              <a:t>m</a:t>
            </a:r>
            <a:r>
              <a:rPr sz="1950" spc="135" baseline="-25641" dirty="0">
                <a:latin typeface="Times New Roman"/>
                <a:cs typeface="Times New Roman"/>
              </a:rPr>
              <a:t>2</a:t>
            </a:r>
            <a:r>
              <a:rPr sz="1950" spc="517" baseline="-25641" dirty="0">
                <a:latin typeface="Times New Roman"/>
                <a:cs typeface="Times New Roman"/>
              </a:rPr>
              <a:t> </a:t>
            </a:r>
            <a:r>
              <a:rPr sz="2250" spc="70" dirty="0">
                <a:latin typeface="Symbol"/>
                <a:cs typeface="Symbol"/>
              </a:rPr>
              <a:t></a:t>
            </a:r>
            <a:r>
              <a:rPr sz="2250" spc="-100" dirty="0">
                <a:latin typeface="Times New Roman"/>
                <a:cs typeface="Times New Roman"/>
              </a:rPr>
              <a:t> </a:t>
            </a:r>
            <a:r>
              <a:rPr sz="2250" i="1" spc="70" dirty="0">
                <a:latin typeface="Times New Roman"/>
                <a:cs typeface="Times New Roman"/>
              </a:rPr>
              <a:t>k</a:t>
            </a:r>
            <a:r>
              <a:rPr sz="1950" spc="104" baseline="-25641" dirty="0">
                <a:latin typeface="Times New Roman"/>
                <a:cs typeface="Times New Roman"/>
              </a:rPr>
              <a:t>2</a:t>
            </a:r>
            <a:r>
              <a:rPr sz="1950" spc="405" baseline="-25641" dirty="0">
                <a:latin typeface="Times New Roman"/>
                <a:cs typeface="Times New Roman"/>
              </a:rPr>
              <a:t> </a:t>
            </a:r>
            <a:r>
              <a:rPr sz="2250" spc="70" dirty="0">
                <a:latin typeface="Times New Roman"/>
                <a:cs typeface="Times New Roman"/>
              </a:rPr>
              <a:t>mod</a:t>
            </a:r>
            <a:r>
              <a:rPr sz="2250" spc="-170" dirty="0">
                <a:latin typeface="Times New Roman"/>
                <a:cs typeface="Times New Roman"/>
              </a:rPr>
              <a:t> </a:t>
            </a:r>
            <a:r>
              <a:rPr sz="2250" spc="55" dirty="0">
                <a:latin typeface="Times New Roman"/>
                <a:cs typeface="Times New Roman"/>
              </a:rPr>
              <a:t>26),...,</a:t>
            </a:r>
            <a:r>
              <a:rPr sz="2250" spc="-295" dirty="0">
                <a:latin typeface="Times New Roman"/>
                <a:cs typeface="Times New Roman"/>
              </a:rPr>
              <a:t> </a:t>
            </a:r>
            <a:r>
              <a:rPr sz="2250" dirty="0">
                <a:latin typeface="Times New Roman"/>
                <a:cs typeface="Times New Roman"/>
              </a:rPr>
              <a:t>(</a:t>
            </a:r>
            <a:r>
              <a:rPr sz="2250" i="1" dirty="0">
                <a:latin typeface="Times New Roman"/>
                <a:cs typeface="Times New Roman"/>
              </a:rPr>
              <a:t>m</a:t>
            </a:r>
            <a:r>
              <a:rPr sz="1950" i="1" baseline="-25641" dirty="0">
                <a:latin typeface="Times New Roman"/>
                <a:cs typeface="Times New Roman"/>
              </a:rPr>
              <a:t>l</a:t>
            </a:r>
            <a:r>
              <a:rPr sz="1950" i="1" spc="652" baseline="-25641" dirty="0">
                <a:latin typeface="Times New Roman"/>
                <a:cs typeface="Times New Roman"/>
              </a:rPr>
              <a:t> </a:t>
            </a:r>
            <a:r>
              <a:rPr sz="2250" spc="70" dirty="0">
                <a:latin typeface="Symbol"/>
                <a:cs typeface="Symbol"/>
              </a:rPr>
              <a:t></a:t>
            </a:r>
            <a:r>
              <a:rPr sz="2250" spc="-95" dirty="0">
                <a:latin typeface="Times New Roman"/>
                <a:cs typeface="Times New Roman"/>
              </a:rPr>
              <a:t> </a:t>
            </a:r>
            <a:r>
              <a:rPr sz="2250" i="1" dirty="0">
                <a:latin typeface="Times New Roman"/>
                <a:cs typeface="Times New Roman"/>
              </a:rPr>
              <a:t>k</a:t>
            </a:r>
            <a:r>
              <a:rPr sz="1950" i="1" baseline="-25641" dirty="0">
                <a:latin typeface="Times New Roman"/>
                <a:cs typeface="Times New Roman"/>
              </a:rPr>
              <a:t>l</a:t>
            </a:r>
            <a:r>
              <a:rPr sz="1950" i="1" spc="532" baseline="-25641" dirty="0">
                <a:latin typeface="Times New Roman"/>
                <a:cs typeface="Times New Roman"/>
              </a:rPr>
              <a:t> </a:t>
            </a:r>
            <a:r>
              <a:rPr sz="2250" spc="70" dirty="0">
                <a:latin typeface="Times New Roman"/>
                <a:cs typeface="Times New Roman"/>
              </a:rPr>
              <a:t>mod</a:t>
            </a:r>
            <a:r>
              <a:rPr sz="2250" spc="-170" dirty="0">
                <a:latin typeface="Times New Roman"/>
                <a:cs typeface="Times New Roman"/>
              </a:rPr>
              <a:t> </a:t>
            </a:r>
            <a:r>
              <a:rPr sz="2250" spc="30" dirty="0">
                <a:latin typeface="Times New Roman"/>
                <a:cs typeface="Times New Roman"/>
              </a:rPr>
              <a:t>26))</a:t>
            </a:r>
            <a:endParaRPr sz="2250" dirty="0">
              <a:latin typeface="Times New Roman"/>
              <a:cs typeface="Times New Roman"/>
            </a:endParaRPr>
          </a:p>
          <a:p>
            <a:pPr marL="66675">
              <a:lnSpc>
                <a:spcPct val="100000"/>
              </a:lnSpc>
              <a:spcBef>
                <a:spcPts val="1730"/>
              </a:spcBef>
              <a:tabLst>
                <a:tab pos="814705" algn="l"/>
              </a:tabLst>
            </a:pPr>
            <a:r>
              <a:rPr sz="2250" i="1" spc="60" dirty="0">
                <a:latin typeface="Times New Roman"/>
                <a:cs typeface="Times New Roman"/>
              </a:rPr>
              <a:t>Dec</a:t>
            </a:r>
            <a:r>
              <a:rPr sz="2250" i="1" spc="-165" dirty="0">
                <a:latin typeface="Times New Roman"/>
                <a:cs typeface="Times New Roman"/>
              </a:rPr>
              <a:t> </a:t>
            </a:r>
            <a:r>
              <a:rPr sz="2250" spc="-50" dirty="0">
                <a:latin typeface="Times New Roman"/>
                <a:cs typeface="Times New Roman"/>
              </a:rPr>
              <a:t>:</a:t>
            </a:r>
            <a:r>
              <a:rPr sz="2250" dirty="0">
                <a:latin typeface="Times New Roman"/>
                <a:cs typeface="Times New Roman"/>
              </a:rPr>
              <a:t>	</a:t>
            </a:r>
            <a:r>
              <a:rPr sz="2250" spc="65" dirty="0">
                <a:latin typeface="Symbol"/>
                <a:cs typeface="Symbol"/>
              </a:rPr>
              <a:t></a:t>
            </a:r>
            <a:r>
              <a:rPr sz="2250" i="1" spc="65" dirty="0">
                <a:latin typeface="Times New Roman"/>
                <a:cs typeface="Times New Roman"/>
              </a:rPr>
              <a:t>c</a:t>
            </a:r>
            <a:r>
              <a:rPr sz="2250" i="1" spc="55" dirty="0">
                <a:latin typeface="Times New Roman"/>
                <a:cs typeface="Times New Roman"/>
              </a:rPr>
              <a:t> </a:t>
            </a:r>
            <a:r>
              <a:rPr sz="2250" spc="70" dirty="0">
                <a:latin typeface="Symbol"/>
                <a:cs typeface="Symbol"/>
              </a:rPr>
              <a:t></a:t>
            </a:r>
            <a:r>
              <a:rPr sz="2250" spc="-5" dirty="0">
                <a:latin typeface="Times New Roman"/>
                <a:cs typeface="Times New Roman"/>
              </a:rPr>
              <a:t> </a:t>
            </a:r>
            <a:r>
              <a:rPr sz="2250" spc="-10" dirty="0">
                <a:latin typeface="Times New Roman"/>
                <a:cs typeface="Times New Roman"/>
              </a:rPr>
              <a:t>(</a:t>
            </a:r>
            <a:r>
              <a:rPr sz="2250" i="1" spc="-10" dirty="0">
                <a:latin typeface="Times New Roman"/>
                <a:cs typeface="Times New Roman"/>
              </a:rPr>
              <a:t>c</a:t>
            </a:r>
            <a:r>
              <a:rPr sz="1950" spc="-15" baseline="-25641" dirty="0">
                <a:latin typeface="Times New Roman"/>
                <a:cs typeface="Times New Roman"/>
              </a:rPr>
              <a:t>1</a:t>
            </a:r>
            <a:r>
              <a:rPr sz="1950" spc="-292" baseline="-25641" dirty="0">
                <a:latin typeface="Times New Roman"/>
                <a:cs typeface="Times New Roman"/>
              </a:rPr>
              <a:t> </a:t>
            </a:r>
            <a:r>
              <a:rPr sz="2250" dirty="0">
                <a:latin typeface="Times New Roman"/>
                <a:cs typeface="Times New Roman"/>
              </a:rPr>
              <a:t>,</a:t>
            </a:r>
            <a:r>
              <a:rPr sz="2250" spc="-285" dirty="0">
                <a:latin typeface="Times New Roman"/>
                <a:cs typeface="Times New Roman"/>
              </a:rPr>
              <a:t> </a:t>
            </a:r>
            <a:r>
              <a:rPr sz="2250" i="1" dirty="0">
                <a:latin typeface="Times New Roman"/>
                <a:cs typeface="Times New Roman"/>
              </a:rPr>
              <a:t>c</a:t>
            </a:r>
            <a:r>
              <a:rPr sz="1950" baseline="-25641" dirty="0">
                <a:latin typeface="Times New Roman"/>
                <a:cs typeface="Times New Roman"/>
              </a:rPr>
              <a:t>2</a:t>
            </a:r>
            <a:r>
              <a:rPr sz="1950" spc="-112" baseline="-25641" dirty="0">
                <a:latin typeface="Times New Roman"/>
                <a:cs typeface="Times New Roman"/>
              </a:rPr>
              <a:t> </a:t>
            </a:r>
            <a:r>
              <a:rPr sz="2250" spc="60" dirty="0">
                <a:latin typeface="Times New Roman"/>
                <a:cs typeface="Times New Roman"/>
              </a:rPr>
              <a:t>,...,</a:t>
            </a:r>
            <a:r>
              <a:rPr sz="2250" spc="-285" dirty="0">
                <a:latin typeface="Times New Roman"/>
                <a:cs typeface="Times New Roman"/>
              </a:rPr>
              <a:t> </a:t>
            </a:r>
            <a:r>
              <a:rPr sz="2250" i="1" dirty="0">
                <a:latin typeface="Times New Roman"/>
                <a:cs typeface="Times New Roman"/>
              </a:rPr>
              <a:t>c</a:t>
            </a:r>
            <a:r>
              <a:rPr sz="1950" i="1" baseline="-25641" dirty="0">
                <a:latin typeface="Times New Roman"/>
                <a:cs typeface="Times New Roman"/>
              </a:rPr>
              <a:t>l</a:t>
            </a:r>
            <a:r>
              <a:rPr sz="1950" i="1" spc="82" baseline="-25641" dirty="0">
                <a:latin typeface="Times New Roman"/>
                <a:cs typeface="Times New Roman"/>
              </a:rPr>
              <a:t> </a:t>
            </a:r>
            <a:r>
              <a:rPr sz="2250" dirty="0">
                <a:latin typeface="Times New Roman"/>
                <a:cs typeface="Times New Roman"/>
              </a:rPr>
              <a:t>)</a:t>
            </a:r>
            <a:r>
              <a:rPr sz="2250" spc="-254" dirty="0">
                <a:latin typeface="Times New Roman"/>
                <a:cs typeface="Times New Roman"/>
              </a:rPr>
              <a:t> </a:t>
            </a:r>
            <a:r>
              <a:rPr sz="2250" spc="95" dirty="0">
                <a:latin typeface="Symbol"/>
                <a:cs typeface="Symbol"/>
              </a:rPr>
              <a:t></a:t>
            </a:r>
            <a:r>
              <a:rPr sz="2250" spc="-190" dirty="0">
                <a:latin typeface="Times New Roman"/>
                <a:cs typeface="Times New Roman"/>
              </a:rPr>
              <a:t> </a:t>
            </a:r>
            <a:r>
              <a:rPr sz="2250" i="1" spc="110" dirty="0">
                <a:latin typeface="Times New Roman"/>
                <a:cs typeface="Times New Roman"/>
              </a:rPr>
              <a:t>M</a:t>
            </a:r>
            <a:r>
              <a:rPr sz="2250" i="1" spc="-180" dirty="0">
                <a:latin typeface="Times New Roman"/>
                <a:cs typeface="Times New Roman"/>
              </a:rPr>
              <a:t> </a:t>
            </a:r>
            <a:r>
              <a:rPr sz="2250" dirty="0">
                <a:latin typeface="Times New Roman"/>
                <a:cs typeface="Times New Roman"/>
              </a:rPr>
              <a:t>,</a:t>
            </a:r>
            <a:r>
              <a:rPr sz="2250" spc="80" dirty="0">
                <a:latin typeface="Times New Roman"/>
                <a:cs typeface="Times New Roman"/>
              </a:rPr>
              <a:t> </a:t>
            </a:r>
            <a:r>
              <a:rPr sz="2250" spc="65" dirty="0">
                <a:latin typeface="Symbol"/>
                <a:cs typeface="Symbol"/>
              </a:rPr>
              <a:t></a:t>
            </a:r>
            <a:r>
              <a:rPr sz="2250" i="1" spc="65" dirty="0">
                <a:latin typeface="Times New Roman"/>
                <a:cs typeface="Times New Roman"/>
              </a:rPr>
              <a:t>k</a:t>
            </a:r>
            <a:r>
              <a:rPr sz="2250" i="1" spc="220" dirty="0">
                <a:latin typeface="Times New Roman"/>
                <a:cs typeface="Times New Roman"/>
              </a:rPr>
              <a:t> </a:t>
            </a:r>
            <a:r>
              <a:rPr sz="2250" spc="70" dirty="0">
                <a:latin typeface="Symbol"/>
                <a:cs typeface="Symbol"/>
              </a:rPr>
              <a:t></a:t>
            </a:r>
            <a:r>
              <a:rPr sz="2250" spc="-5" dirty="0">
                <a:latin typeface="Times New Roman"/>
                <a:cs typeface="Times New Roman"/>
              </a:rPr>
              <a:t> </a:t>
            </a:r>
            <a:r>
              <a:rPr sz="2250" dirty="0">
                <a:latin typeface="Times New Roman"/>
                <a:cs typeface="Times New Roman"/>
              </a:rPr>
              <a:t>(</a:t>
            </a:r>
            <a:r>
              <a:rPr sz="2250" i="1" dirty="0">
                <a:latin typeface="Times New Roman"/>
                <a:cs typeface="Times New Roman"/>
              </a:rPr>
              <a:t>k</a:t>
            </a:r>
            <a:r>
              <a:rPr sz="1950" baseline="-25641" dirty="0">
                <a:latin typeface="Times New Roman"/>
                <a:cs typeface="Times New Roman"/>
              </a:rPr>
              <a:t>1</a:t>
            </a:r>
            <a:r>
              <a:rPr sz="1950" spc="-292" baseline="-25641" dirty="0">
                <a:latin typeface="Times New Roman"/>
                <a:cs typeface="Times New Roman"/>
              </a:rPr>
              <a:t> </a:t>
            </a:r>
            <a:r>
              <a:rPr sz="2250" dirty="0">
                <a:latin typeface="Times New Roman"/>
                <a:cs typeface="Times New Roman"/>
              </a:rPr>
              <a:t>,</a:t>
            </a:r>
            <a:r>
              <a:rPr sz="2250" spc="-245" dirty="0">
                <a:latin typeface="Times New Roman"/>
                <a:cs typeface="Times New Roman"/>
              </a:rPr>
              <a:t> </a:t>
            </a:r>
            <a:r>
              <a:rPr sz="2250" i="1" spc="70" dirty="0">
                <a:latin typeface="Times New Roman"/>
                <a:cs typeface="Times New Roman"/>
              </a:rPr>
              <a:t>k</a:t>
            </a:r>
            <a:r>
              <a:rPr sz="1950" spc="104" baseline="-25641" dirty="0">
                <a:latin typeface="Times New Roman"/>
                <a:cs typeface="Times New Roman"/>
              </a:rPr>
              <a:t>2</a:t>
            </a:r>
            <a:r>
              <a:rPr sz="1950" spc="-112" baseline="-25641" dirty="0">
                <a:latin typeface="Times New Roman"/>
                <a:cs typeface="Times New Roman"/>
              </a:rPr>
              <a:t> </a:t>
            </a:r>
            <a:r>
              <a:rPr sz="2250" spc="60" dirty="0">
                <a:latin typeface="Times New Roman"/>
                <a:cs typeface="Times New Roman"/>
              </a:rPr>
              <a:t>,...,</a:t>
            </a:r>
            <a:r>
              <a:rPr sz="2250" spc="-245" dirty="0">
                <a:latin typeface="Times New Roman"/>
                <a:cs typeface="Times New Roman"/>
              </a:rPr>
              <a:t> </a:t>
            </a:r>
            <a:r>
              <a:rPr sz="2250" i="1" dirty="0">
                <a:latin typeface="Times New Roman"/>
                <a:cs typeface="Times New Roman"/>
              </a:rPr>
              <a:t>k</a:t>
            </a:r>
            <a:r>
              <a:rPr sz="1950" i="1" baseline="-25641" dirty="0">
                <a:latin typeface="Times New Roman"/>
                <a:cs typeface="Times New Roman"/>
              </a:rPr>
              <a:t>l</a:t>
            </a:r>
            <a:r>
              <a:rPr sz="1950" i="1" spc="89" baseline="-25641" dirty="0">
                <a:latin typeface="Times New Roman"/>
                <a:cs typeface="Times New Roman"/>
              </a:rPr>
              <a:t> </a:t>
            </a:r>
            <a:r>
              <a:rPr sz="2250" dirty="0">
                <a:latin typeface="Times New Roman"/>
                <a:cs typeface="Times New Roman"/>
              </a:rPr>
              <a:t>)</a:t>
            </a:r>
            <a:r>
              <a:rPr sz="2250" spc="-260" dirty="0">
                <a:latin typeface="Times New Roman"/>
                <a:cs typeface="Times New Roman"/>
              </a:rPr>
              <a:t> </a:t>
            </a:r>
            <a:r>
              <a:rPr sz="2250" spc="95" dirty="0">
                <a:latin typeface="Symbol"/>
                <a:cs typeface="Symbol"/>
              </a:rPr>
              <a:t></a:t>
            </a:r>
            <a:r>
              <a:rPr sz="2250" spc="-150" dirty="0">
                <a:latin typeface="Times New Roman"/>
                <a:cs typeface="Times New Roman"/>
              </a:rPr>
              <a:t> </a:t>
            </a:r>
            <a:r>
              <a:rPr sz="2250" i="1" spc="40" dirty="0">
                <a:latin typeface="Times New Roman"/>
                <a:cs typeface="Times New Roman"/>
              </a:rPr>
              <a:t>K</a:t>
            </a:r>
            <a:endParaRPr sz="2250" dirty="0">
              <a:latin typeface="Times New Roman"/>
              <a:cs typeface="Times New Roman"/>
            </a:endParaRPr>
          </a:p>
          <a:p>
            <a:pPr marL="819785">
              <a:lnSpc>
                <a:spcPct val="100000"/>
              </a:lnSpc>
              <a:spcBef>
                <a:spcPts val="745"/>
              </a:spcBef>
            </a:pPr>
            <a:r>
              <a:rPr sz="2250" i="1" spc="95" dirty="0">
                <a:latin typeface="Times New Roman"/>
                <a:cs typeface="Times New Roman"/>
              </a:rPr>
              <a:t>m</a:t>
            </a:r>
            <a:r>
              <a:rPr sz="2250" i="1" spc="-5" dirty="0">
                <a:latin typeface="Times New Roman"/>
                <a:cs typeface="Times New Roman"/>
              </a:rPr>
              <a:t> </a:t>
            </a:r>
            <a:r>
              <a:rPr sz="2250" spc="70" dirty="0">
                <a:latin typeface="Symbol"/>
                <a:cs typeface="Symbol"/>
              </a:rPr>
              <a:t></a:t>
            </a:r>
            <a:r>
              <a:rPr sz="2250" spc="-30" dirty="0">
                <a:latin typeface="Times New Roman"/>
                <a:cs typeface="Times New Roman"/>
              </a:rPr>
              <a:t> </a:t>
            </a:r>
            <a:r>
              <a:rPr sz="2250" dirty="0">
                <a:latin typeface="Times New Roman"/>
                <a:cs typeface="Times New Roman"/>
              </a:rPr>
              <a:t>((</a:t>
            </a:r>
            <a:r>
              <a:rPr sz="2250" i="1" dirty="0">
                <a:latin typeface="Times New Roman"/>
                <a:cs typeface="Times New Roman"/>
              </a:rPr>
              <a:t>c</a:t>
            </a:r>
            <a:r>
              <a:rPr sz="1950" baseline="-25641" dirty="0">
                <a:latin typeface="Times New Roman"/>
                <a:cs typeface="Times New Roman"/>
              </a:rPr>
              <a:t>1</a:t>
            </a:r>
            <a:r>
              <a:rPr sz="1950" spc="337" baseline="-25641" dirty="0">
                <a:latin typeface="Times New Roman"/>
                <a:cs typeface="Times New Roman"/>
              </a:rPr>
              <a:t> </a:t>
            </a:r>
            <a:r>
              <a:rPr sz="2250" spc="70" dirty="0">
                <a:latin typeface="Symbol"/>
                <a:cs typeface="Symbol"/>
              </a:rPr>
              <a:t></a:t>
            </a:r>
            <a:r>
              <a:rPr sz="2250" spc="-145" dirty="0">
                <a:latin typeface="Times New Roman"/>
                <a:cs typeface="Times New Roman"/>
              </a:rPr>
              <a:t> </a:t>
            </a:r>
            <a:r>
              <a:rPr sz="2250" i="1" dirty="0">
                <a:latin typeface="Times New Roman"/>
                <a:cs typeface="Times New Roman"/>
              </a:rPr>
              <a:t>k</a:t>
            </a:r>
            <a:r>
              <a:rPr sz="1950" baseline="-25641" dirty="0">
                <a:latin typeface="Times New Roman"/>
                <a:cs typeface="Times New Roman"/>
              </a:rPr>
              <a:t>1</a:t>
            </a:r>
            <a:r>
              <a:rPr sz="1950" spc="232" baseline="-25641" dirty="0">
                <a:latin typeface="Times New Roman"/>
                <a:cs typeface="Times New Roman"/>
              </a:rPr>
              <a:t> </a:t>
            </a:r>
            <a:r>
              <a:rPr sz="2250" spc="70" dirty="0">
                <a:latin typeface="Times New Roman"/>
                <a:cs typeface="Times New Roman"/>
              </a:rPr>
              <a:t>mod</a:t>
            </a:r>
            <a:r>
              <a:rPr sz="2250" spc="-175" dirty="0">
                <a:latin typeface="Times New Roman"/>
                <a:cs typeface="Times New Roman"/>
              </a:rPr>
              <a:t> </a:t>
            </a:r>
            <a:r>
              <a:rPr sz="2250" spc="85" dirty="0">
                <a:latin typeface="Times New Roman"/>
                <a:cs typeface="Times New Roman"/>
              </a:rPr>
              <a:t>26),(</a:t>
            </a:r>
            <a:r>
              <a:rPr sz="2250" i="1" spc="85" dirty="0">
                <a:latin typeface="Times New Roman"/>
                <a:cs typeface="Times New Roman"/>
              </a:rPr>
              <a:t>c</a:t>
            </a:r>
            <a:r>
              <a:rPr sz="1950" spc="127" baseline="-25641" dirty="0">
                <a:latin typeface="Times New Roman"/>
                <a:cs typeface="Times New Roman"/>
              </a:rPr>
              <a:t>2</a:t>
            </a:r>
            <a:r>
              <a:rPr sz="1950" spc="502" baseline="-25641" dirty="0">
                <a:latin typeface="Times New Roman"/>
                <a:cs typeface="Times New Roman"/>
              </a:rPr>
              <a:t> </a:t>
            </a:r>
            <a:r>
              <a:rPr sz="2250" spc="70" dirty="0">
                <a:latin typeface="Symbol"/>
                <a:cs typeface="Symbol"/>
              </a:rPr>
              <a:t></a:t>
            </a:r>
            <a:r>
              <a:rPr sz="2250" spc="-145" dirty="0">
                <a:latin typeface="Times New Roman"/>
                <a:cs typeface="Times New Roman"/>
              </a:rPr>
              <a:t> </a:t>
            </a:r>
            <a:r>
              <a:rPr sz="2250" i="1" spc="70" dirty="0">
                <a:latin typeface="Times New Roman"/>
                <a:cs typeface="Times New Roman"/>
              </a:rPr>
              <a:t>k</a:t>
            </a:r>
            <a:r>
              <a:rPr sz="1950" spc="104" baseline="-25641" dirty="0">
                <a:latin typeface="Times New Roman"/>
                <a:cs typeface="Times New Roman"/>
              </a:rPr>
              <a:t>2</a:t>
            </a:r>
            <a:r>
              <a:rPr sz="1950" spc="397" baseline="-25641" dirty="0">
                <a:latin typeface="Times New Roman"/>
                <a:cs typeface="Times New Roman"/>
              </a:rPr>
              <a:t> </a:t>
            </a:r>
            <a:r>
              <a:rPr sz="2250" spc="70" dirty="0">
                <a:latin typeface="Times New Roman"/>
                <a:cs typeface="Times New Roman"/>
              </a:rPr>
              <a:t>mod</a:t>
            </a:r>
            <a:r>
              <a:rPr sz="2250" spc="-180" dirty="0">
                <a:latin typeface="Times New Roman"/>
                <a:cs typeface="Times New Roman"/>
              </a:rPr>
              <a:t> </a:t>
            </a:r>
            <a:r>
              <a:rPr sz="2250" spc="55" dirty="0">
                <a:latin typeface="Times New Roman"/>
                <a:cs typeface="Times New Roman"/>
              </a:rPr>
              <a:t>26),...,</a:t>
            </a:r>
            <a:r>
              <a:rPr sz="2250" spc="-295" dirty="0">
                <a:latin typeface="Times New Roman"/>
                <a:cs typeface="Times New Roman"/>
              </a:rPr>
              <a:t> </a:t>
            </a:r>
            <a:r>
              <a:rPr sz="2250" dirty="0">
                <a:latin typeface="Times New Roman"/>
                <a:cs typeface="Times New Roman"/>
              </a:rPr>
              <a:t>(</a:t>
            </a:r>
            <a:r>
              <a:rPr sz="2250" i="1" dirty="0">
                <a:latin typeface="Times New Roman"/>
                <a:cs typeface="Times New Roman"/>
              </a:rPr>
              <a:t>c</a:t>
            </a:r>
            <a:r>
              <a:rPr sz="1950" i="1" baseline="-25641" dirty="0">
                <a:latin typeface="Times New Roman"/>
                <a:cs typeface="Times New Roman"/>
              </a:rPr>
              <a:t>l</a:t>
            </a:r>
            <a:r>
              <a:rPr sz="1950" i="1" spc="644" baseline="-25641" dirty="0">
                <a:latin typeface="Times New Roman"/>
                <a:cs typeface="Times New Roman"/>
              </a:rPr>
              <a:t> </a:t>
            </a:r>
            <a:r>
              <a:rPr sz="2250" spc="70" dirty="0">
                <a:latin typeface="Symbol"/>
                <a:cs typeface="Symbol"/>
              </a:rPr>
              <a:t></a:t>
            </a:r>
            <a:r>
              <a:rPr sz="2250" spc="-145" dirty="0">
                <a:latin typeface="Times New Roman"/>
                <a:cs typeface="Times New Roman"/>
              </a:rPr>
              <a:t> </a:t>
            </a:r>
            <a:r>
              <a:rPr sz="2250" i="1" dirty="0">
                <a:latin typeface="Times New Roman"/>
                <a:cs typeface="Times New Roman"/>
              </a:rPr>
              <a:t>k</a:t>
            </a:r>
            <a:r>
              <a:rPr sz="1950" i="1" baseline="-25641" dirty="0">
                <a:latin typeface="Times New Roman"/>
                <a:cs typeface="Times New Roman"/>
              </a:rPr>
              <a:t>l</a:t>
            </a:r>
            <a:r>
              <a:rPr sz="1950" i="1" spc="525" baseline="-25641" dirty="0">
                <a:latin typeface="Times New Roman"/>
                <a:cs typeface="Times New Roman"/>
              </a:rPr>
              <a:t> </a:t>
            </a:r>
            <a:r>
              <a:rPr sz="2250" spc="70" dirty="0">
                <a:latin typeface="Times New Roman"/>
                <a:cs typeface="Times New Roman"/>
              </a:rPr>
              <a:t>mod</a:t>
            </a:r>
            <a:r>
              <a:rPr sz="2250" spc="-175" dirty="0">
                <a:latin typeface="Times New Roman"/>
                <a:cs typeface="Times New Roman"/>
              </a:rPr>
              <a:t> </a:t>
            </a:r>
            <a:r>
              <a:rPr sz="2250" spc="30" dirty="0">
                <a:latin typeface="Times New Roman"/>
                <a:cs typeface="Times New Roman"/>
              </a:rPr>
              <a:t>26))</a:t>
            </a:r>
            <a:endParaRPr sz="2250" dirty="0">
              <a:latin typeface="Times New Roman"/>
              <a:cs typeface="Times New Roman"/>
            </a:endParaRPr>
          </a:p>
        </p:txBody>
      </p:sp>
      <p:pic>
        <p:nvPicPr>
          <p:cNvPr id="8" name="object 21">
            <a:extLst>
              <a:ext uri="{FF2B5EF4-FFF2-40B4-BE49-F238E27FC236}">
                <a16:creationId xmlns:a16="http://schemas.microsoft.com/office/drawing/2014/main" id="{1E0CC7AA-BCF3-4A18-AF8E-1A7CFDEAD0BA}"/>
              </a:ext>
            </a:extLst>
          </p:cNvPr>
          <p:cNvPicPr/>
          <p:nvPr/>
        </p:nvPicPr>
        <p:blipFill>
          <a:blip r:embed="rId2" cstate="print"/>
          <a:stretch>
            <a:fillRect/>
          </a:stretch>
        </p:blipFill>
        <p:spPr>
          <a:xfrm>
            <a:off x="319548" y="5118795"/>
            <a:ext cx="8446692" cy="928693"/>
          </a:xfrm>
          <a:prstGeom prst="rect">
            <a:avLst/>
          </a:prstGeom>
        </p:spPr>
      </p:pic>
    </p:spTree>
    <p:extLst>
      <p:ext uri="{BB962C8B-B14F-4D97-AF65-F5344CB8AC3E}">
        <p14:creationId xmlns:p14="http://schemas.microsoft.com/office/powerpoint/2010/main" val="381414422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6B961-F2F4-45FC-ACF5-FCA77B938377}"/>
              </a:ext>
            </a:extLst>
          </p:cNvPr>
          <p:cNvSpPr>
            <a:spLocks noGrp="1"/>
          </p:cNvSpPr>
          <p:nvPr>
            <p:ph type="title"/>
          </p:nvPr>
        </p:nvSpPr>
        <p:spPr/>
        <p:txBody>
          <a:bodyPr/>
          <a:lstStyle/>
          <a:p>
            <a:r>
              <a:rPr lang="zh-CN" altLang="en-US" sz="3600" spc="-5" dirty="0">
                <a:solidFill>
                  <a:srgbClr val="002060"/>
                </a:solidFill>
              </a:rPr>
              <a:t>维吉尼亚密码，</a:t>
            </a:r>
            <a:r>
              <a:rPr lang="en-US" altLang="zh-CN" sz="3600" b="1" spc="-10" dirty="0" err="1">
                <a:solidFill>
                  <a:srgbClr val="002060"/>
                </a:solidFill>
                <a:latin typeface="Calibri"/>
                <a:cs typeface="Calibri"/>
              </a:rPr>
              <a:t>Vigener</a:t>
            </a:r>
            <a:endParaRPr lang="zh-CN" altLang="en-US" dirty="0">
              <a:solidFill>
                <a:srgbClr val="002060"/>
              </a:solidFill>
            </a:endParaRPr>
          </a:p>
        </p:txBody>
      </p:sp>
      <p:sp>
        <p:nvSpPr>
          <p:cNvPr id="4" name="日期占位符 3">
            <a:extLst>
              <a:ext uri="{FF2B5EF4-FFF2-40B4-BE49-F238E27FC236}">
                <a16:creationId xmlns:a16="http://schemas.microsoft.com/office/drawing/2014/main" id="{965B6094-C340-42A6-841B-5A7E35E532B4}"/>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F9166770-3D4E-4E0E-8AE9-7BB1FB862F83}"/>
              </a:ext>
            </a:extLst>
          </p:cNvPr>
          <p:cNvSpPr>
            <a:spLocks noGrp="1"/>
          </p:cNvSpPr>
          <p:nvPr>
            <p:ph type="sldNum" sz="quarter" idx="11"/>
          </p:nvPr>
        </p:nvSpPr>
        <p:spPr/>
        <p:txBody>
          <a:bodyPr/>
          <a:lstStyle/>
          <a:p>
            <a:fld id="{932003EE-D7F4-4083-B251-227CF17C5240}" type="slidenum">
              <a:rPr lang="en-US" altLang="zh-CN" smtClean="0"/>
              <a:pPr/>
              <a:t>25</a:t>
            </a:fld>
            <a:endParaRPr lang="en-US" altLang="zh-CN"/>
          </a:p>
        </p:txBody>
      </p:sp>
      <p:sp>
        <p:nvSpPr>
          <p:cNvPr id="6" name="object 12">
            <a:extLst>
              <a:ext uri="{FF2B5EF4-FFF2-40B4-BE49-F238E27FC236}">
                <a16:creationId xmlns:a16="http://schemas.microsoft.com/office/drawing/2014/main" id="{BB6894B6-5338-48C7-87D6-E646408AB550}"/>
              </a:ext>
            </a:extLst>
          </p:cNvPr>
          <p:cNvSpPr txBox="1">
            <a:spLocks noGrp="1"/>
          </p:cNvSpPr>
          <p:nvPr>
            <p:ph idx="1"/>
          </p:nvPr>
        </p:nvSpPr>
        <p:spPr>
          <a:xfrm>
            <a:off x="304800" y="1219200"/>
            <a:ext cx="8382000" cy="5105400"/>
          </a:xfrm>
          <a:prstGeom prst="rect">
            <a:avLst/>
          </a:prstGeom>
        </p:spPr>
        <p:txBody>
          <a:bodyPr vert="horz" wrap="square" lIns="0" tIns="12700" rIns="0" bIns="0" rtlCol="0">
            <a:spAutoFit/>
          </a:bodyPr>
          <a:lstStyle/>
          <a:p>
            <a:pPr marL="12700" marR="215900">
              <a:lnSpc>
                <a:spcPct val="114599"/>
              </a:lnSpc>
              <a:spcBef>
                <a:spcPts val="100"/>
              </a:spcBef>
            </a:pPr>
            <a:r>
              <a:rPr sz="2400" dirty="0">
                <a:latin typeface="Microsoft JhengHei UI"/>
                <a:cs typeface="Microsoft JhengHei UI"/>
              </a:rPr>
              <a:t>密钥空间⼤⼩为</a:t>
            </a:r>
            <a:r>
              <a:rPr sz="2400" spc="-10" dirty="0">
                <a:latin typeface="Calibri"/>
                <a:cs typeface="Calibri"/>
              </a:rPr>
              <a:t>26^m</a:t>
            </a:r>
            <a:r>
              <a:rPr sz="2400" spc="-5" dirty="0">
                <a:latin typeface="Microsoft JhengHei UI"/>
                <a:cs typeface="Microsoft JhengHei UI"/>
              </a:rPr>
              <a:t>，如当</a:t>
            </a:r>
            <a:r>
              <a:rPr sz="2400" i="1" spc="-10" dirty="0">
                <a:latin typeface="Calibri"/>
                <a:cs typeface="Calibri"/>
              </a:rPr>
              <a:t>m</a:t>
            </a:r>
            <a:r>
              <a:rPr sz="2400" spc="-10" dirty="0">
                <a:latin typeface="Calibri"/>
                <a:cs typeface="Calibri"/>
              </a:rPr>
              <a:t>=5</a:t>
            </a:r>
            <a:r>
              <a:rPr sz="2400" spc="-5" dirty="0">
                <a:latin typeface="Microsoft JhengHei UI"/>
                <a:cs typeface="Microsoft JhengHei UI"/>
              </a:rPr>
              <a:t>时，密钥空间所含密钥的数</a:t>
            </a:r>
            <a:r>
              <a:rPr sz="2400" dirty="0">
                <a:latin typeface="Microsoft JhengHei UI"/>
                <a:cs typeface="Microsoft JhengHei UI"/>
              </a:rPr>
              <a:t>量是</a:t>
            </a:r>
            <a:r>
              <a:rPr sz="2400" spc="-10" dirty="0">
                <a:latin typeface="Calibri"/>
                <a:cs typeface="Calibri"/>
              </a:rPr>
              <a:t>&gt;1.1×10^7</a:t>
            </a:r>
            <a:r>
              <a:rPr sz="2400" spc="-50" dirty="0">
                <a:latin typeface="Microsoft JhengHei UI"/>
                <a:cs typeface="Microsoft JhengHei UI"/>
              </a:rPr>
              <a:t>。</a:t>
            </a:r>
            <a:endParaRPr sz="2400" dirty="0">
              <a:latin typeface="Microsoft JhengHei UI"/>
              <a:cs typeface="Microsoft JhengHei UI"/>
            </a:endParaRPr>
          </a:p>
          <a:p>
            <a:pPr>
              <a:lnSpc>
                <a:spcPct val="100000"/>
              </a:lnSpc>
              <a:spcBef>
                <a:spcPts val="45"/>
              </a:spcBef>
            </a:pPr>
            <a:endParaRPr sz="2250" dirty="0">
              <a:latin typeface="Microsoft JhengHei UI"/>
              <a:cs typeface="Microsoft JhengHei UI"/>
            </a:endParaRPr>
          </a:p>
          <a:p>
            <a:pPr marL="12700" marR="5080">
              <a:lnSpc>
                <a:spcPct val="114599"/>
              </a:lnSpc>
            </a:pPr>
            <a:r>
              <a:rPr sz="2400" dirty="0">
                <a:latin typeface="Microsoft JhengHei UI"/>
                <a:cs typeface="Microsoft JhengHei UI"/>
              </a:rPr>
              <a:t>在⼀个密钥⻓度为</a:t>
            </a:r>
            <a:r>
              <a:rPr sz="2400" dirty="0">
                <a:latin typeface="Calibri"/>
                <a:cs typeface="Calibri"/>
              </a:rPr>
              <a:t>m</a:t>
            </a:r>
            <a:r>
              <a:rPr sz="2400" spc="-5" dirty="0">
                <a:latin typeface="Microsoft JhengHei UI"/>
                <a:cs typeface="Microsoft JhengHei UI"/>
              </a:rPr>
              <a:t>的维吉尼亚密码中，⼀个字⺟可以被映射</a:t>
            </a:r>
            <a:r>
              <a:rPr sz="2400" dirty="0">
                <a:latin typeface="Microsoft JhengHei UI"/>
                <a:cs typeface="Microsoft JhengHei UI"/>
              </a:rPr>
              <a:t>为</a:t>
            </a:r>
            <a:r>
              <a:rPr sz="2400" dirty="0">
                <a:latin typeface="Calibri"/>
                <a:cs typeface="Calibri"/>
              </a:rPr>
              <a:t>m</a:t>
            </a:r>
            <a:r>
              <a:rPr sz="2400" dirty="0">
                <a:latin typeface="Microsoft JhengHei UI"/>
                <a:cs typeface="Microsoft JhengHei UI"/>
              </a:rPr>
              <a:t>个字⺟中的某⼀个（假定密钥字包含</a:t>
            </a:r>
            <a:r>
              <a:rPr sz="2400" dirty="0">
                <a:latin typeface="Calibri"/>
                <a:cs typeface="Calibri"/>
              </a:rPr>
              <a:t>m</a:t>
            </a:r>
            <a:r>
              <a:rPr sz="2400" dirty="0">
                <a:latin typeface="Microsoft JhengHei UI"/>
                <a:cs typeface="Microsoft JhengHei UI"/>
              </a:rPr>
              <a:t>个不同的字⺟</a:t>
            </a:r>
            <a:r>
              <a:rPr sz="2400" spc="-50" dirty="0">
                <a:latin typeface="Microsoft JhengHei UI"/>
                <a:cs typeface="Microsoft JhengHei UI"/>
              </a:rPr>
              <a:t>）</a:t>
            </a:r>
            <a:endParaRPr sz="2400" dirty="0">
              <a:latin typeface="Microsoft JhengHei UI"/>
              <a:cs typeface="Microsoft JhengHei UI"/>
            </a:endParaRPr>
          </a:p>
          <a:p>
            <a:pPr>
              <a:lnSpc>
                <a:spcPct val="100000"/>
              </a:lnSpc>
              <a:spcBef>
                <a:spcPts val="25"/>
              </a:spcBef>
            </a:pPr>
            <a:endParaRPr sz="2500" dirty="0">
              <a:latin typeface="Microsoft JhengHei UI"/>
              <a:cs typeface="Microsoft JhengHei UI"/>
            </a:endParaRPr>
          </a:p>
          <a:p>
            <a:pPr marL="12700">
              <a:lnSpc>
                <a:spcPct val="100000"/>
              </a:lnSpc>
            </a:pPr>
            <a:r>
              <a:rPr sz="2400" spc="-5" dirty="0">
                <a:latin typeface="Microsoft JhengHei UI"/>
                <a:cs typeface="Microsoft JhengHei UI"/>
              </a:rPr>
              <a:t>这样的⼀个密码体制称为多表代换密码体制。</a:t>
            </a:r>
            <a:endParaRPr sz="2400" dirty="0">
              <a:latin typeface="Microsoft JhengHei UI"/>
              <a:cs typeface="Microsoft JhengHei UI"/>
            </a:endParaRPr>
          </a:p>
        </p:txBody>
      </p:sp>
    </p:spTree>
    <p:extLst>
      <p:ext uri="{BB962C8B-B14F-4D97-AF65-F5344CB8AC3E}">
        <p14:creationId xmlns:p14="http://schemas.microsoft.com/office/powerpoint/2010/main" val="41249129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4477A-1CD8-47A8-857C-9A24D27ADA10}"/>
              </a:ext>
            </a:extLst>
          </p:cNvPr>
          <p:cNvSpPr>
            <a:spLocks noGrp="1"/>
          </p:cNvSpPr>
          <p:nvPr>
            <p:ph type="title"/>
          </p:nvPr>
        </p:nvSpPr>
        <p:spPr/>
        <p:txBody>
          <a:bodyPr/>
          <a:lstStyle/>
          <a:p>
            <a:r>
              <a:rPr lang="zh-CN" altLang="en-US" sz="3600" spc="-5" dirty="0">
                <a:solidFill>
                  <a:srgbClr val="002060"/>
                </a:solidFill>
              </a:rPr>
              <a:t>维吉尼亚密码，</a:t>
            </a:r>
            <a:r>
              <a:rPr lang="en-US" altLang="zh-CN" sz="3600" b="1" spc="-10" dirty="0" err="1">
                <a:solidFill>
                  <a:srgbClr val="002060"/>
                </a:solidFill>
                <a:latin typeface="Calibri"/>
                <a:cs typeface="Calibri"/>
              </a:rPr>
              <a:t>Vigener</a:t>
            </a:r>
            <a:endParaRPr lang="zh-CN" altLang="en-US" dirty="0"/>
          </a:p>
        </p:txBody>
      </p:sp>
      <p:sp>
        <p:nvSpPr>
          <p:cNvPr id="3" name="内容占位符 2">
            <a:extLst>
              <a:ext uri="{FF2B5EF4-FFF2-40B4-BE49-F238E27FC236}">
                <a16:creationId xmlns:a16="http://schemas.microsoft.com/office/drawing/2014/main" id="{19D03C34-92E4-4457-A0BF-18EF27B5E2D0}"/>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B232C18-726A-4D45-891F-3CCC85BCC6E4}"/>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ADEAC594-2D8E-43F7-B53D-91FBB367FC5F}"/>
              </a:ext>
            </a:extLst>
          </p:cNvPr>
          <p:cNvSpPr>
            <a:spLocks noGrp="1"/>
          </p:cNvSpPr>
          <p:nvPr>
            <p:ph type="sldNum" sz="quarter" idx="11"/>
          </p:nvPr>
        </p:nvSpPr>
        <p:spPr/>
        <p:txBody>
          <a:bodyPr/>
          <a:lstStyle/>
          <a:p>
            <a:fld id="{932003EE-D7F4-4083-B251-227CF17C5240}" type="slidenum">
              <a:rPr lang="en-US" altLang="zh-CN" smtClean="0"/>
              <a:pPr/>
              <a:t>26</a:t>
            </a:fld>
            <a:endParaRPr lang="en-US" altLang="zh-CN"/>
          </a:p>
        </p:txBody>
      </p:sp>
      <p:sp>
        <p:nvSpPr>
          <p:cNvPr id="6" name="object 7">
            <a:extLst>
              <a:ext uri="{FF2B5EF4-FFF2-40B4-BE49-F238E27FC236}">
                <a16:creationId xmlns:a16="http://schemas.microsoft.com/office/drawing/2014/main" id="{13C6B136-3909-43C1-AA44-592B097B4EBF}"/>
              </a:ext>
            </a:extLst>
          </p:cNvPr>
          <p:cNvSpPr/>
          <p:nvPr/>
        </p:nvSpPr>
        <p:spPr>
          <a:xfrm>
            <a:off x="285720" y="1214422"/>
            <a:ext cx="8430260" cy="0"/>
          </a:xfrm>
          <a:custGeom>
            <a:avLst/>
            <a:gdLst/>
            <a:ahLst/>
            <a:cxnLst/>
            <a:rect l="l" t="t" r="r" b="b"/>
            <a:pathLst>
              <a:path w="8430260">
                <a:moveTo>
                  <a:pt x="0" y="0"/>
                </a:moveTo>
                <a:lnTo>
                  <a:pt x="8429683" y="0"/>
                </a:lnTo>
              </a:path>
            </a:pathLst>
          </a:custGeom>
          <a:ln w="9525">
            <a:solidFill>
              <a:srgbClr val="4A7EBB"/>
            </a:solidFill>
          </a:ln>
        </p:spPr>
        <p:txBody>
          <a:bodyPr wrap="square" lIns="0" tIns="0" rIns="0" bIns="0" rtlCol="0"/>
          <a:lstStyle/>
          <a:p>
            <a:endParaRPr/>
          </a:p>
        </p:txBody>
      </p:sp>
      <p:sp>
        <p:nvSpPr>
          <p:cNvPr id="7" name="object 12">
            <a:extLst>
              <a:ext uri="{FF2B5EF4-FFF2-40B4-BE49-F238E27FC236}">
                <a16:creationId xmlns:a16="http://schemas.microsoft.com/office/drawing/2014/main" id="{E7A54AB6-202F-4741-B937-08848A21949C}"/>
              </a:ext>
            </a:extLst>
          </p:cNvPr>
          <p:cNvSpPr txBox="1"/>
          <p:nvPr/>
        </p:nvSpPr>
        <p:spPr>
          <a:xfrm>
            <a:off x="364460" y="1401980"/>
            <a:ext cx="7683500" cy="3251835"/>
          </a:xfrm>
          <a:prstGeom prst="rect">
            <a:avLst/>
          </a:prstGeom>
        </p:spPr>
        <p:txBody>
          <a:bodyPr vert="horz" wrap="square" lIns="0" tIns="139065" rIns="0" bIns="0" rtlCol="0">
            <a:spAutoFit/>
          </a:bodyPr>
          <a:lstStyle/>
          <a:p>
            <a:pPr marL="12700">
              <a:lnSpc>
                <a:spcPct val="100000"/>
              </a:lnSpc>
              <a:spcBef>
                <a:spcPts val="1095"/>
              </a:spcBef>
            </a:pPr>
            <a:r>
              <a:rPr sz="2400" spc="-10" dirty="0">
                <a:latin typeface="Microsoft JhengHei UI"/>
                <a:cs typeface="Microsoft JhengHei UI"/>
              </a:rPr>
              <a:t>确定⻓度：</a:t>
            </a:r>
            <a:endParaRPr sz="2400" dirty="0">
              <a:latin typeface="Microsoft JhengHei UI"/>
              <a:cs typeface="Microsoft JhengHei UI"/>
            </a:endParaRPr>
          </a:p>
          <a:p>
            <a:pPr marL="472440" indent="-460375">
              <a:lnSpc>
                <a:spcPct val="100000"/>
              </a:lnSpc>
              <a:spcBef>
                <a:spcPts val="994"/>
              </a:spcBef>
              <a:buSzPct val="95833"/>
              <a:buAutoNum type="arabicPlain"/>
              <a:tabLst>
                <a:tab pos="473075" algn="l"/>
              </a:tabLst>
            </a:pPr>
            <a:r>
              <a:rPr sz="2400" spc="-10" dirty="0">
                <a:latin typeface="Calibri"/>
                <a:cs typeface="Calibri"/>
              </a:rPr>
              <a:t>Kasiski</a:t>
            </a:r>
            <a:r>
              <a:rPr sz="2400" spc="-20" dirty="0">
                <a:latin typeface="Microsoft JhengHei UI"/>
                <a:cs typeface="Microsoft JhengHei UI"/>
              </a:rPr>
              <a:t>测试法</a:t>
            </a:r>
            <a:endParaRPr sz="2400" dirty="0">
              <a:latin typeface="Microsoft JhengHei UI"/>
              <a:cs typeface="Microsoft JhengHei UI"/>
            </a:endParaRPr>
          </a:p>
          <a:p>
            <a:pPr marL="355600" marR="5080" lvl="1" indent="-342900" algn="just">
              <a:lnSpc>
                <a:spcPct val="112500"/>
              </a:lnSpc>
              <a:spcBef>
                <a:spcPts val="695"/>
              </a:spcBef>
              <a:buFont typeface="Arial Narrow"/>
              <a:buChar char="■"/>
              <a:tabLst>
                <a:tab pos="355600" algn="l"/>
              </a:tabLst>
            </a:pPr>
            <a:r>
              <a:rPr sz="3600" spc="-7" baseline="1157" dirty="0">
                <a:latin typeface="Microsoft JhengHei UI"/>
                <a:cs typeface="Microsoft JhengHei UI"/>
              </a:rPr>
              <a:t>两个相同的明⽂段加密成相同的密⽂段，则这两个明⽂</a:t>
            </a:r>
            <a:r>
              <a:rPr sz="2400" spc="-5" dirty="0">
                <a:latin typeface="Microsoft JhengHei UI"/>
                <a:cs typeface="Microsoft JhengHei UI"/>
              </a:rPr>
              <a:t>段之间的间距很⼤的概率是密钥⻓度的整数倍。</a:t>
            </a:r>
            <a:endParaRPr sz="2400" dirty="0">
              <a:latin typeface="Microsoft JhengHei UI"/>
              <a:cs typeface="Microsoft JhengHei UI"/>
            </a:endParaRPr>
          </a:p>
          <a:p>
            <a:pPr marL="355600" marR="86995" lvl="1" indent="-342900" algn="just">
              <a:lnSpc>
                <a:spcPct val="113500"/>
              </a:lnSpc>
              <a:spcBef>
                <a:spcPts val="670"/>
              </a:spcBef>
              <a:buFont typeface="Arial Narrow"/>
              <a:buChar char="■"/>
              <a:tabLst>
                <a:tab pos="355600" algn="l"/>
              </a:tabLst>
            </a:pPr>
            <a:r>
              <a:rPr sz="3600" baseline="1157" dirty="0">
                <a:latin typeface="Microsoft JhengHei UI"/>
                <a:cs typeface="Microsoft JhengHei UI"/>
              </a:rPr>
              <a:t>搜索⻓度⾄少为</a:t>
            </a:r>
            <a:r>
              <a:rPr sz="3600" baseline="1157" dirty="0">
                <a:latin typeface="Calibri"/>
                <a:cs typeface="Calibri"/>
              </a:rPr>
              <a:t>3</a:t>
            </a:r>
            <a:r>
              <a:rPr sz="3600" spc="-7" baseline="1157" dirty="0">
                <a:latin typeface="Microsoft JhengHei UI"/>
                <a:cs typeface="Microsoft JhengHei UI"/>
              </a:rPr>
              <a:t>的相同密⽂段，记下离起始点的那个</a:t>
            </a:r>
            <a:r>
              <a:rPr sz="2400" dirty="0">
                <a:latin typeface="Microsoft JhengHei UI"/>
                <a:cs typeface="Microsoft JhengHei UI"/>
              </a:rPr>
              <a:t>明⽂段的距离，假如得到的距离分别是</a:t>
            </a:r>
            <a:r>
              <a:rPr sz="2400" dirty="0">
                <a:latin typeface="Calibri"/>
                <a:cs typeface="Calibri"/>
              </a:rPr>
              <a:t>d1,d2</a:t>
            </a:r>
            <a:r>
              <a:rPr sz="2400" spc="-35" dirty="0">
                <a:latin typeface="Calibri"/>
                <a:cs typeface="Calibri"/>
              </a:rPr>
              <a:t>,…, </a:t>
            </a:r>
            <a:r>
              <a:rPr sz="2400" spc="-20" dirty="0">
                <a:latin typeface="Microsoft JhengHei UI"/>
                <a:cs typeface="Microsoft JhengHei UI"/>
              </a:rPr>
              <a:t>则可以</a:t>
            </a:r>
            <a:r>
              <a:rPr sz="2400" dirty="0">
                <a:latin typeface="Microsoft JhengHei UI"/>
                <a:cs typeface="Microsoft JhengHei UI"/>
              </a:rPr>
              <a:t>猜测⻓度</a:t>
            </a:r>
            <a:r>
              <a:rPr sz="2400" dirty="0">
                <a:latin typeface="Calibri"/>
                <a:cs typeface="Calibri"/>
              </a:rPr>
              <a:t>m</a:t>
            </a:r>
            <a:r>
              <a:rPr sz="2400" dirty="0">
                <a:latin typeface="Microsoft JhengHei UI"/>
                <a:cs typeface="Microsoft JhengHei UI"/>
              </a:rPr>
              <a:t>为</a:t>
            </a:r>
            <a:r>
              <a:rPr sz="2400" spc="-10" dirty="0">
                <a:latin typeface="Calibri"/>
                <a:cs typeface="Calibri"/>
              </a:rPr>
              <a:t>d1,d2,…</a:t>
            </a:r>
            <a:r>
              <a:rPr sz="2400" spc="-10" dirty="0">
                <a:latin typeface="Microsoft JhengHei UI"/>
                <a:cs typeface="Microsoft JhengHei UI"/>
              </a:rPr>
              <a:t>最⼤公因⼦的因⼦。</a:t>
            </a:r>
            <a:endParaRPr sz="2400" dirty="0">
              <a:latin typeface="Microsoft JhengHei UI"/>
              <a:cs typeface="Microsoft JhengHei UI"/>
            </a:endParaRPr>
          </a:p>
        </p:txBody>
      </p:sp>
      <p:grpSp>
        <p:nvGrpSpPr>
          <p:cNvPr id="8" name="object 13">
            <a:extLst>
              <a:ext uri="{FF2B5EF4-FFF2-40B4-BE49-F238E27FC236}">
                <a16:creationId xmlns:a16="http://schemas.microsoft.com/office/drawing/2014/main" id="{BCDEFE0D-E9FF-4040-9526-2A2619961927}"/>
              </a:ext>
            </a:extLst>
          </p:cNvPr>
          <p:cNvGrpSpPr/>
          <p:nvPr/>
        </p:nvGrpSpPr>
        <p:grpSpPr>
          <a:xfrm>
            <a:off x="262927" y="4895547"/>
            <a:ext cx="8446770" cy="929005"/>
            <a:chOff x="262927" y="4895547"/>
            <a:chExt cx="8446770" cy="929005"/>
          </a:xfrm>
        </p:grpSpPr>
        <p:pic>
          <p:nvPicPr>
            <p:cNvPr id="9" name="object 14">
              <a:extLst>
                <a:ext uri="{FF2B5EF4-FFF2-40B4-BE49-F238E27FC236}">
                  <a16:creationId xmlns:a16="http://schemas.microsoft.com/office/drawing/2014/main" id="{3D576756-A8C6-4495-B8BD-EF9FC3F706F2}"/>
                </a:ext>
              </a:extLst>
            </p:cNvPr>
            <p:cNvPicPr/>
            <p:nvPr/>
          </p:nvPicPr>
          <p:blipFill>
            <a:blip r:embed="rId2" cstate="print"/>
            <a:stretch>
              <a:fillRect/>
            </a:stretch>
          </p:blipFill>
          <p:spPr>
            <a:xfrm>
              <a:off x="262927" y="4895547"/>
              <a:ext cx="8446692" cy="928693"/>
            </a:xfrm>
            <a:prstGeom prst="rect">
              <a:avLst/>
            </a:prstGeom>
          </p:spPr>
        </p:pic>
        <p:sp>
          <p:nvSpPr>
            <p:cNvPr id="10" name="object 15">
              <a:extLst>
                <a:ext uri="{FF2B5EF4-FFF2-40B4-BE49-F238E27FC236}">
                  <a16:creationId xmlns:a16="http://schemas.microsoft.com/office/drawing/2014/main" id="{37922730-E2FB-4B9B-B335-DF882AA830B8}"/>
                </a:ext>
              </a:extLst>
            </p:cNvPr>
            <p:cNvSpPr/>
            <p:nvPr/>
          </p:nvSpPr>
          <p:spPr>
            <a:xfrm>
              <a:off x="3077982" y="5229199"/>
              <a:ext cx="396240" cy="261620"/>
            </a:xfrm>
            <a:custGeom>
              <a:avLst/>
              <a:gdLst/>
              <a:ahLst/>
              <a:cxnLst/>
              <a:rect l="l" t="t" r="r" b="b"/>
              <a:pathLst>
                <a:path w="396239" h="261620">
                  <a:moveTo>
                    <a:pt x="0" y="0"/>
                  </a:moveTo>
                  <a:lnTo>
                    <a:pt x="396044" y="0"/>
                  </a:lnTo>
                  <a:lnTo>
                    <a:pt x="396044" y="261388"/>
                  </a:lnTo>
                  <a:lnTo>
                    <a:pt x="0" y="261388"/>
                  </a:lnTo>
                  <a:lnTo>
                    <a:pt x="0" y="0"/>
                  </a:lnTo>
                  <a:close/>
                </a:path>
              </a:pathLst>
            </a:custGeom>
            <a:ln w="22224">
              <a:solidFill>
                <a:srgbClr val="FF0000"/>
              </a:solidFill>
            </a:ln>
          </p:spPr>
          <p:txBody>
            <a:bodyPr wrap="square" lIns="0" tIns="0" rIns="0" bIns="0" rtlCol="0"/>
            <a:lstStyle/>
            <a:p>
              <a:endParaRPr/>
            </a:p>
          </p:txBody>
        </p:sp>
        <p:sp>
          <p:nvSpPr>
            <p:cNvPr id="11" name="object 16">
              <a:extLst>
                <a:ext uri="{FF2B5EF4-FFF2-40B4-BE49-F238E27FC236}">
                  <a16:creationId xmlns:a16="http://schemas.microsoft.com/office/drawing/2014/main" id="{75C7931A-2D7E-4207-8367-4FA584123DC3}"/>
                </a:ext>
              </a:extLst>
            </p:cNvPr>
            <p:cNvSpPr/>
            <p:nvPr/>
          </p:nvSpPr>
          <p:spPr>
            <a:xfrm>
              <a:off x="6919731" y="5222849"/>
              <a:ext cx="396240" cy="261620"/>
            </a:xfrm>
            <a:custGeom>
              <a:avLst/>
              <a:gdLst/>
              <a:ahLst/>
              <a:cxnLst/>
              <a:rect l="l" t="t" r="r" b="b"/>
              <a:pathLst>
                <a:path w="396240" h="261620">
                  <a:moveTo>
                    <a:pt x="0" y="0"/>
                  </a:moveTo>
                  <a:lnTo>
                    <a:pt x="396044" y="0"/>
                  </a:lnTo>
                  <a:lnTo>
                    <a:pt x="396044" y="261388"/>
                  </a:lnTo>
                  <a:lnTo>
                    <a:pt x="0" y="261388"/>
                  </a:lnTo>
                  <a:lnTo>
                    <a:pt x="0" y="0"/>
                  </a:lnTo>
                  <a:close/>
                </a:path>
              </a:pathLst>
            </a:custGeom>
            <a:ln w="22224">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277165716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15EBC-0662-47F0-AEEB-3D0ABB6E5F1C}"/>
              </a:ext>
            </a:extLst>
          </p:cNvPr>
          <p:cNvSpPr>
            <a:spLocks noGrp="1"/>
          </p:cNvSpPr>
          <p:nvPr>
            <p:ph type="title"/>
          </p:nvPr>
        </p:nvSpPr>
        <p:spPr/>
        <p:txBody>
          <a:bodyPr/>
          <a:lstStyle/>
          <a:p>
            <a:r>
              <a:rPr lang="zh-CN" altLang="en-US" sz="3600" spc="-5" dirty="0">
                <a:solidFill>
                  <a:srgbClr val="002060"/>
                </a:solidFill>
              </a:rPr>
              <a:t>维吉尼亚密码，</a:t>
            </a:r>
            <a:r>
              <a:rPr lang="en-US" altLang="zh-CN" sz="3600" b="1" spc="-10" dirty="0" err="1">
                <a:solidFill>
                  <a:srgbClr val="002060"/>
                </a:solidFill>
                <a:latin typeface="Calibri"/>
                <a:cs typeface="Calibri"/>
              </a:rPr>
              <a:t>Vigener</a:t>
            </a:r>
            <a:endParaRPr lang="zh-CN" altLang="en-US" dirty="0"/>
          </a:p>
        </p:txBody>
      </p:sp>
      <p:sp>
        <p:nvSpPr>
          <p:cNvPr id="3" name="内容占位符 2">
            <a:extLst>
              <a:ext uri="{FF2B5EF4-FFF2-40B4-BE49-F238E27FC236}">
                <a16:creationId xmlns:a16="http://schemas.microsoft.com/office/drawing/2014/main" id="{ECCBB21D-2707-41B0-84E2-BAFD676E7474}"/>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EBE64626-1E29-45B4-971C-C24CFD7AA7EE}"/>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98B6DF68-9B84-4F92-BBEC-872C19E98A6F}"/>
              </a:ext>
            </a:extLst>
          </p:cNvPr>
          <p:cNvSpPr>
            <a:spLocks noGrp="1"/>
          </p:cNvSpPr>
          <p:nvPr>
            <p:ph type="sldNum" sz="quarter" idx="11"/>
          </p:nvPr>
        </p:nvSpPr>
        <p:spPr/>
        <p:txBody>
          <a:bodyPr/>
          <a:lstStyle/>
          <a:p>
            <a:fld id="{932003EE-D7F4-4083-B251-227CF17C5240}" type="slidenum">
              <a:rPr lang="en-US" altLang="zh-CN" smtClean="0"/>
              <a:pPr/>
              <a:t>27</a:t>
            </a:fld>
            <a:endParaRPr lang="en-US" altLang="zh-CN"/>
          </a:p>
        </p:txBody>
      </p:sp>
      <p:sp>
        <p:nvSpPr>
          <p:cNvPr id="6" name="object 12">
            <a:extLst>
              <a:ext uri="{FF2B5EF4-FFF2-40B4-BE49-F238E27FC236}">
                <a16:creationId xmlns:a16="http://schemas.microsoft.com/office/drawing/2014/main" id="{F282EAB9-3478-4A13-BBAA-2316603BA99A}"/>
              </a:ext>
            </a:extLst>
          </p:cNvPr>
          <p:cNvSpPr txBox="1"/>
          <p:nvPr/>
        </p:nvSpPr>
        <p:spPr>
          <a:xfrm>
            <a:off x="364460" y="1528471"/>
            <a:ext cx="2912140" cy="443711"/>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2</a:t>
            </a:r>
            <a:r>
              <a:rPr sz="2400" dirty="0">
                <a:latin typeface="Microsoft JhengHei UI"/>
                <a:cs typeface="Microsoft JhengHei UI"/>
              </a:rPr>
              <a:t>）</a:t>
            </a:r>
            <a:r>
              <a:rPr sz="2800" b="1" spc="-10" dirty="0">
                <a:solidFill>
                  <a:srgbClr val="7030A0"/>
                </a:solidFill>
                <a:latin typeface="宋体" panose="02010600030101010101" pitchFamily="2" charset="-122"/>
                <a:cs typeface="Microsoft JhengHei UI"/>
              </a:rPr>
              <a:t>重合指数法</a:t>
            </a:r>
            <a:endParaRPr sz="2800" b="1" dirty="0">
              <a:solidFill>
                <a:srgbClr val="7030A0"/>
              </a:solidFill>
              <a:latin typeface="宋体" panose="02010600030101010101" pitchFamily="2" charset="-122"/>
              <a:cs typeface="Microsoft JhengHei UI"/>
            </a:endParaRPr>
          </a:p>
        </p:txBody>
      </p:sp>
      <p:grpSp>
        <p:nvGrpSpPr>
          <p:cNvPr id="7" name="object 13">
            <a:extLst>
              <a:ext uri="{FF2B5EF4-FFF2-40B4-BE49-F238E27FC236}">
                <a16:creationId xmlns:a16="http://schemas.microsoft.com/office/drawing/2014/main" id="{B5F1993A-0171-48E1-A582-30566541D93F}"/>
              </a:ext>
            </a:extLst>
          </p:cNvPr>
          <p:cNvGrpSpPr/>
          <p:nvPr/>
        </p:nvGrpSpPr>
        <p:grpSpPr>
          <a:xfrm>
            <a:off x="571500" y="2166951"/>
            <a:ext cx="8124661" cy="3909922"/>
            <a:chOff x="792406" y="2208896"/>
            <a:chExt cx="8124661" cy="3909922"/>
          </a:xfrm>
        </p:grpSpPr>
        <p:pic>
          <p:nvPicPr>
            <p:cNvPr id="8" name="object 14">
              <a:extLst>
                <a:ext uri="{FF2B5EF4-FFF2-40B4-BE49-F238E27FC236}">
                  <a16:creationId xmlns:a16="http://schemas.microsoft.com/office/drawing/2014/main" id="{B8337CCF-82C5-4EF3-BD6B-4956757D7F44}"/>
                </a:ext>
              </a:extLst>
            </p:cNvPr>
            <p:cNvPicPr/>
            <p:nvPr/>
          </p:nvPicPr>
          <p:blipFill>
            <a:blip r:embed="rId2" cstate="print"/>
            <a:stretch>
              <a:fillRect/>
            </a:stretch>
          </p:blipFill>
          <p:spPr>
            <a:xfrm>
              <a:off x="810594" y="2208896"/>
              <a:ext cx="6115911" cy="1069129"/>
            </a:xfrm>
            <a:prstGeom prst="rect">
              <a:avLst/>
            </a:prstGeom>
          </p:spPr>
        </p:pic>
        <p:pic>
          <p:nvPicPr>
            <p:cNvPr id="9" name="object 15">
              <a:extLst>
                <a:ext uri="{FF2B5EF4-FFF2-40B4-BE49-F238E27FC236}">
                  <a16:creationId xmlns:a16="http://schemas.microsoft.com/office/drawing/2014/main" id="{ECE45E73-54E1-427E-B3E9-7314F1A5478A}"/>
                </a:ext>
              </a:extLst>
            </p:cNvPr>
            <p:cNvPicPr/>
            <p:nvPr/>
          </p:nvPicPr>
          <p:blipFill>
            <a:blip r:embed="rId3" cstate="print"/>
            <a:stretch>
              <a:fillRect/>
            </a:stretch>
          </p:blipFill>
          <p:spPr>
            <a:xfrm>
              <a:off x="3078438" y="2577594"/>
              <a:ext cx="5838629" cy="3541224"/>
            </a:xfrm>
            <a:prstGeom prst="rect">
              <a:avLst/>
            </a:prstGeom>
          </p:spPr>
        </p:pic>
        <p:pic>
          <p:nvPicPr>
            <p:cNvPr id="10" name="object 16">
              <a:extLst>
                <a:ext uri="{FF2B5EF4-FFF2-40B4-BE49-F238E27FC236}">
                  <a16:creationId xmlns:a16="http://schemas.microsoft.com/office/drawing/2014/main" id="{16267D0F-C3E1-4D79-A28F-5666E9AD7D28}"/>
                </a:ext>
              </a:extLst>
            </p:cNvPr>
            <p:cNvPicPr/>
            <p:nvPr/>
          </p:nvPicPr>
          <p:blipFill>
            <a:blip r:embed="rId4" cstate="print"/>
            <a:stretch>
              <a:fillRect/>
            </a:stretch>
          </p:blipFill>
          <p:spPr>
            <a:xfrm>
              <a:off x="792406" y="3899881"/>
              <a:ext cx="2142828" cy="530605"/>
            </a:xfrm>
            <a:prstGeom prst="rect">
              <a:avLst/>
            </a:prstGeom>
          </p:spPr>
        </p:pic>
      </p:grpSp>
    </p:spTree>
    <p:extLst>
      <p:ext uri="{BB962C8B-B14F-4D97-AF65-F5344CB8AC3E}">
        <p14:creationId xmlns:p14="http://schemas.microsoft.com/office/powerpoint/2010/main" val="344761940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4A646-A8FE-4385-8EAB-3312031FC4D6}"/>
              </a:ext>
            </a:extLst>
          </p:cNvPr>
          <p:cNvSpPr>
            <a:spLocks noGrp="1"/>
          </p:cNvSpPr>
          <p:nvPr>
            <p:ph type="title"/>
          </p:nvPr>
        </p:nvSpPr>
        <p:spPr/>
        <p:txBody>
          <a:bodyPr/>
          <a:lstStyle/>
          <a:p>
            <a:r>
              <a:rPr lang="zh-CN" altLang="en-US" sz="3600" spc="-5" dirty="0">
                <a:solidFill>
                  <a:srgbClr val="002060"/>
                </a:solidFill>
              </a:rPr>
              <a:t>维吉尼亚密码，</a:t>
            </a:r>
            <a:r>
              <a:rPr lang="en-US" altLang="zh-CN" sz="3600" b="1" spc="-10" dirty="0" err="1">
                <a:solidFill>
                  <a:srgbClr val="002060"/>
                </a:solidFill>
                <a:latin typeface="Calibri"/>
                <a:cs typeface="Calibri"/>
              </a:rPr>
              <a:t>Vigener</a:t>
            </a:r>
            <a:endParaRPr lang="zh-CN" altLang="en-US" dirty="0"/>
          </a:p>
        </p:txBody>
      </p:sp>
      <p:sp>
        <p:nvSpPr>
          <p:cNvPr id="3" name="内容占位符 2">
            <a:extLst>
              <a:ext uri="{FF2B5EF4-FFF2-40B4-BE49-F238E27FC236}">
                <a16:creationId xmlns:a16="http://schemas.microsoft.com/office/drawing/2014/main" id="{40993738-DDB9-4D5E-B28A-6FDAA5B57938}"/>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B62E6868-EC73-49B8-AEAE-0D9525A26EC6}"/>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600F3B99-683A-401B-B73E-3651110F626E}"/>
              </a:ext>
            </a:extLst>
          </p:cNvPr>
          <p:cNvSpPr>
            <a:spLocks noGrp="1"/>
          </p:cNvSpPr>
          <p:nvPr>
            <p:ph type="sldNum" sz="quarter" idx="11"/>
          </p:nvPr>
        </p:nvSpPr>
        <p:spPr/>
        <p:txBody>
          <a:bodyPr/>
          <a:lstStyle/>
          <a:p>
            <a:fld id="{932003EE-D7F4-4083-B251-227CF17C5240}" type="slidenum">
              <a:rPr lang="en-US" altLang="zh-CN" smtClean="0"/>
              <a:pPr/>
              <a:t>28</a:t>
            </a:fld>
            <a:endParaRPr lang="en-US" altLang="zh-CN"/>
          </a:p>
        </p:txBody>
      </p:sp>
      <p:sp>
        <p:nvSpPr>
          <p:cNvPr id="6" name="object 7">
            <a:extLst>
              <a:ext uri="{FF2B5EF4-FFF2-40B4-BE49-F238E27FC236}">
                <a16:creationId xmlns:a16="http://schemas.microsoft.com/office/drawing/2014/main" id="{461B0390-F415-4EE5-9EBB-E49AD198C351}"/>
              </a:ext>
            </a:extLst>
          </p:cNvPr>
          <p:cNvSpPr txBox="1">
            <a:spLocks/>
          </p:cNvSpPr>
          <p:nvPr/>
        </p:nvSpPr>
        <p:spPr bwMode="gray">
          <a:xfrm>
            <a:off x="304800" y="1060276"/>
            <a:ext cx="2009139" cy="391160"/>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12700" rIns="0" bIns="0" numCol="1" rtlCol="0" anchor="ctr" anchorCtr="0" compatLnSpc="1">
            <a:prstTxWarp prst="textNoShape">
              <a:avLst/>
            </a:prstTxWarp>
            <a:spAutoFit/>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pPr marL="12700">
              <a:spcBef>
                <a:spcPts val="100"/>
              </a:spcBef>
            </a:pPr>
            <a:r>
              <a:rPr lang="en-US" altLang="zh-CN" sz="2400" kern="0" dirty="0">
                <a:latin typeface="Calibri"/>
                <a:cs typeface="Calibri"/>
              </a:rPr>
              <a:t>2</a:t>
            </a:r>
            <a:r>
              <a:rPr lang="zh-CN" altLang="en-US" sz="2400" kern="0" dirty="0"/>
              <a:t>）</a:t>
            </a:r>
            <a:r>
              <a:rPr lang="zh-CN" altLang="en-US" sz="2400" kern="0" spc="-10" dirty="0"/>
              <a:t>重合指数法</a:t>
            </a:r>
            <a:endParaRPr lang="zh-CN" altLang="en-US" sz="2400" kern="0" dirty="0">
              <a:latin typeface="Calibri"/>
              <a:cs typeface="Calibri"/>
            </a:endParaRPr>
          </a:p>
        </p:txBody>
      </p:sp>
      <p:graphicFrame>
        <p:nvGraphicFramePr>
          <p:cNvPr id="7" name="object 8">
            <a:extLst>
              <a:ext uri="{FF2B5EF4-FFF2-40B4-BE49-F238E27FC236}">
                <a16:creationId xmlns:a16="http://schemas.microsoft.com/office/drawing/2014/main" id="{15D6C1B3-AFB5-4FD1-815D-A285B3F02123}"/>
              </a:ext>
            </a:extLst>
          </p:cNvPr>
          <p:cNvGraphicFramePr>
            <a:graphicFrameLocks noGrp="1"/>
          </p:cNvGraphicFramePr>
          <p:nvPr/>
        </p:nvGraphicFramePr>
        <p:xfrm>
          <a:off x="5010150" y="1301750"/>
          <a:ext cx="1408430" cy="4840605"/>
        </p:xfrm>
        <a:graphic>
          <a:graphicData uri="http://schemas.openxmlformats.org/drawingml/2006/table">
            <a:tbl>
              <a:tblPr firstRow="1" bandRow="1">
                <a:tableStyleId>{2D5ABB26-0587-4C30-8999-92F81FD0307C}</a:tableStyleId>
              </a:tblPr>
              <a:tblGrid>
                <a:gridCol w="704215">
                  <a:extLst>
                    <a:ext uri="{9D8B030D-6E8A-4147-A177-3AD203B41FA5}">
                      <a16:colId xmlns:a16="http://schemas.microsoft.com/office/drawing/2014/main" val="20000"/>
                    </a:ext>
                  </a:extLst>
                </a:gridCol>
                <a:gridCol w="704215">
                  <a:extLst>
                    <a:ext uri="{9D8B030D-6E8A-4147-A177-3AD203B41FA5}">
                      <a16:colId xmlns:a16="http://schemas.microsoft.com/office/drawing/2014/main" val="20001"/>
                    </a:ext>
                  </a:extLst>
                </a:gridCol>
              </a:tblGrid>
              <a:tr h="301625">
                <a:tc>
                  <a:txBody>
                    <a:bodyPr/>
                    <a:lstStyle/>
                    <a:p>
                      <a:pPr marR="23495" algn="r">
                        <a:lnSpc>
                          <a:spcPct val="100000"/>
                        </a:lnSpc>
                        <a:spcBef>
                          <a:spcPts val="5"/>
                        </a:spcBef>
                      </a:pPr>
                      <a:r>
                        <a:rPr sz="1800" spc="-25" dirty="0">
                          <a:latin typeface="Calibri"/>
                          <a:cs typeface="Calibri"/>
                        </a:rPr>
                        <a:t>8.2</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10" dirty="0">
                          <a:latin typeface="Calibri"/>
                          <a:cs typeface="Calibri"/>
                        </a:rPr>
                        <a:t>67.24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0"/>
                  </a:ext>
                </a:extLst>
              </a:tr>
              <a:tr h="301625">
                <a:tc>
                  <a:txBody>
                    <a:bodyPr/>
                    <a:lstStyle/>
                    <a:p>
                      <a:pPr marR="23495" algn="r">
                        <a:lnSpc>
                          <a:spcPct val="100000"/>
                        </a:lnSpc>
                        <a:spcBef>
                          <a:spcPts val="5"/>
                        </a:spcBef>
                      </a:pPr>
                      <a:r>
                        <a:rPr sz="1800" spc="-25" dirty="0">
                          <a:latin typeface="Calibri"/>
                          <a:cs typeface="Calibri"/>
                        </a:rPr>
                        <a:t>1.5</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2.25</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1"/>
                  </a:ext>
                </a:extLst>
              </a:tr>
              <a:tr h="301625">
                <a:tc>
                  <a:txBody>
                    <a:bodyPr/>
                    <a:lstStyle/>
                    <a:p>
                      <a:pPr marR="23495" algn="r">
                        <a:lnSpc>
                          <a:spcPct val="100000"/>
                        </a:lnSpc>
                        <a:spcBef>
                          <a:spcPts val="5"/>
                        </a:spcBef>
                      </a:pPr>
                      <a:r>
                        <a:rPr sz="1800" spc="-25" dirty="0">
                          <a:latin typeface="Calibri"/>
                          <a:cs typeface="Calibri"/>
                        </a:rPr>
                        <a:t>2.8</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7.84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2"/>
                  </a:ext>
                </a:extLst>
              </a:tr>
              <a:tr h="301625">
                <a:tc>
                  <a:txBody>
                    <a:bodyPr/>
                    <a:lstStyle/>
                    <a:p>
                      <a:pPr marR="23495" algn="r">
                        <a:lnSpc>
                          <a:spcPct val="100000"/>
                        </a:lnSpc>
                        <a:spcBef>
                          <a:spcPts val="5"/>
                        </a:spcBef>
                      </a:pPr>
                      <a:r>
                        <a:rPr sz="1800" spc="-25" dirty="0">
                          <a:latin typeface="Calibri"/>
                          <a:cs typeface="Calibri"/>
                        </a:rPr>
                        <a:t>4.2</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10" dirty="0">
                          <a:latin typeface="Calibri"/>
                          <a:cs typeface="Calibri"/>
                        </a:rPr>
                        <a:t>17.64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3"/>
                  </a:ext>
                </a:extLst>
              </a:tr>
              <a:tr h="316230">
                <a:tc>
                  <a:txBody>
                    <a:bodyPr/>
                    <a:lstStyle/>
                    <a:p>
                      <a:pPr marR="23495" algn="r">
                        <a:lnSpc>
                          <a:spcPct val="100000"/>
                        </a:lnSpc>
                        <a:spcBef>
                          <a:spcPts val="105"/>
                        </a:spcBef>
                      </a:pPr>
                      <a:r>
                        <a:rPr sz="1800" spc="-20" dirty="0">
                          <a:latin typeface="Calibri"/>
                          <a:cs typeface="Calibri"/>
                        </a:rPr>
                        <a:t>12.7</a:t>
                      </a:r>
                      <a:endParaRPr sz="1800">
                        <a:latin typeface="Calibri"/>
                        <a:cs typeface="Calibri"/>
                      </a:endParaRPr>
                    </a:p>
                  </a:txBody>
                  <a:tcPr marL="0" marR="0" marT="133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105"/>
                        </a:spcBef>
                      </a:pPr>
                      <a:r>
                        <a:rPr sz="1800" spc="-10" dirty="0">
                          <a:latin typeface="Calibri"/>
                          <a:cs typeface="Calibri"/>
                        </a:rPr>
                        <a:t>161.29</a:t>
                      </a:r>
                      <a:endParaRPr sz="1800">
                        <a:latin typeface="Calibri"/>
                        <a:cs typeface="Calibri"/>
                      </a:endParaRPr>
                    </a:p>
                  </a:txBody>
                  <a:tcPr marL="0" marR="0" marT="133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4"/>
                  </a:ext>
                </a:extLst>
              </a:tr>
              <a:tr h="301625">
                <a:tc>
                  <a:txBody>
                    <a:bodyPr/>
                    <a:lstStyle/>
                    <a:p>
                      <a:pPr marR="23495" algn="r">
                        <a:lnSpc>
                          <a:spcPct val="100000"/>
                        </a:lnSpc>
                        <a:spcBef>
                          <a:spcPts val="5"/>
                        </a:spcBef>
                      </a:pPr>
                      <a:r>
                        <a:rPr sz="1800" spc="-25" dirty="0">
                          <a:latin typeface="Calibri"/>
                          <a:cs typeface="Calibri"/>
                        </a:rPr>
                        <a:t>2.2</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4.84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5"/>
                  </a:ext>
                </a:extLst>
              </a:tr>
              <a:tr h="301625">
                <a:tc>
                  <a:txBody>
                    <a:bodyPr/>
                    <a:lstStyle/>
                    <a:p>
                      <a:pPr marR="24765" algn="r">
                        <a:lnSpc>
                          <a:spcPct val="100000"/>
                        </a:lnSpc>
                        <a:spcBef>
                          <a:spcPts val="5"/>
                        </a:spcBef>
                      </a:pPr>
                      <a:r>
                        <a:rPr sz="1800" dirty="0">
                          <a:latin typeface="Calibri"/>
                          <a:cs typeface="Calibri"/>
                        </a:rPr>
                        <a:t>2</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4765" algn="r">
                        <a:lnSpc>
                          <a:spcPct val="100000"/>
                        </a:lnSpc>
                        <a:spcBef>
                          <a:spcPts val="5"/>
                        </a:spcBef>
                      </a:pPr>
                      <a:r>
                        <a:rPr sz="1800" dirty="0">
                          <a:latin typeface="Calibri"/>
                          <a:cs typeface="Calibri"/>
                        </a:rPr>
                        <a:t>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6"/>
                  </a:ext>
                </a:extLst>
              </a:tr>
              <a:tr h="301625">
                <a:tc>
                  <a:txBody>
                    <a:bodyPr/>
                    <a:lstStyle/>
                    <a:p>
                      <a:pPr marR="23495" algn="r">
                        <a:lnSpc>
                          <a:spcPct val="100000"/>
                        </a:lnSpc>
                        <a:spcBef>
                          <a:spcPts val="5"/>
                        </a:spcBef>
                      </a:pPr>
                      <a:r>
                        <a:rPr sz="1800" spc="-25" dirty="0">
                          <a:latin typeface="Calibri"/>
                          <a:cs typeface="Calibri"/>
                        </a:rPr>
                        <a:t>6.1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10" dirty="0">
                          <a:latin typeface="Calibri"/>
                          <a:cs typeface="Calibri"/>
                        </a:rPr>
                        <a:t>37.21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7"/>
                  </a:ext>
                </a:extLst>
              </a:tr>
              <a:tr h="301625">
                <a:tc>
                  <a:txBody>
                    <a:bodyPr/>
                    <a:lstStyle/>
                    <a:p>
                      <a:pPr marR="24765" algn="r">
                        <a:lnSpc>
                          <a:spcPct val="100000"/>
                        </a:lnSpc>
                        <a:spcBef>
                          <a:spcPts val="5"/>
                        </a:spcBef>
                      </a:pPr>
                      <a:r>
                        <a:rPr sz="1800" dirty="0">
                          <a:latin typeface="Calibri"/>
                          <a:cs typeface="Calibri"/>
                        </a:rPr>
                        <a:t>7</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4130" algn="r">
                        <a:lnSpc>
                          <a:spcPct val="100000"/>
                        </a:lnSpc>
                        <a:spcBef>
                          <a:spcPts val="5"/>
                        </a:spcBef>
                      </a:pPr>
                      <a:r>
                        <a:rPr sz="1800" spc="-25" dirty="0">
                          <a:latin typeface="Calibri"/>
                          <a:cs typeface="Calibri"/>
                        </a:rPr>
                        <a:t>49</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8"/>
                  </a:ext>
                </a:extLst>
              </a:tr>
              <a:tr h="301625">
                <a:tc>
                  <a:txBody>
                    <a:bodyPr/>
                    <a:lstStyle/>
                    <a:p>
                      <a:pPr marR="23495" algn="r">
                        <a:lnSpc>
                          <a:spcPct val="100000"/>
                        </a:lnSpc>
                        <a:spcBef>
                          <a:spcPts val="5"/>
                        </a:spcBef>
                      </a:pPr>
                      <a:r>
                        <a:rPr sz="1800" spc="-25" dirty="0">
                          <a:latin typeface="Calibri"/>
                          <a:cs typeface="Calibri"/>
                        </a:rPr>
                        <a:t>0.1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0.01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9"/>
                  </a:ext>
                </a:extLst>
              </a:tr>
              <a:tr h="301625">
                <a:tc>
                  <a:txBody>
                    <a:bodyPr/>
                    <a:lstStyle/>
                    <a:p>
                      <a:pPr marR="23495" algn="r">
                        <a:lnSpc>
                          <a:spcPct val="100000"/>
                        </a:lnSpc>
                        <a:spcBef>
                          <a:spcPts val="5"/>
                        </a:spcBef>
                      </a:pPr>
                      <a:r>
                        <a:rPr sz="1800" spc="-25" dirty="0">
                          <a:latin typeface="Calibri"/>
                          <a:cs typeface="Calibri"/>
                        </a:rPr>
                        <a:t>0.8</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0.64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10"/>
                  </a:ext>
                </a:extLst>
              </a:tr>
              <a:tr h="301625">
                <a:tc>
                  <a:txBody>
                    <a:bodyPr/>
                    <a:lstStyle/>
                    <a:p>
                      <a:pPr marR="24765" algn="r">
                        <a:lnSpc>
                          <a:spcPct val="100000"/>
                        </a:lnSpc>
                        <a:spcBef>
                          <a:spcPts val="5"/>
                        </a:spcBef>
                      </a:pPr>
                      <a:r>
                        <a:rPr sz="1800" dirty="0">
                          <a:latin typeface="Calibri"/>
                          <a:cs typeface="Calibri"/>
                        </a:rPr>
                        <a:t>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4130" algn="r">
                        <a:lnSpc>
                          <a:spcPct val="100000"/>
                        </a:lnSpc>
                        <a:spcBef>
                          <a:spcPts val="5"/>
                        </a:spcBef>
                      </a:pPr>
                      <a:r>
                        <a:rPr sz="1800" spc="-25" dirty="0">
                          <a:latin typeface="Calibri"/>
                          <a:cs typeface="Calibri"/>
                        </a:rPr>
                        <a:t>16</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11"/>
                  </a:ext>
                </a:extLst>
              </a:tr>
              <a:tr h="301625">
                <a:tc>
                  <a:txBody>
                    <a:bodyPr/>
                    <a:lstStyle/>
                    <a:p>
                      <a:pPr marR="23495" algn="r">
                        <a:lnSpc>
                          <a:spcPct val="100000"/>
                        </a:lnSpc>
                        <a:spcBef>
                          <a:spcPts val="5"/>
                        </a:spcBef>
                      </a:pPr>
                      <a:r>
                        <a:rPr sz="1800" spc="-25" dirty="0">
                          <a:latin typeface="Calibri"/>
                          <a:cs typeface="Calibri"/>
                        </a:rPr>
                        <a:t>2.4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5.76</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12"/>
                  </a:ext>
                </a:extLst>
              </a:tr>
              <a:tr h="301625">
                <a:tc>
                  <a:txBody>
                    <a:bodyPr/>
                    <a:lstStyle/>
                    <a:p>
                      <a:pPr marR="23495" algn="r">
                        <a:lnSpc>
                          <a:spcPct val="100000"/>
                        </a:lnSpc>
                        <a:spcBef>
                          <a:spcPts val="5"/>
                        </a:spcBef>
                      </a:pPr>
                      <a:r>
                        <a:rPr sz="1800" spc="-25" dirty="0">
                          <a:latin typeface="Calibri"/>
                          <a:cs typeface="Calibri"/>
                        </a:rPr>
                        <a:t>6.7</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10" dirty="0">
                          <a:latin typeface="Calibri"/>
                          <a:cs typeface="Calibri"/>
                        </a:rPr>
                        <a:t>44.89</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13"/>
                  </a:ext>
                </a:extLst>
              </a:tr>
              <a:tr h="301625">
                <a:tc>
                  <a:txBody>
                    <a:bodyPr/>
                    <a:lstStyle/>
                    <a:p>
                      <a:pPr marR="23495" algn="r">
                        <a:lnSpc>
                          <a:spcPct val="100000"/>
                        </a:lnSpc>
                        <a:spcBef>
                          <a:spcPts val="5"/>
                        </a:spcBef>
                      </a:pPr>
                      <a:r>
                        <a:rPr sz="1800" spc="-25" dirty="0">
                          <a:latin typeface="Calibri"/>
                          <a:cs typeface="Calibri"/>
                        </a:rPr>
                        <a:t>7.5</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10" dirty="0">
                          <a:latin typeface="Calibri"/>
                          <a:cs typeface="Calibri"/>
                        </a:rPr>
                        <a:t>56.25</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14"/>
                  </a:ext>
                </a:extLst>
              </a:tr>
              <a:tr h="301625">
                <a:tc>
                  <a:txBody>
                    <a:bodyPr/>
                    <a:lstStyle/>
                    <a:p>
                      <a:pPr marR="23495" algn="r">
                        <a:lnSpc>
                          <a:spcPct val="100000"/>
                        </a:lnSpc>
                        <a:spcBef>
                          <a:spcPts val="5"/>
                        </a:spcBef>
                      </a:pPr>
                      <a:r>
                        <a:rPr sz="1800" spc="-25" dirty="0">
                          <a:latin typeface="Calibri"/>
                          <a:cs typeface="Calibri"/>
                        </a:rPr>
                        <a:t>1.9</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3.61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15"/>
                  </a:ext>
                </a:extLst>
              </a:tr>
            </a:tbl>
          </a:graphicData>
        </a:graphic>
      </p:graphicFrame>
      <p:graphicFrame>
        <p:nvGraphicFramePr>
          <p:cNvPr id="8" name="object 9">
            <a:extLst>
              <a:ext uri="{FF2B5EF4-FFF2-40B4-BE49-F238E27FC236}">
                <a16:creationId xmlns:a16="http://schemas.microsoft.com/office/drawing/2014/main" id="{0FF7DC04-5E13-46B9-AC79-8D3F3E5B849D}"/>
              </a:ext>
            </a:extLst>
          </p:cNvPr>
          <p:cNvGraphicFramePr>
            <a:graphicFrameLocks noGrp="1"/>
          </p:cNvGraphicFramePr>
          <p:nvPr/>
        </p:nvGraphicFramePr>
        <p:xfrm>
          <a:off x="6610350" y="1314450"/>
          <a:ext cx="2092960" cy="3613150"/>
        </p:xfrm>
        <a:graphic>
          <a:graphicData uri="http://schemas.openxmlformats.org/drawingml/2006/table">
            <a:tbl>
              <a:tblPr firstRow="1" bandRow="1">
                <a:tableStyleId>{2D5ABB26-0587-4C30-8999-92F81FD0307C}</a:tableStyleId>
              </a:tblPr>
              <a:tblGrid>
                <a:gridCol w="1046480">
                  <a:extLst>
                    <a:ext uri="{9D8B030D-6E8A-4147-A177-3AD203B41FA5}">
                      <a16:colId xmlns:a16="http://schemas.microsoft.com/office/drawing/2014/main" val="20000"/>
                    </a:ext>
                  </a:extLst>
                </a:gridCol>
                <a:gridCol w="1046480">
                  <a:extLst>
                    <a:ext uri="{9D8B030D-6E8A-4147-A177-3AD203B41FA5}">
                      <a16:colId xmlns:a16="http://schemas.microsoft.com/office/drawing/2014/main" val="20001"/>
                    </a:ext>
                  </a:extLst>
                </a:gridCol>
              </a:tblGrid>
              <a:tr h="302895">
                <a:tc>
                  <a:txBody>
                    <a:bodyPr/>
                    <a:lstStyle/>
                    <a:p>
                      <a:pPr marR="23495" algn="r">
                        <a:lnSpc>
                          <a:spcPct val="100000"/>
                        </a:lnSpc>
                        <a:spcBef>
                          <a:spcPts val="5"/>
                        </a:spcBef>
                      </a:pPr>
                      <a:r>
                        <a:rPr sz="1800" spc="-25" dirty="0">
                          <a:latin typeface="Calibri"/>
                          <a:cs typeface="Calibri"/>
                        </a:rPr>
                        <a:t>0.1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0.01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0"/>
                  </a:ext>
                </a:extLst>
              </a:tr>
              <a:tr h="302895">
                <a:tc>
                  <a:txBody>
                    <a:bodyPr/>
                    <a:lstStyle/>
                    <a:p>
                      <a:pPr marR="23495" algn="r">
                        <a:lnSpc>
                          <a:spcPct val="100000"/>
                        </a:lnSpc>
                        <a:spcBef>
                          <a:spcPts val="5"/>
                        </a:spcBef>
                      </a:pPr>
                      <a:r>
                        <a:rPr sz="1800" dirty="0">
                          <a:latin typeface="Calibri"/>
                          <a:cs typeface="Calibri"/>
                        </a:rPr>
                        <a:t>6</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5" dirty="0">
                          <a:latin typeface="Calibri"/>
                          <a:cs typeface="Calibri"/>
                        </a:rPr>
                        <a:t>36</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1"/>
                  </a:ext>
                </a:extLst>
              </a:tr>
              <a:tr h="302895">
                <a:tc>
                  <a:txBody>
                    <a:bodyPr/>
                    <a:lstStyle/>
                    <a:p>
                      <a:pPr marR="23495" algn="r">
                        <a:lnSpc>
                          <a:spcPct val="100000"/>
                        </a:lnSpc>
                        <a:spcBef>
                          <a:spcPts val="5"/>
                        </a:spcBef>
                      </a:pPr>
                      <a:r>
                        <a:rPr sz="1800" spc="-25" dirty="0">
                          <a:latin typeface="Calibri"/>
                          <a:cs typeface="Calibri"/>
                        </a:rPr>
                        <a:t>6.3</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10" dirty="0">
                          <a:latin typeface="Calibri"/>
                          <a:cs typeface="Calibri"/>
                        </a:rPr>
                        <a:t>39.69</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2"/>
                  </a:ext>
                </a:extLst>
              </a:tr>
              <a:tr h="302895">
                <a:tc>
                  <a:txBody>
                    <a:bodyPr/>
                    <a:lstStyle/>
                    <a:p>
                      <a:pPr marR="23495" algn="r">
                        <a:lnSpc>
                          <a:spcPct val="100000"/>
                        </a:lnSpc>
                        <a:spcBef>
                          <a:spcPts val="5"/>
                        </a:spcBef>
                      </a:pPr>
                      <a:r>
                        <a:rPr sz="1800" dirty="0">
                          <a:latin typeface="Calibri"/>
                          <a:cs typeface="Calibri"/>
                        </a:rPr>
                        <a:t>9</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5" dirty="0">
                          <a:latin typeface="Calibri"/>
                          <a:cs typeface="Calibri"/>
                        </a:rPr>
                        <a:t>81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3"/>
                  </a:ext>
                </a:extLst>
              </a:tr>
              <a:tr h="302895">
                <a:tc>
                  <a:txBody>
                    <a:bodyPr/>
                    <a:lstStyle/>
                    <a:p>
                      <a:pPr marR="23495" algn="r">
                        <a:lnSpc>
                          <a:spcPct val="100000"/>
                        </a:lnSpc>
                        <a:spcBef>
                          <a:spcPts val="5"/>
                        </a:spcBef>
                      </a:pPr>
                      <a:r>
                        <a:rPr sz="1800" spc="-25" dirty="0">
                          <a:latin typeface="Calibri"/>
                          <a:cs typeface="Calibri"/>
                        </a:rPr>
                        <a:t>2.8</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7.84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4"/>
                  </a:ext>
                </a:extLst>
              </a:tr>
              <a:tr h="302895">
                <a:tc>
                  <a:txBody>
                    <a:bodyPr/>
                    <a:lstStyle/>
                    <a:p>
                      <a:pPr marR="23495" algn="r">
                        <a:lnSpc>
                          <a:spcPct val="100000"/>
                        </a:lnSpc>
                        <a:spcBef>
                          <a:spcPts val="5"/>
                        </a:spcBef>
                      </a:pPr>
                      <a:r>
                        <a:rPr sz="1800" dirty="0">
                          <a:latin typeface="Calibri"/>
                          <a:cs typeface="Calibri"/>
                        </a:rPr>
                        <a:t>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dirty="0">
                          <a:latin typeface="Calibri"/>
                          <a:cs typeface="Calibri"/>
                        </a:rPr>
                        <a:t>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5"/>
                  </a:ext>
                </a:extLst>
              </a:tr>
              <a:tr h="302895">
                <a:tc>
                  <a:txBody>
                    <a:bodyPr/>
                    <a:lstStyle/>
                    <a:p>
                      <a:pPr marR="23495" algn="r">
                        <a:lnSpc>
                          <a:spcPct val="100000"/>
                        </a:lnSpc>
                        <a:spcBef>
                          <a:spcPts val="5"/>
                        </a:spcBef>
                      </a:pPr>
                      <a:r>
                        <a:rPr sz="1800" spc="-25" dirty="0">
                          <a:latin typeface="Calibri"/>
                          <a:cs typeface="Calibri"/>
                        </a:rPr>
                        <a:t>2.4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5.76</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6"/>
                  </a:ext>
                </a:extLst>
              </a:tr>
              <a:tr h="302895">
                <a:tc>
                  <a:txBody>
                    <a:bodyPr/>
                    <a:lstStyle/>
                    <a:p>
                      <a:pPr marR="23495" algn="r">
                        <a:lnSpc>
                          <a:spcPct val="100000"/>
                        </a:lnSpc>
                        <a:spcBef>
                          <a:spcPts val="5"/>
                        </a:spcBef>
                      </a:pPr>
                      <a:r>
                        <a:rPr sz="1800" dirty="0">
                          <a:latin typeface="Calibri"/>
                          <a:cs typeface="Calibri"/>
                        </a:rPr>
                        <a:t>2</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dirty="0">
                          <a:latin typeface="Calibri"/>
                          <a:cs typeface="Calibri"/>
                        </a:rPr>
                        <a:t>4</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7"/>
                  </a:ext>
                </a:extLst>
              </a:tr>
              <a:tr h="302895">
                <a:tc>
                  <a:txBody>
                    <a:bodyPr/>
                    <a:lstStyle/>
                    <a:p>
                      <a:pPr marR="23495" algn="r">
                        <a:lnSpc>
                          <a:spcPct val="100000"/>
                        </a:lnSpc>
                        <a:spcBef>
                          <a:spcPts val="5"/>
                        </a:spcBef>
                      </a:pPr>
                      <a:r>
                        <a:rPr sz="1800" spc="-25" dirty="0">
                          <a:latin typeface="Calibri"/>
                          <a:cs typeface="Calibri"/>
                        </a:rPr>
                        <a:t>0.1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0.01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8"/>
                  </a:ext>
                </a:extLst>
              </a:tr>
              <a:tr h="302895">
                <a:tc>
                  <a:txBody>
                    <a:bodyPr/>
                    <a:lstStyle/>
                    <a:p>
                      <a:pPr marR="23495" algn="r">
                        <a:lnSpc>
                          <a:spcPct val="100000"/>
                        </a:lnSpc>
                        <a:spcBef>
                          <a:spcPts val="5"/>
                        </a:spcBef>
                      </a:pPr>
                      <a:r>
                        <a:rPr sz="1800" spc="-25" dirty="0">
                          <a:latin typeface="Calibri"/>
                          <a:cs typeface="Calibri"/>
                        </a:rPr>
                        <a:t>0.1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5"/>
                        </a:spcBef>
                      </a:pPr>
                      <a:r>
                        <a:rPr sz="1800" spc="-20" dirty="0">
                          <a:latin typeface="Calibri"/>
                          <a:cs typeface="Calibri"/>
                        </a:rPr>
                        <a:t>0.01</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09"/>
                  </a:ext>
                </a:extLst>
              </a:tr>
              <a:tr h="584200">
                <a:tc>
                  <a:txBody>
                    <a:bodyPr/>
                    <a:lstStyle/>
                    <a:p>
                      <a:pPr marR="23495" algn="r">
                        <a:lnSpc>
                          <a:spcPct val="100000"/>
                        </a:lnSpc>
                        <a:spcBef>
                          <a:spcPts val="1105"/>
                        </a:spcBef>
                      </a:pPr>
                      <a:r>
                        <a:rPr sz="1800" spc="-20" dirty="0">
                          <a:latin typeface="Calibri"/>
                          <a:cs typeface="Calibri"/>
                        </a:rPr>
                        <a:t>99.9</a:t>
                      </a:r>
                      <a:endParaRPr sz="1800">
                        <a:latin typeface="Calibri"/>
                        <a:cs typeface="Calibri"/>
                      </a:endParaRPr>
                    </a:p>
                  </a:txBody>
                  <a:tcPr marL="0" marR="0" marT="1403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tc>
                  <a:txBody>
                    <a:bodyPr/>
                    <a:lstStyle/>
                    <a:p>
                      <a:pPr marR="23495" algn="r">
                        <a:lnSpc>
                          <a:spcPct val="100000"/>
                        </a:lnSpc>
                        <a:spcBef>
                          <a:spcPts val="1170"/>
                        </a:spcBef>
                      </a:pPr>
                      <a:r>
                        <a:rPr sz="1800" spc="-10" dirty="0">
                          <a:latin typeface="Arial"/>
                          <a:cs typeface="Arial"/>
                        </a:rPr>
                        <a:t>0.065508</a:t>
                      </a:r>
                      <a:endParaRPr sz="1800" dirty="0">
                        <a:latin typeface="Arial"/>
                        <a:cs typeface="Arial"/>
                      </a:endParaRPr>
                    </a:p>
                  </a:txBody>
                  <a:tcPr marL="0" marR="0" marT="1485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4"/>
                    </a:solidFill>
                  </a:tcPr>
                </a:tc>
                <a:extLst>
                  <a:ext uri="{0D108BD9-81ED-4DB2-BD59-A6C34878D82A}">
                    <a16:rowId xmlns:a16="http://schemas.microsoft.com/office/drawing/2014/main" val="10010"/>
                  </a:ext>
                </a:extLst>
              </a:tr>
            </a:tbl>
          </a:graphicData>
        </a:graphic>
      </p:graphicFrame>
      <p:pic>
        <p:nvPicPr>
          <p:cNvPr id="9" name="object 10">
            <a:extLst>
              <a:ext uri="{FF2B5EF4-FFF2-40B4-BE49-F238E27FC236}">
                <a16:creationId xmlns:a16="http://schemas.microsoft.com/office/drawing/2014/main" id="{631BCDCA-898D-40B6-9E3B-9329B0215957}"/>
              </a:ext>
            </a:extLst>
          </p:cNvPr>
          <p:cNvPicPr/>
          <p:nvPr/>
        </p:nvPicPr>
        <p:blipFill>
          <a:blip r:embed="rId2" cstate="print"/>
          <a:stretch>
            <a:fillRect/>
          </a:stretch>
        </p:blipFill>
        <p:spPr>
          <a:xfrm>
            <a:off x="98483" y="2074832"/>
            <a:ext cx="4901210" cy="2972664"/>
          </a:xfrm>
          <a:prstGeom prst="rect">
            <a:avLst/>
          </a:prstGeom>
        </p:spPr>
      </p:pic>
    </p:spTree>
    <p:extLst>
      <p:ext uri="{BB962C8B-B14F-4D97-AF65-F5344CB8AC3E}">
        <p14:creationId xmlns:p14="http://schemas.microsoft.com/office/powerpoint/2010/main" val="6889934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2B06B-377B-480D-9BD2-265F6A3CE623}"/>
              </a:ext>
            </a:extLst>
          </p:cNvPr>
          <p:cNvSpPr>
            <a:spLocks noGrp="1"/>
          </p:cNvSpPr>
          <p:nvPr>
            <p:ph type="title"/>
          </p:nvPr>
        </p:nvSpPr>
        <p:spPr/>
        <p:txBody>
          <a:bodyPr/>
          <a:lstStyle/>
          <a:p>
            <a:r>
              <a:rPr lang="zh-CN" altLang="en-US" sz="3600" spc="-5" dirty="0">
                <a:solidFill>
                  <a:srgbClr val="002060"/>
                </a:solidFill>
              </a:rPr>
              <a:t>维吉尼亚密码，</a:t>
            </a:r>
            <a:r>
              <a:rPr lang="en-US" altLang="zh-CN" sz="3600" b="1" spc="-10" dirty="0" err="1">
                <a:solidFill>
                  <a:srgbClr val="002060"/>
                </a:solidFill>
                <a:latin typeface="Calibri"/>
                <a:cs typeface="Calibri"/>
              </a:rPr>
              <a:t>Vigener</a:t>
            </a:r>
            <a:endParaRPr lang="zh-CN" altLang="en-US" dirty="0"/>
          </a:p>
        </p:txBody>
      </p:sp>
      <p:sp>
        <p:nvSpPr>
          <p:cNvPr id="3" name="内容占位符 2">
            <a:extLst>
              <a:ext uri="{FF2B5EF4-FFF2-40B4-BE49-F238E27FC236}">
                <a16:creationId xmlns:a16="http://schemas.microsoft.com/office/drawing/2014/main" id="{7A33B987-27DD-4D07-B7CB-7D012EE08D95}"/>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683414DE-4DDF-4C44-8144-4135ECD90977}"/>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0733813D-6E8E-4EDF-A7C9-D75402FA93BF}"/>
              </a:ext>
            </a:extLst>
          </p:cNvPr>
          <p:cNvSpPr>
            <a:spLocks noGrp="1"/>
          </p:cNvSpPr>
          <p:nvPr>
            <p:ph type="sldNum" sz="quarter" idx="11"/>
          </p:nvPr>
        </p:nvSpPr>
        <p:spPr/>
        <p:txBody>
          <a:bodyPr/>
          <a:lstStyle/>
          <a:p>
            <a:fld id="{932003EE-D7F4-4083-B251-227CF17C5240}" type="slidenum">
              <a:rPr lang="en-US" altLang="zh-CN" smtClean="0"/>
              <a:pPr/>
              <a:t>29</a:t>
            </a:fld>
            <a:endParaRPr lang="en-US" altLang="zh-CN"/>
          </a:p>
        </p:txBody>
      </p:sp>
      <p:sp>
        <p:nvSpPr>
          <p:cNvPr id="6" name="object 12">
            <a:extLst>
              <a:ext uri="{FF2B5EF4-FFF2-40B4-BE49-F238E27FC236}">
                <a16:creationId xmlns:a16="http://schemas.microsoft.com/office/drawing/2014/main" id="{ECB4137D-E9FE-4FC1-8A7A-BEFADE7A0407}"/>
              </a:ext>
            </a:extLst>
          </p:cNvPr>
          <p:cNvSpPr txBox="1"/>
          <p:nvPr/>
        </p:nvSpPr>
        <p:spPr>
          <a:xfrm>
            <a:off x="396854" y="1542186"/>
            <a:ext cx="7950200" cy="1459865"/>
          </a:xfrm>
          <a:prstGeom prst="rect">
            <a:avLst/>
          </a:prstGeom>
        </p:spPr>
        <p:txBody>
          <a:bodyPr vert="horz" wrap="square" lIns="0" tIns="12700" rIns="0" bIns="0" rtlCol="0">
            <a:spAutoFit/>
          </a:bodyPr>
          <a:lstStyle/>
          <a:p>
            <a:pPr marL="12700">
              <a:lnSpc>
                <a:spcPct val="100000"/>
              </a:lnSpc>
              <a:spcBef>
                <a:spcPts val="100"/>
              </a:spcBef>
            </a:pPr>
            <a:r>
              <a:rPr sz="2400" spc="-5" dirty="0">
                <a:latin typeface="宋体"/>
                <a:cs typeface="宋体"/>
              </a:rPr>
              <a:t>维吉尼亚密码采用分治法，被分成了若干个移位密码</a:t>
            </a:r>
            <a:endParaRPr sz="2400" dirty="0">
              <a:latin typeface="宋体"/>
              <a:cs typeface="宋体"/>
            </a:endParaRPr>
          </a:p>
          <a:p>
            <a:pPr>
              <a:lnSpc>
                <a:spcPct val="100000"/>
              </a:lnSpc>
            </a:pPr>
            <a:endParaRPr sz="2400" dirty="0">
              <a:latin typeface="宋体"/>
              <a:cs typeface="宋体"/>
            </a:endParaRPr>
          </a:p>
          <a:p>
            <a:pPr>
              <a:lnSpc>
                <a:spcPct val="100000"/>
              </a:lnSpc>
              <a:spcBef>
                <a:spcPts val="20"/>
              </a:spcBef>
            </a:pPr>
            <a:endParaRPr sz="1900" dirty="0">
              <a:latin typeface="宋体"/>
              <a:cs typeface="宋体"/>
            </a:endParaRPr>
          </a:p>
          <a:p>
            <a:pPr marL="12700">
              <a:lnSpc>
                <a:spcPct val="100000"/>
              </a:lnSpc>
            </a:pPr>
            <a:r>
              <a:rPr sz="2400" spc="-5" dirty="0">
                <a:latin typeface="宋体"/>
                <a:cs typeface="宋体"/>
              </a:rPr>
              <a:t>如长度猜对，密文字母概率平方和等于明文字母概率平方和</a:t>
            </a:r>
            <a:endParaRPr sz="2400" dirty="0">
              <a:latin typeface="宋体"/>
              <a:cs typeface="宋体"/>
            </a:endParaRPr>
          </a:p>
        </p:txBody>
      </p:sp>
      <p:sp>
        <p:nvSpPr>
          <p:cNvPr id="7" name="object 13">
            <a:extLst>
              <a:ext uri="{FF2B5EF4-FFF2-40B4-BE49-F238E27FC236}">
                <a16:creationId xmlns:a16="http://schemas.microsoft.com/office/drawing/2014/main" id="{2D4F6CF2-74A3-4157-9947-060F1BD4A490}"/>
              </a:ext>
            </a:extLst>
          </p:cNvPr>
          <p:cNvSpPr txBox="1"/>
          <p:nvPr/>
        </p:nvSpPr>
        <p:spPr>
          <a:xfrm>
            <a:off x="396854" y="4873641"/>
            <a:ext cx="79502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宋体"/>
                <a:cs typeface="宋体"/>
              </a:rPr>
              <a:t>如长度猜错，统计密文字母出现的概率平方和的期望如下：</a:t>
            </a:r>
            <a:endParaRPr sz="2400">
              <a:latin typeface="宋体"/>
              <a:cs typeface="宋体"/>
            </a:endParaRPr>
          </a:p>
        </p:txBody>
      </p:sp>
      <p:pic>
        <p:nvPicPr>
          <p:cNvPr id="8" name="object 14">
            <a:extLst>
              <a:ext uri="{FF2B5EF4-FFF2-40B4-BE49-F238E27FC236}">
                <a16:creationId xmlns:a16="http://schemas.microsoft.com/office/drawing/2014/main" id="{F943875F-8776-4EA0-AB0D-7518702477B4}"/>
              </a:ext>
            </a:extLst>
          </p:cNvPr>
          <p:cNvPicPr/>
          <p:nvPr/>
        </p:nvPicPr>
        <p:blipFill>
          <a:blip r:embed="rId2" cstate="print"/>
          <a:stretch>
            <a:fillRect/>
          </a:stretch>
        </p:blipFill>
        <p:spPr>
          <a:xfrm>
            <a:off x="447654" y="3112414"/>
            <a:ext cx="5848350" cy="962025"/>
          </a:xfrm>
          <a:prstGeom prst="rect">
            <a:avLst/>
          </a:prstGeom>
        </p:spPr>
      </p:pic>
      <p:pic>
        <p:nvPicPr>
          <p:cNvPr id="9" name="object 15">
            <a:extLst>
              <a:ext uri="{FF2B5EF4-FFF2-40B4-BE49-F238E27FC236}">
                <a16:creationId xmlns:a16="http://schemas.microsoft.com/office/drawing/2014/main" id="{E5954B7D-4393-485F-8631-BDE074408A30}"/>
              </a:ext>
            </a:extLst>
          </p:cNvPr>
          <p:cNvPicPr/>
          <p:nvPr/>
        </p:nvPicPr>
        <p:blipFill>
          <a:blip r:embed="rId3" cstate="print"/>
          <a:stretch>
            <a:fillRect/>
          </a:stretch>
        </p:blipFill>
        <p:spPr>
          <a:xfrm>
            <a:off x="450370" y="5420542"/>
            <a:ext cx="2142828" cy="530605"/>
          </a:xfrm>
          <a:prstGeom prst="rect">
            <a:avLst/>
          </a:prstGeom>
        </p:spPr>
      </p:pic>
      <p:grpSp>
        <p:nvGrpSpPr>
          <p:cNvPr id="10" name="object 7">
            <a:extLst>
              <a:ext uri="{FF2B5EF4-FFF2-40B4-BE49-F238E27FC236}">
                <a16:creationId xmlns:a16="http://schemas.microsoft.com/office/drawing/2014/main" id="{75F387B7-5E5F-41FB-8AC2-FC4CBB2730A8}"/>
              </a:ext>
            </a:extLst>
          </p:cNvPr>
          <p:cNvGrpSpPr/>
          <p:nvPr/>
        </p:nvGrpSpPr>
        <p:grpSpPr>
          <a:xfrm>
            <a:off x="860323" y="1330007"/>
            <a:ext cx="8430260" cy="4883785"/>
            <a:chOff x="285720" y="1209659"/>
            <a:chExt cx="8430260" cy="4883785"/>
          </a:xfrm>
        </p:grpSpPr>
        <p:sp>
          <p:nvSpPr>
            <p:cNvPr id="11" name="object 8">
              <a:extLst>
                <a:ext uri="{FF2B5EF4-FFF2-40B4-BE49-F238E27FC236}">
                  <a16:creationId xmlns:a16="http://schemas.microsoft.com/office/drawing/2014/main" id="{69B81162-94D3-4BDE-A693-589FF9154516}"/>
                </a:ext>
              </a:extLst>
            </p:cNvPr>
            <p:cNvSpPr/>
            <p:nvPr/>
          </p:nvSpPr>
          <p:spPr>
            <a:xfrm>
              <a:off x="285720" y="1214422"/>
              <a:ext cx="8430260" cy="0"/>
            </a:xfrm>
            <a:custGeom>
              <a:avLst/>
              <a:gdLst/>
              <a:ahLst/>
              <a:cxnLst/>
              <a:rect l="l" t="t" r="r" b="b"/>
              <a:pathLst>
                <a:path w="8430260">
                  <a:moveTo>
                    <a:pt x="0" y="0"/>
                  </a:moveTo>
                  <a:lnTo>
                    <a:pt x="8429683" y="0"/>
                  </a:lnTo>
                </a:path>
              </a:pathLst>
            </a:custGeom>
            <a:ln w="9525">
              <a:solidFill>
                <a:srgbClr val="4A7EBB"/>
              </a:solidFill>
            </a:ln>
          </p:spPr>
          <p:txBody>
            <a:bodyPr wrap="square" lIns="0" tIns="0" rIns="0" bIns="0" rtlCol="0"/>
            <a:lstStyle/>
            <a:p>
              <a:endParaRPr/>
            </a:p>
          </p:txBody>
        </p:sp>
        <p:pic>
          <p:nvPicPr>
            <p:cNvPr id="12" name="object 9">
              <a:extLst>
                <a:ext uri="{FF2B5EF4-FFF2-40B4-BE49-F238E27FC236}">
                  <a16:creationId xmlns:a16="http://schemas.microsoft.com/office/drawing/2014/main" id="{4C4DE516-5E9A-46FC-9109-00764C852D6F}"/>
                </a:ext>
              </a:extLst>
            </p:cNvPr>
            <p:cNvPicPr/>
            <p:nvPr/>
          </p:nvPicPr>
          <p:blipFill>
            <a:blip r:embed="rId4" cstate="print"/>
            <a:stretch>
              <a:fillRect/>
            </a:stretch>
          </p:blipFill>
          <p:spPr>
            <a:xfrm>
              <a:off x="881808" y="1214422"/>
              <a:ext cx="7272807" cy="4878873"/>
            </a:xfrm>
            <a:prstGeom prst="rect">
              <a:avLst/>
            </a:prstGeom>
          </p:spPr>
        </p:pic>
      </p:grpSp>
    </p:spTree>
    <p:extLst>
      <p:ext uri="{BB962C8B-B14F-4D97-AF65-F5344CB8AC3E}">
        <p14:creationId xmlns:p14="http://schemas.microsoft.com/office/powerpoint/2010/main" val="1810688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22792-06A5-4419-A068-D451360C5A7D}"/>
              </a:ext>
            </a:extLst>
          </p:cNvPr>
          <p:cNvSpPr>
            <a:spLocks noGrp="1"/>
          </p:cNvSpPr>
          <p:nvPr>
            <p:ph type="title"/>
          </p:nvPr>
        </p:nvSpPr>
        <p:spPr/>
        <p:txBody>
          <a:bodyPr/>
          <a:lstStyle/>
          <a:p>
            <a:r>
              <a:rPr lang="zh-CN" altLang="en-US" dirty="0"/>
              <a:t>数学基础</a:t>
            </a:r>
          </a:p>
        </p:txBody>
      </p:sp>
      <p:sp>
        <p:nvSpPr>
          <p:cNvPr id="3" name="内容占位符 2">
            <a:extLst>
              <a:ext uri="{FF2B5EF4-FFF2-40B4-BE49-F238E27FC236}">
                <a16:creationId xmlns:a16="http://schemas.microsoft.com/office/drawing/2014/main" id="{42A9D031-77D1-40D3-83ED-95AC8173916B}"/>
              </a:ext>
            </a:extLst>
          </p:cNvPr>
          <p:cNvSpPr>
            <a:spLocks noGrp="1"/>
          </p:cNvSpPr>
          <p:nvPr>
            <p:ph idx="1"/>
          </p:nvPr>
        </p:nvSpPr>
        <p:spPr/>
        <p:txBody>
          <a:bodyPr/>
          <a:lstStyle/>
          <a:p>
            <a:pPr eaLnBrk="1" hangingPunct="1"/>
            <a:r>
              <a:rPr lang="zh-CN" altLang="en-US" dirty="0"/>
              <a:t>概率论</a:t>
            </a:r>
          </a:p>
          <a:p>
            <a:pPr eaLnBrk="1" hangingPunct="1"/>
            <a:r>
              <a:rPr lang="zh-CN" altLang="en-US" dirty="0"/>
              <a:t>信息论</a:t>
            </a:r>
          </a:p>
          <a:p>
            <a:pPr eaLnBrk="1" hangingPunct="1"/>
            <a:r>
              <a:rPr lang="zh-CN" altLang="en-US" dirty="0"/>
              <a:t>计算复杂性理论</a:t>
            </a:r>
          </a:p>
          <a:p>
            <a:pPr eaLnBrk="1" hangingPunct="1"/>
            <a:r>
              <a:rPr lang="zh-CN" altLang="en-US" dirty="0"/>
              <a:t>数论</a:t>
            </a:r>
          </a:p>
          <a:p>
            <a:pPr eaLnBrk="1" hangingPunct="1"/>
            <a:r>
              <a:rPr lang="zh-CN" altLang="en-US" dirty="0"/>
              <a:t>有限域</a:t>
            </a:r>
          </a:p>
          <a:p>
            <a:pPr eaLnBrk="1" hangingPunct="1"/>
            <a:r>
              <a:rPr lang="zh-CN" altLang="en-US" dirty="0"/>
              <a:t>抽象代数</a:t>
            </a:r>
          </a:p>
          <a:p>
            <a:pPr eaLnBrk="1" hangingPunct="1"/>
            <a:r>
              <a:rPr lang="zh-CN" altLang="en-US" dirty="0"/>
              <a:t>其它</a:t>
            </a:r>
            <a:r>
              <a:rPr lang="en-US" altLang="zh-CN" dirty="0"/>
              <a:t>——</a:t>
            </a:r>
            <a:r>
              <a:rPr lang="zh-CN" altLang="en-US" dirty="0"/>
              <a:t>数理统计、算法分析、可计算性理论、离散数学、组合数学、泛函分析</a:t>
            </a:r>
            <a:r>
              <a:rPr lang="en-US" altLang="zh-CN" dirty="0"/>
              <a:t>……</a:t>
            </a:r>
            <a:r>
              <a:rPr lang="zh-CN" altLang="en-US" dirty="0"/>
              <a:t>等。</a:t>
            </a:r>
          </a:p>
          <a:p>
            <a:endParaRPr lang="zh-CN" altLang="en-US" dirty="0"/>
          </a:p>
        </p:txBody>
      </p:sp>
      <p:sp>
        <p:nvSpPr>
          <p:cNvPr id="4" name="日期占位符 3">
            <a:extLst>
              <a:ext uri="{FF2B5EF4-FFF2-40B4-BE49-F238E27FC236}">
                <a16:creationId xmlns:a16="http://schemas.microsoft.com/office/drawing/2014/main" id="{E0814F3D-C16B-4597-8ADF-D351A5C8C6D6}"/>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EAD9FD7E-1DDA-4B3F-847D-DEE3B90BBC58}"/>
              </a:ext>
            </a:extLst>
          </p:cNvPr>
          <p:cNvSpPr>
            <a:spLocks noGrp="1"/>
          </p:cNvSpPr>
          <p:nvPr>
            <p:ph type="sldNum" sz="quarter" idx="11"/>
          </p:nvPr>
        </p:nvSpPr>
        <p:spPr/>
        <p:txBody>
          <a:bodyPr/>
          <a:lstStyle/>
          <a:p>
            <a:fld id="{932003EE-D7F4-4083-B251-227CF17C5240}" type="slidenum">
              <a:rPr lang="en-US" altLang="zh-CN" smtClean="0"/>
              <a:pPr/>
              <a:t>3</a:t>
            </a:fld>
            <a:endParaRPr lang="en-US" altLang="zh-CN"/>
          </a:p>
        </p:txBody>
      </p:sp>
    </p:spTree>
    <p:extLst>
      <p:ext uri="{BB962C8B-B14F-4D97-AF65-F5344CB8AC3E}">
        <p14:creationId xmlns:p14="http://schemas.microsoft.com/office/powerpoint/2010/main" val="360412181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DC395-F4D0-4146-A2BF-AFC601231568}"/>
              </a:ext>
            </a:extLst>
          </p:cNvPr>
          <p:cNvSpPr>
            <a:spLocks noGrp="1"/>
          </p:cNvSpPr>
          <p:nvPr>
            <p:ph type="title"/>
          </p:nvPr>
        </p:nvSpPr>
        <p:spPr/>
        <p:txBody>
          <a:bodyPr/>
          <a:lstStyle/>
          <a:p>
            <a:r>
              <a:rPr lang="zh-CN" altLang="en-US" dirty="0"/>
              <a:t>多字母代替密码</a:t>
            </a:r>
          </a:p>
        </p:txBody>
      </p:sp>
      <p:sp>
        <p:nvSpPr>
          <p:cNvPr id="3" name="内容占位符 2">
            <a:extLst>
              <a:ext uri="{FF2B5EF4-FFF2-40B4-BE49-F238E27FC236}">
                <a16:creationId xmlns:a16="http://schemas.microsoft.com/office/drawing/2014/main" id="{F86B217B-E2F3-48F0-8BB3-9D7DE3B7F448}"/>
              </a:ext>
            </a:extLst>
          </p:cNvPr>
          <p:cNvSpPr>
            <a:spLocks noGrp="1"/>
          </p:cNvSpPr>
          <p:nvPr>
            <p:ph idx="1"/>
          </p:nvPr>
        </p:nvSpPr>
        <p:spPr>
          <a:xfrm>
            <a:off x="304800" y="1219200"/>
            <a:ext cx="8382000" cy="2057400"/>
          </a:xfrm>
        </p:spPr>
        <p:txBody>
          <a:bodyPr/>
          <a:lstStyle/>
          <a:p>
            <a:pPr marL="0" indent="0" eaLnBrk="1" hangingPunct="1">
              <a:buFont typeface="Wingdings" pitchFamily="2" charset="2"/>
              <a:buNone/>
              <a:defRPr/>
            </a:pPr>
            <a:r>
              <a:rPr lang="zh-CN" altLang="en-US" dirty="0"/>
              <a:t>可以用矩阵变换方便地描述</a:t>
            </a:r>
            <a:r>
              <a:rPr lang="zh-CN" altLang="en-US" dirty="0">
                <a:solidFill>
                  <a:srgbClr val="FF0000"/>
                </a:solidFill>
              </a:rPr>
              <a:t>多字母代替密码</a:t>
            </a:r>
            <a:r>
              <a:rPr lang="zh-CN" altLang="en-US" dirty="0"/>
              <a:t>，有时又称为</a:t>
            </a:r>
            <a:r>
              <a:rPr lang="zh-CN" altLang="en-US" dirty="0">
                <a:solidFill>
                  <a:srgbClr val="FF0000"/>
                </a:solidFill>
              </a:rPr>
              <a:t>矩阵变换密码</a:t>
            </a:r>
            <a:r>
              <a:rPr lang="zh-CN" altLang="en-US" dirty="0"/>
              <a:t>。</a:t>
            </a:r>
          </a:p>
          <a:p>
            <a:pPr marL="762000" lvl="1" eaLnBrk="1" hangingPunct="1">
              <a:defRPr/>
            </a:pPr>
            <a:r>
              <a:rPr lang="en-US" altLang="zh-CN" dirty="0">
                <a:effectLst>
                  <a:outerShdw blurRad="38100" dist="38100" dir="2700000" algn="tl">
                    <a:srgbClr val="C0C0C0"/>
                  </a:outerShdw>
                </a:effectLst>
              </a:rPr>
              <a:t>Hill cipher</a:t>
            </a:r>
          </a:p>
          <a:p>
            <a:pPr marL="762000" lvl="1" eaLnBrk="1" hangingPunct="1">
              <a:defRPr/>
            </a:pPr>
            <a:r>
              <a:rPr lang="en-US" altLang="zh-CN" dirty="0">
                <a:effectLst>
                  <a:outerShdw blurRad="38100" dist="38100" dir="2700000" algn="tl">
                    <a:srgbClr val="C0C0C0"/>
                  </a:outerShdw>
                </a:effectLst>
              </a:rPr>
              <a:t>Playfair cipher</a:t>
            </a:r>
            <a:endParaRPr lang="zh-CN" altLang="en-US" dirty="0"/>
          </a:p>
        </p:txBody>
      </p:sp>
      <p:sp>
        <p:nvSpPr>
          <p:cNvPr id="4" name="日期占位符 3">
            <a:extLst>
              <a:ext uri="{FF2B5EF4-FFF2-40B4-BE49-F238E27FC236}">
                <a16:creationId xmlns:a16="http://schemas.microsoft.com/office/drawing/2014/main" id="{8BC4AF8D-E130-4AC4-AA2E-E32DBA185AC8}"/>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BD0DEF8F-F107-4361-A33F-E463005C3D3A}"/>
              </a:ext>
            </a:extLst>
          </p:cNvPr>
          <p:cNvSpPr>
            <a:spLocks noGrp="1"/>
          </p:cNvSpPr>
          <p:nvPr>
            <p:ph type="sldNum" sz="quarter" idx="11"/>
          </p:nvPr>
        </p:nvSpPr>
        <p:spPr/>
        <p:txBody>
          <a:bodyPr/>
          <a:lstStyle/>
          <a:p>
            <a:fld id="{932003EE-D7F4-4083-B251-227CF17C5240}" type="slidenum">
              <a:rPr lang="en-US" altLang="zh-CN" smtClean="0"/>
              <a:pPr/>
              <a:t>30</a:t>
            </a:fld>
            <a:endParaRPr lang="en-US" altLang="zh-CN"/>
          </a:p>
        </p:txBody>
      </p:sp>
    </p:spTree>
    <p:extLst>
      <p:ext uri="{BB962C8B-B14F-4D97-AF65-F5344CB8AC3E}">
        <p14:creationId xmlns:p14="http://schemas.microsoft.com/office/powerpoint/2010/main" val="275566235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CE9B5-659E-4C39-88E1-AB11F805AAA7}"/>
              </a:ext>
            </a:extLst>
          </p:cNvPr>
          <p:cNvSpPr>
            <a:spLocks noGrp="1"/>
          </p:cNvSpPr>
          <p:nvPr>
            <p:ph type="title"/>
          </p:nvPr>
        </p:nvSpPr>
        <p:spPr/>
        <p:txBody>
          <a:bodyPr/>
          <a:lstStyle/>
          <a:p>
            <a:r>
              <a:rPr lang="en-US" altLang="zh-CN" b="1" i="0" dirty="0">
                <a:solidFill>
                  <a:srgbClr val="222226"/>
                </a:solidFill>
                <a:effectLst/>
                <a:latin typeface="PingFang SC"/>
              </a:rPr>
              <a:t>Hill</a:t>
            </a:r>
            <a:r>
              <a:rPr lang="zh-CN" altLang="en-US" b="1" i="0" dirty="0">
                <a:solidFill>
                  <a:srgbClr val="222226"/>
                </a:solidFill>
                <a:effectLst/>
                <a:latin typeface="PingFang SC"/>
              </a:rPr>
              <a:t>密码</a:t>
            </a:r>
            <a:endParaRPr lang="zh-CN" altLang="en-US" dirty="0"/>
          </a:p>
        </p:txBody>
      </p:sp>
      <p:sp>
        <p:nvSpPr>
          <p:cNvPr id="4" name="日期占位符 3">
            <a:extLst>
              <a:ext uri="{FF2B5EF4-FFF2-40B4-BE49-F238E27FC236}">
                <a16:creationId xmlns:a16="http://schemas.microsoft.com/office/drawing/2014/main" id="{31B264C3-5C98-46CE-9D1D-88A37A667C30}"/>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F18F08BE-73CC-47A9-995B-7A7D32530E69}"/>
              </a:ext>
            </a:extLst>
          </p:cNvPr>
          <p:cNvSpPr>
            <a:spLocks noGrp="1"/>
          </p:cNvSpPr>
          <p:nvPr>
            <p:ph type="sldNum" sz="quarter" idx="11"/>
          </p:nvPr>
        </p:nvSpPr>
        <p:spPr/>
        <p:txBody>
          <a:bodyPr/>
          <a:lstStyle/>
          <a:p>
            <a:fld id="{932003EE-D7F4-4083-B251-227CF17C5240}" type="slidenum">
              <a:rPr lang="en-US" altLang="zh-CN" smtClean="0"/>
              <a:pPr/>
              <a:t>31</a:t>
            </a:fld>
            <a:endParaRPr lang="en-US" altLang="zh-CN"/>
          </a:p>
        </p:txBody>
      </p:sp>
      <p:sp>
        <p:nvSpPr>
          <p:cNvPr id="6" name="内容占位符 5">
            <a:extLst>
              <a:ext uri="{FF2B5EF4-FFF2-40B4-BE49-F238E27FC236}">
                <a16:creationId xmlns:a16="http://schemas.microsoft.com/office/drawing/2014/main" id="{6E937FEF-453C-4C84-B85E-068ABBAC7624}"/>
              </a:ext>
            </a:extLst>
          </p:cNvPr>
          <p:cNvSpPr>
            <a:spLocks noGrp="1"/>
          </p:cNvSpPr>
          <p:nvPr>
            <p:ph idx="1"/>
          </p:nvPr>
        </p:nvSpPr>
        <p:spPr>
          <a:xfrm>
            <a:off x="304800" y="1066800"/>
            <a:ext cx="8610600" cy="838200"/>
          </a:xfrm>
        </p:spPr>
        <p:txBody>
          <a:bodyPr/>
          <a:lstStyle/>
          <a:p>
            <a:pPr>
              <a:spcBef>
                <a:spcPct val="0"/>
              </a:spcBef>
            </a:pPr>
            <a:r>
              <a:rPr lang="zh-CN" altLang="en-US" sz="2000" b="0" kern="1200" dirty="0">
                <a:latin typeface="Arial" panose="020B0604020202020204" pitchFamily="34" charset="0"/>
                <a:ea typeface="宋体" panose="02010600030101010101" pitchFamily="2" charset="-122"/>
              </a:rPr>
              <a:t>设明文向量为 </a:t>
            </a:r>
            <a:r>
              <a:rPr lang="en-US" altLang="zh-CN" sz="2000" b="0" kern="1200" dirty="0">
                <a:latin typeface="Arial" panose="020B0604020202020204" pitchFamily="34" charset="0"/>
                <a:ea typeface="宋体" panose="02010600030101010101" pitchFamily="2" charset="-122"/>
              </a:rPr>
              <a:t>p = ( p 1 , p 2 , … , p m ),​</a:t>
            </a:r>
            <a:r>
              <a:rPr lang="zh-CN" altLang="en-US" sz="2000" b="0" kern="1200" dirty="0">
                <a:latin typeface="Arial" panose="020B0604020202020204" pitchFamily="34" charset="0"/>
                <a:ea typeface="宋体" panose="02010600030101010101" pitchFamily="2" charset="-122"/>
              </a:rPr>
              <a:t>密钥矩阵为 </a:t>
            </a:r>
            <a:r>
              <a:rPr lang="en-US" altLang="zh-CN" sz="2000" b="0" kern="1200" dirty="0">
                <a:latin typeface="Arial" panose="020B0604020202020204" pitchFamily="34" charset="0"/>
                <a:ea typeface="宋体" panose="02010600030101010101" pitchFamily="2" charset="-122"/>
              </a:rPr>
              <a:t>K </a:t>
            </a:r>
            <a:r>
              <a:rPr lang="zh-CN" altLang="en-US" sz="2000" b="0" kern="1200" dirty="0">
                <a:latin typeface="Arial" panose="020B0604020202020204" pitchFamily="34" charset="0"/>
                <a:ea typeface="宋体" panose="02010600030101010101" pitchFamily="2" charset="-122"/>
              </a:rPr>
              <a:t>则加密过程可以表示为</a:t>
            </a:r>
          </a:p>
          <a:p>
            <a:endParaRPr lang="zh-CN" altLang="en-US" dirty="0"/>
          </a:p>
        </p:txBody>
      </p:sp>
      <p:pic>
        <p:nvPicPr>
          <p:cNvPr id="8" name="图片 7">
            <a:extLst>
              <a:ext uri="{FF2B5EF4-FFF2-40B4-BE49-F238E27FC236}">
                <a16:creationId xmlns:a16="http://schemas.microsoft.com/office/drawing/2014/main" id="{35F01277-B939-476A-8B32-E7F11F9A0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807512"/>
            <a:ext cx="2739365" cy="358726"/>
          </a:xfrm>
          <a:prstGeom prst="rect">
            <a:avLst/>
          </a:prstGeom>
        </p:spPr>
      </p:pic>
      <p:sp>
        <p:nvSpPr>
          <p:cNvPr id="10" name="文本框 9">
            <a:extLst>
              <a:ext uri="{FF2B5EF4-FFF2-40B4-BE49-F238E27FC236}">
                <a16:creationId xmlns:a16="http://schemas.microsoft.com/office/drawing/2014/main" id="{ED1F4B8D-109C-4885-B423-C0BAFE2BF3C8}"/>
              </a:ext>
            </a:extLst>
          </p:cNvPr>
          <p:cNvSpPr txBox="1"/>
          <p:nvPr/>
        </p:nvSpPr>
        <p:spPr>
          <a:xfrm>
            <a:off x="533400" y="2394720"/>
            <a:ext cx="8077200" cy="1015663"/>
          </a:xfrm>
          <a:prstGeom prst="rect">
            <a:avLst/>
          </a:prstGeom>
          <a:noFill/>
        </p:spPr>
        <p:txBody>
          <a:bodyPr wrap="square">
            <a:spAutoFit/>
          </a:bodyPr>
          <a:lstStyle/>
          <a:p>
            <a:r>
              <a:rPr lang="zh-CN" altLang="en-US" sz="2000" dirty="0"/>
              <a:t>其中，c  表示加密后的向量,对于解密过程，假设我们已经得到了密文向量 c 和密钥矩阵 KK，需要求出逆矩阵 K^ -1然后对每个密文向量进行如下运算：</a:t>
            </a:r>
          </a:p>
        </p:txBody>
      </p:sp>
      <p:pic>
        <p:nvPicPr>
          <p:cNvPr id="12" name="图片 11">
            <a:extLst>
              <a:ext uri="{FF2B5EF4-FFF2-40B4-BE49-F238E27FC236}">
                <a16:creationId xmlns:a16="http://schemas.microsoft.com/office/drawing/2014/main" id="{70E13313-03AB-4C37-B3A1-F774A2D57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230645"/>
            <a:ext cx="4305954" cy="703448"/>
          </a:xfrm>
          <a:prstGeom prst="rect">
            <a:avLst/>
          </a:prstGeom>
        </p:spPr>
      </p:pic>
      <p:pic>
        <p:nvPicPr>
          <p:cNvPr id="14" name="图片 13">
            <a:extLst>
              <a:ext uri="{FF2B5EF4-FFF2-40B4-BE49-F238E27FC236}">
                <a16:creationId xmlns:a16="http://schemas.microsoft.com/office/drawing/2014/main" id="{C71C0DF3-44E9-4839-8BC5-865A5FEBD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068" y="3900103"/>
            <a:ext cx="6777463" cy="2428855"/>
          </a:xfrm>
          <a:prstGeom prst="rect">
            <a:avLst/>
          </a:prstGeom>
        </p:spPr>
      </p:pic>
    </p:spTree>
    <p:extLst>
      <p:ext uri="{BB962C8B-B14F-4D97-AF65-F5344CB8AC3E}">
        <p14:creationId xmlns:p14="http://schemas.microsoft.com/office/powerpoint/2010/main" val="31032020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F368C-7426-4967-8038-7CD87EAA3A3D}"/>
              </a:ext>
            </a:extLst>
          </p:cNvPr>
          <p:cNvSpPr>
            <a:spLocks noGrp="1"/>
          </p:cNvSpPr>
          <p:nvPr>
            <p:ph type="title"/>
          </p:nvPr>
        </p:nvSpPr>
        <p:spPr/>
        <p:txBody>
          <a:bodyPr/>
          <a:lstStyle/>
          <a:p>
            <a:r>
              <a:rPr lang="en-US" altLang="zh-CN" b="1" i="0" dirty="0">
                <a:solidFill>
                  <a:srgbClr val="222226"/>
                </a:solidFill>
                <a:effectLst/>
                <a:latin typeface="PingFang SC"/>
              </a:rPr>
              <a:t>Hill</a:t>
            </a:r>
            <a:r>
              <a:rPr lang="zh-CN" altLang="en-US" b="1" i="0" dirty="0">
                <a:solidFill>
                  <a:srgbClr val="222226"/>
                </a:solidFill>
                <a:effectLst/>
                <a:latin typeface="PingFang SC"/>
              </a:rPr>
              <a:t>密码</a:t>
            </a:r>
            <a:endParaRPr lang="zh-CN" altLang="en-US" dirty="0"/>
          </a:p>
        </p:txBody>
      </p:sp>
      <p:sp>
        <p:nvSpPr>
          <p:cNvPr id="4" name="日期占位符 3">
            <a:extLst>
              <a:ext uri="{FF2B5EF4-FFF2-40B4-BE49-F238E27FC236}">
                <a16:creationId xmlns:a16="http://schemas.microsoft.com/office/drawing/2014/main" id="{BD9DAADA-F0A0-40CC-8BDD-C46383CB779C}"/>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3B5F2F25-FEF6-4AD1-806D-FC8A867A0287}"/>
              </a:ext>
            </a:extLst>
          </p:cNvPr>
          <p:cNvSpPr>
            <a:spLocks noGrp="1"/>
          </p:cNvSpPr>
          <p:nvPr>
            <p:ph type="sldNum" sz="quarter" idx="11"/>
          </p:nvPr>
        </p:nvSpPr>
        <p:spPr/>
        <p:txBody>
          <a:bodyPr/>
          <a:lstStyle/>
          <a:p>
            <a:fld id="{932003EE-D7F4-4083-B251-227CF17C5240}" type="slidenum">
              <a:rPr lang="en-US" altLang="zh-CN" smtClean="0"/>
              <a:pPr/>
              <a:t>32</a:t>
            </a:fld>
            <a:endParaRPr lang="en-US" altLang="zh-CN"/>
          </a:p>
        </p:txBody>
      </p:sp>
      <p:pic>
        <p:nvPicPr>
          <p:cNvPr id="9" name="图片 8">
            <a:extLst>
              <a:ext uri="{FF2B5EF4-FFF2-40B4-BE49-F238E27FC236}">
                <a16:creationId xmlns:a16="http://schemas.microsoft.com/office/drawing/2014/main" id="{6620185E-65D8-4780-A498-36333F80E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28" y="1219200"/>
            <a:ext cx="7388744" cy="2051538"/>
          </a:xfrm>
          <a:prstGeom prst="rect">
            <a:avLst/>
          </a:prstGeom>
        </p:spPr>
      </p:pic>
      <p:pic>
        <p:nvPicPr>
          <p:cNvPr id="11" name="图片 10">
            <a:extLst>
              <a:ext uri="{FF2B5EF4-FFF2-40B4-BE49-F238E27FC236}">
                <a16:creationId xmlns:a16="http://schemas.microsoft.com/office/drawing/2014/main" id="{6A9063C3-EF14-4955-85FD-41C4257A0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55" y="3483463"/>
            <a:ext cx="7473459" cy="2051538"/>
          </a:xfrm>
          <a:prstGeom prst="rect">
            <a:avLst/>
          </a:prstGeom>
        </p:spPr>
      </p:pic>
      <p:sp>
        <p:nvSpPr>
          <p:cNvPr id="12" name="内容占位符 11">
            <a:extLst>
              <a:ext uri="{FF2B5EF4-FFF2-40B4-BE49-F238E27FC236}">
                <a16:creationId xmlns:a16="http://schemas.microsoft.com/office/drawing/2014/main" id="{98701126-A963-40E8-B529-630E658C1D5E}"/>
              </a:ext>
            </a:extLst>
          </p:cNvPr>
          <p:cNvSpPr>
            <a:spLocks noGrp="1"/>
          </p:cNvSpPr>
          <p:nvPr>
            <p:ph idx="1"/>
          </p:nvPr>
        </p:nvSpPr>
        <p:spPr>
          <a:xfrm>
            <a:off x="434496" y="5839801"/>
            <a:ext cx="6894772" cy="487363"/>
          </a:xfrm>
        </p:spPr>
        <p:txBody>
          <a:bodyPr/>
          <a:lstStyle/>
          <a:p>
            <a:r>
              <a:rPr lang="zh-CN" altLang="en-US" b="0" i="0" dirty="0">
                <a:solidFill>
                  <a:srgbClr val="4D4D4D"/>
                </a:solidFill>
                <a:effectLst/>
                <a:latin typeface="-apple-system"/>
              </a:rPr>
              <a:t>故对应的密文为：</a:t>
            </a:r>
            <a:r>
              <a:rPr lang="en-US" altLang="zh-CN" b="0" i="0" dirty="0">
                <a:solidFill>
                  <a:srgbClr val="4D4D4D"/>
                </a:solidFill>
                <a:effectLst/>
                <a:latin typeface="-apple-system"/>
              </a:rPr>
              <a:t>RRLMWBKASPDH</a:t>
            </a:r>
            <a:endParaRPr lang="zh-CN" altLang="en-US" dirty="0"/>
          </a:p>
        </p:txBody>
      </p:sp>
    </p:spTree>
    <p:extLst>
      <p:ext uri="{BB962C8B-B14F-4D97-AF65-F5344CB8AC3E}">
        <p14:creationId xmlns:p14="http://schemas.microsoft.com/office/powerpoint/2010/main" val="338802358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77C9E1D0-C717-4648-AA2D-288A8FFDF395}"/>
              </a:ext>
            </a:extLst>
          </p:cNvPr>
          <p:cNvSpPr>
            <a:spLocks noGrp="1"/>
          </p:cNvSpPr>
          <p:nvPr>
            <p:ph type="title"/>
          </p:nvPr>
        </p:nvSpPr>
        <p:spPr/>
        <p:txBody>
          <a:bodyPr/>
          <a:lstStyle/>
          <a:p>
            <a:r>
              <a:rPr lang="zh-CN" altLang="zh-CN"/>
              <a:t>仿射密码</a:t>
            </a:r>
            <a:endParaRPr lang="zh-CN" altLang="en-US"/>
          </a:p>
        </p:txBody>
      </p:sp>
      <p:sp>
        <p:nvSpPr>
          <p:cNvPr id="14339" name="内容占位符 2">
            <a:extLst>
              <a:ext uri="{FF2B5EF4-FFF2-40B4-BE49-F238E27FC236}">
                <a16:creationId xmlns:a16="http://schemas.microsoft.com/office/drawing/2014/main" id="{C141FA7E-1A64-4864-B1C7-1EDDBC81EBE5}"/>
              </a:ext>
            </a:extLst>
          </p:cNvPr>
          <p:cNvSpPr>
            <a:spLocks noGrp="1"/>
          </p:cNvSpPr>
          <p:nvPr>
            <p:ph idx="1"/>
          </p:nvPr>
        </p:nvSpPr>
        <p:spPr>
          <a:xfrm>
            <a:off x="468313" y="1268413"/>
            <a:ext cx="8434387" cy="4997450"/>
          </a:xfrm>
        </p:spPr>
        <p:txBody>
          <a:bodyPr/>
          <a:lstStyle/>
          <a:p>
            <a:r>
              <a:rPr lang="zh-CN" altLang="zh-CN" dirty="0"/>
              <a:t>仿射密码</a:t>
            </a:r>
            <a:endParaRPr lang="en-US" altLang="zh-CN" dirty="0"/>
          </a:p>
          <a:p>
            <a:pPr lvl="1"/>
            <a:r>
              <a:rPr lang="zh-CN" altLang="zh-CN" dirty="0"/>
              <a:t>可以看作是移位密码和乘数密码的结合。</a:t>
            </a:r>
            <a:endParaRPr lang="en-US" altLang="zh-CN" dirty="0"/>
          </a:p>
          <a:p>
            <a:r>
              <a:rPr lang="zh-CN" altLang="zh-CN" dirty="0"/>
              <a:t>密码体制描述如下：</a:t>
            </a:r>
          </a:p>
          <a:p>
            <a:pPr lvl="1"/>
            <a:r>
              <a:rPr lang="en-US" altLang="zh-CN" dirty="0"/>
              <a:t>M=C=Z/(26)</a:t>
            </a:r>
            <a:r>
              <a:rPr lang="zh-CN" altLang="zh-CN" dirty="0"/>
              <a:t>；</a:t>
            </a:r>
            <a:r>
              <a:rPr lang="en-US" altLang="zh-CN" dirty="0"/>
              <a:t>q=26</a:t>
            </a:r>
            <a:r>
              <a:rPr lang="zh-CN" altLang="zh-CN" dirty="0"/>
              <a:t>；</a:t>
            </a:r>
            <a:endParaRPr lang="en-US" altLang="zh-CN" dirty="0"/>
          </a:p>
          <a:p>
            <a:pPr lvl="1"/>
            <a:r>
              <a:rPr lang="en-US" altLang="zh-CN" dirty="0"/>
              <a:t>K={ k</a:t>
            </a:r>
            <a:r>
              <a:rPr lang="en-US" altLang="zh-CN" baseline="-25000" dirty="0"/>
              <a:t>1</a:t>
            </a:r>
            <a:r>
              <a:rPr lang="en-US" altLang="zh-CN" dirty="0"/>
              <a:t>,k</a:t>
            </a:r>
            <a:r>
              <a:rPr lang="en-US" altLang="zh-CN" baseline="-25000" dirty="0"/>
              <a:t>2</a:t>
            </a:r>
            <a:r>
              <a:rPr lang="zh-CN" altLang="zh-CN" dirty="0"/>
              <a:t>∈</a:t>
            </a:r>
            <a:r>
              <a:rPr lang="en-US" altLang="zh-CN" dirty="0"/>
              <a:t>Z | 0&lt; k</a:t>
            </a:r>
            <a:r>
              <a:rPr lang="en-US" altLang="zh-CN" baseline="-25000" dirty="0"/>
              <a:t>1</a:t>
            </a:r>
            <a:r>
              <a:rPr lang="en-US" altLang="zh-CN" dirty="0"/>
              <a:t>,k</a:t>
            </a:r>
            <a:r>
              <a:rPr lang="en-US" altLang="zh-CN" baseline="-25000" dirty="0"/>
              <a:t>2</a:t>
            </a:r>
            <a:r>
              <a:rPr lang="en-US" altLang="zh-CN" dirty="0"/>
              <a:t>&lt;26</a:t>
            </a:r>
            <a:r>
              <a:rPr lang="zh-CN" altLang="zh-CN" dirty="0"/>
              <a:t>，</a:t>
            </a:r>
            <a:r>
              <a:rPr lang="en-US" altLang="zh-CN" dirty="0" err="1"/>
              <a:t>gcd</a:t>
            </a:r>
            <a:r>
              <a:rPr lang="en-US" altLang="zh-CN" dirty="0"/>
              <a:t>(k</a:t>
            </a:r>
            <a:r>
              <a:rPr lang="en-US" altLang="zh-CN" baseline="-25000" dirty="0"/>
              <a:t>1</a:t>
            </a:r>
            <a:r>
              <a:rPr lang="en-US" altLang="zh-CN" dirty="0"/>
              <a:t>,26)=1}</a:t>
            </a:r>
            <a:r>
              <a:rPr lang="zh-CN" altLang="zh-CN" dirty="0"/>
              <a:t>；</a:t>
            </a:r>
            <a:endParaRPr lang="en-US" altLang="zh-CN" dirty="0"/>
          </a:p>
          <a:p>
            <a:pPr lvl="1"/>
            <a:r>
              <a:rPr lang="en-US" altLang="zh-CN" dirty="0" err="1"/>
              <a:t>E</a:t>
            </a:r>
            <a:r>
              <a:rPr lang="en-US" altLang="zh-CN" baseline="-25000" dirty="0" err="1"/>
              <a:t>k</a:t>
            </a:r>
            <a:r>
              <a:rPr lang="en-US" altLang="zh-CN" dirty="0"/>
              <a:t>(m)=(k</a:t>
            </a:r>
            <a:r>
              <a:rPr lang="en-US" altLang="zh-CN" baseline="-25000" dirty="0"/>
              <a:t>1</a:t>
            </a:r>
            <a:r>
              <a:rPr lang="en-US" altLang="zh-CN" dirty="0"/>
              <a:t>m+k</a:t>
            </a:r>
            <a:r>
              <a:rPr lang="en-US" altLang="zh-CN" baseline="-25000" dirty="0"/>
              <a:t>2</a:t>
            </a:r>
            <a:r>
              <a:rPr lang="en-US" altLang="zh-CN" dirty="0"/>
              <a:t>) mod q</a:t>
            </a:r>
            <a:r>
              <a:rPr lang="zh-CN" altLang="zh-CN" dirty="0"/>
              <a:t>；</a:t>
            </a:r>
          </a:p>
          <a:p>
            <a:pPr lvl="1"/>
            <a:r>
              <a:rPr lang="en-US" altLang="zh-CN" dirty="0"/>
              <a:t>D</a:t>
            </a:r>
            <a:r>
              <a:rPr lang="en-US" altLang="zh-CN" baseline="-25000" dirty="0"/>
              <a:t>k</a:t>
            </a:r>
            <a:r>
              <a:rPr lang="en-US" altLang="zh-CN" dirty="0"/>
              <a:t>(c)= k</a:t>
            </a:r>
            <a:r>
              <a:rPr lang="en-US" altLang="zh-CN" baseline="-25000" dirty="0"/>
              <a:t>1</a:t>
            </a:r>
            <a:r>
              <a:rPr lang="en-US" altLang="zh-CN" baseline="30000" dirty="0"/>
              <a:t>-1</a:t>
            </a:r>
            <a:r>
              <a:rPr lang="en-US" altLang="zh-CN" dirty="0"/>
              <a:t>(</a:t>
            </a:r>
            <a:r>
              <a:rPr lang="en-US" altLang="zh-CN" baseline="30000" dirty="0"/>
              <a:t> </a:t>
            </a:r>
            <a:r>
              <a:rPr lang="en-US" altLang="zh-CN" dirty="0"/>
              <a:t>c - k</a:t>
            </a:r>
            <a:r>
              <a:rPr lang="en-US" altLang="zh-CN" baseline="-25000" dirty="0"/>
              <a:t>2</a:t>
            </a:r>
            <a:r>
              <a:rPr lang="en-US" altLang="zh-CN" dirty="0"/>
              <a:t>) mod q</a:t>
            </a:r>
            <a:r>
              <a:rPr lang="zh-CN" altLang="zh-CN" dirty="0"/>
              <a:t>，其中</a:t>
            </a:r>
            <a:r>
              <a:rPr lang="en-US" altLang="zh-CN" dirty="0"/>
              <a:t>k</a:t>
            </a:r>
            <a:r>
              <a:rPr lang="en-US" altLang="zh-CN" baseline="-25000" dirty="0"/>
              <a:t>1</a:t>
            </a:r>
            <a:r>
              <a:rPr lang="en-US" altLang="zh-CN" baseline="30000" dirty="0"/>
              <a:t>-1</a:t>
            </a:r>
            <a:r>
              <a:rPr lang="zh-CN" altLang="zh-CN" dirty="0"/>
              <a:t>为</a:t>
            </a:r>
            <a:r>
              <a:rPr lang="en-US" altLang="zh-CN" dirty="0"/>
              <a:t>k</a:t>
            </a:r>
            <a:r>
              <a:rPr lang="en-US" altLang="zh-CN" baseline="-25000" dirty="0"/>
              <a:t>1</a:t>
            </a:r>
            <a:r>
              <a:rPr lang="zh-CN" altLang="zh-CN" dirty="0"/>
              <a:t>在模</a:t>
            </a:r>
            <a:r>
              <a:rPr lang="en-US" altLang="zh-CN" dirty="0"/>
              <a:t>q</a:t>
            </a:r>
            <a:r>
              <a:rPr lang="zh-CN" altLang="zh-CN" dirty="0"/>
              <a:t>下的乘法逆元。</a:t>
            </a:r>
            <a:endParaRPr lang="en-US" altLang="zh-CN" dirty="0"/>
          </a:p>
          <a:p>
            <a:r>
              <a:rPr lang="zh-CN" altLang="en-US" dirty="0"/>
              <a:t>密钥情况，</a:t>
            </a:r>
            <a:r>
              <a:rPr lang="en-US" altLang="zh-CN" dirty="0"/>
              <a:t>k</a:t>
            </a:r>
            <a:r>
              <a:rPr lang="en-US" altLang="zh-CN" baseline="-25000" dirty="0"/>
              <a:t>1</a:t>
            </a:r>
            <a:r>
              <a:rPr lang="zh-CN" altLang="en-US" dirty="0"/>
              <a:t>和</a:t>
            </a:r>
            <a:r>
              <a:rPr lang="en-US" altLang="zh-CN" dirty="0"/>
              <a:t>k</a:t>
            </a:r>
            <a:r>
              <a:rPr lang="en-US" altLang="zh-CN" baseline="-25000" dirty="0"/>
              <a:t>2 </a:t>
            </a:r>
            <a:r>
              <a:rPr lang="zh-CN" altLang="en-US" dirty="0"/>
              <a:t>？</a:t>
            </a:r>
            <a:endParaRPr lang="zh-CN" altLang="zh-CN" dirty="0"/>
          </a:p>
          <a:p>
            <a:pPr lvl="1"/>
            <a:endParaRPr lang="zh-CN" alt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A59A23F7-2D68-433B-8580-23FB5F111554}"/>
              </a:ext>
            </a:extLst>
          </p:cNvPr>
          <p:cNvSpPr>
            <a:spLocks noGrp="1"/>
          </p:cNvSpPr>
          <p:nvPr>
            <p:ph type="title"/>
          </p:nvPr>
        </p:nvSpPr>
        <p:spPr>
          <a:xfrm>
            <a:off x="457200" y="30163"/>
            <a:ext cx="8229600" cy="1143000"/>
          </a:xfrm>
        </p:spPr>
        <p:txBody>
          <a:bodyPr/>
          <a:lstStyle/>
          <a:p>
            <a:r>
              <a:rPr lang="zh-CN" altLang="en-US"/>
              <a:t>仿射密码事例</a:t>
            </a:r>
          </a:p>
        </p:txBody>
      </p:sp>
      <p:sp>
        <p:nvSpPr>
          <p:cNvPr id="15363" name="内容占位符 2">
            <a:extLst>
              <a:ext uri="{FF2B5EF4-FFF2-40B4-BE49-F238E27FC236}">
                <a16:creationId xmlns:a16="http://schemas.microsoft.com/office/drawing/2014/main" id="{034559DA-F6EF-40E4-9469-3B1E1265E385}"/>
              </a:ext>
            </a:extLst>
          </p:cNvPr>
          <p:cNvSpPr>
            <a:spLocks noGrp="1"/>
          </p:cNvSpPr>
          <p:nvPr>
            <p:ph idx="1"/>
          </p:nvPr>
        </p:nvSpPr>
        <p:spPr>
          <a:xfrm>
            <a:off x="468313" y="1023938"/>
            <a:ext cx="8229600" cy="2909887"/>
          </a:xfrm>
        </p:spPr>
        <p:txBody>
          <a:bodyPr/>
          <a:lstStyle/>
          <a:p>
            <a:pPr lvl="1"/>
            <a:r>
              <a:rPr lang="zh-CN" altLang="zh-CN"/>
              <a:t>设</a:t>
            </a:r>
            <a:r>
              <a:rPr lang="en-US" altLang="zh-CN"/>
              <a:t>k</a:t>
            </a:r>
            <a:r>
              <a:rPr lang="zh-CN" altLang="zh-CN"/>
              <a:t>＝（</a:t>
            </a:r>
            <a:r>
              <a:rPr lang="en-US" altLang="zh-CN"/>
              <a:t>5</a:t>
            </a:r>
            <a:r>
              <a:rPr lang="zh-CN" altLang="zh-CN"/>
              <a:t>，</a:t>
            </a:r>
            <a:r>
              <a:rPr lang="en-US" altLang="zh-CN"/>
              <a:t>3</a:t>
            </a:r>
            <a:r>
              <a:rPr lang="zh-CN" altLang="zh-CN"/>
              <a:t>），注意到</a:t>
            </a:r>
            <a:r>
              <a:rPr lang="en-US" altLang="zh-CN"/>
              <a:t>5</a:t>
            </a:r>
            <a:r>
              <a:rPr lang="en-US" altLang="zh-CN" baseline="30000"/>
              <a:t>-1</a:t>
            </a:r>
            <a:r>
              <a:rPr lang="en-US" altLang="zh-CN"/>
              <a:t> mod 26=21</a:t>
            </a:r>
            <a:r>
              <a:rPr lang="zh-CN" altLang="zh-CN"/>
              <a:t>，</a:t>
            </a:r>
            <a:endParaRPr lang="en-US" altLang="zh-CN"/>
          </a:p>
          <a:p>
            <a:pPr lvl="1"/>
            <a:r>
              <a:rPr lang="zh-CN" altLang="zh-CN"/>
              <a:t>加密函数</a:t>
            </a:r>
            <a:r>
              <a:rPr lang="zh-CN" altLang="en-US"/>
              <a:t>：</a:t>
            </a:r>
            <a:endParaRPr lang="en-US" altLang="zh-CN"/>
          </a:p>
          <a:p>
            <a:pPr lvl="2"/>
            <a:r>
              <a:rPr lang="en-US" altLang="zh-CN"/>
              <a:t>E</a:t>
            </a:r>
            <a:r>
              <a:rPr lang="en-US" altLang="zh-CN" baseline="-25000"/>
              <a:t>k</a:t>
            </a:r>
            <a:r>
              <a:rPr lang="en-US" altLang="zh-CN"/>
              <a:t>(x)=5x+3 (mod 26)</a:t>
            </a:r>
            <a:r>
              <a:rPr lang="zh-CN" altLang="zh-CN"/>
              <a:t>，</a:t>
            </a:r>
            <a:endParaRPr lang="en-US" altLang="zh-CN"/>
          </a:p>
          <a:p>
            <a:pPr lvl="1"/>
            <a:r>
              <a:rPr lang="zh-CN" altLang="zh-CN"/>
              <a:t>解密函数</a:t>
            </a:r>
            <a:r>
              <a:rPr lang="zh-CN" altLang="en-US"/>
              <a:t>：</a:t>
            </a:r>
            <a:endParaRPr lang="en-US" altLang="zh-CN"/>
          </a:p>
          <a:p>
            <a:pPr lvl="2"/>
            <a:r>
              <a:rPr lang="en-US" altLang="zh-CN"/>
              <a:t>D</a:t>
            </a:r>
            <a:r>
              <a:rPr lang="en-US" altLang="zh-CN" baseline="-25000"/>
              <a:t>k</a:t>
            </a:r>
            <a:r>
              <a:rPr lang="en-US" altLang="zh-CN"/>
              <a:t>(y)=21(y -3) mod 26 =21y – 11 (mod 26)</a:t>
            </a:r>
            <a:r>
              <a:rPr lang="zh-CN" altLang="zh-CN"/>
              <a:t>。</a:t>
            </a:r>
            <a:endParaRPr lang="en-US" altLang="zh-CN"/>
          </a:p>
          <a:p>
            <a:pPr lvl="1"/>
            <a:r>
              <a:rPr lang="zh-CN" altLang="zh-CN"/>
              <a:t>加密明文</a:t>
            </a:r>
            <a:r>
              <a:rPr lang="zh-CN" altLang="en-US"/>
              <a:t>“</a:t>
            </a:r>
            <a:r>
              <a:rPr lang="en-US" altLang="zh-CN"/>
              <a:t>yes</a:t>
            </a:r>
            <a:r>
              <a:rPr lang="zh-CN" altLang="en-US"/>
              <a:t>”的</a:t>
            </a:r>
            <a:r>
              <a:rPr lang="zh-CN" altLang="zh-CN"/>
              <a:t>加密与解密过程</a:t>
            </a:r>
            <a:r>
              <a:rPr lang="zh-CN" altLang="en-US"/>
              <a:t>如下：</a:t>
            </a:r>
          </a:p>
        </p:txBody>
      </p:sp>
      <p:graphicFrame>
        <p:nvGraphicFramePr>
          <p:cNvPr id="15364" name="Object 2">
            <a:extLst>
              <a:ext uri="{FF2B5EF4-FFF2-40B4-BE49-F238E27FC236}">
                <a16:creationId xmlns:a16="http://schemas.microsoft.com/office/drawing/2014/main" id="{C187286A-A8FF-413F-AAA2-4214F3B3E7E0}"/>
              </a:ext>
            </a:extLst>
          </p:cNvPr>
          <p:cNvGraphicFramePr>
            <a:graphicFrameLocks noChangeAspect="1"/>
          </p:cNvGraphicFramePr>
          <p:nvPr/>
        </p:nvGraphicFramePr>
        <p:xfrm>
          <a:off x="160338" y="4076700"/>
          <a:ext cx="8875712" cy="2671763"/>
        </p:xfrm>
        <a:graphic>
          <a:graphicData uri="http://schemas.openxmlformats.org/presentationml/2006/ole">
            <mc:AlternateContent xmlns:mc="http://schemas.openxmlformats.org/markup-compatibility/2006">
              <mc:Choice xmlns:v="urn:schemas-microsoft-com:vml" Requires="v">
                <p:oleObj spid="_x0000_s117766" name="Visio" r:id="rId3" imgW="6189868" imgH="1870737" progId="Visio.Drawing.11">
                  <p:embed/>
                </p:oleObj>
              </mc:Choice>
              <mc:Fallback>
                <p:oleObj name="Visio" r:id="rId3" imgW="6189868" imgH="1870737" progId="Visio.Drawing.11">
                  <p:embed/>
                  <p:pic>
                    <p:nvPicPr>
                      <p:cNvPr id="15364" name="Object 2">
                        <a:extLst>
                          <a:ext uri="{FF2B5EF4-FFF2-40B4-BE49-F238E27FC236}">
                            <a16:creationId xmlns:a16="http://schemas.microsoft.com/office/drawing/2014/main" id="{C187286A-A8FF-413F-AAA2-4214F3B3E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8" y="4076700"/>
                        <a:ext cx="8875712"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25FB663-320D-4F78-95FE-C17818C2E520}"/>
              </a:ext>
            </a:extLst>
          </p:cNvPr>
          <p:cNvSpPr>
            <a:spLocks noGrp="1"/>
          </p:cNvSpPr>
          <p:nvPr>
            <p:ph type="sldNum" sz="quarter" idx="11"/>
          </p:nvPr>
        </p:nvSpPr>
        <p:spPr/>
        <p:txBody>
          <a:bodyPr/>
          <a:lstStyle/>
          <a:p>
            <a:fld id="{7D8E6CE1-296F-47EE-A11B-82EF8A8B39E9}" type="slidenum">
              <a:rPr lang="en-US" altLang="zh-CN"/>
              <a:pPr/>
              <a:t>35</a:t>
            </a:fld>
            <a:endParaRPr lang="en-US" altLang="zh-CN"/>
          </a:p>
        </p:txBody>
      </p:sp>
      <p:sp>
        <p:nvSpPr>
          <p:cNvPr id="148482" name="Rectangle 2">
            <a:extLst>
              <a:ext uri="{FF2B5EF4-FFF2-40B4-BE49-F238E27FC236}">
                <a16:creationId xmlns:a16="http://schemas.microsoft.com/office/drawing/2014/main" id="{7EB0D246-3196-4F85-BDFE-0FD18AA1F93A}"/>
              </a:ext>
            </a:extLst>
          </p:cNvPr>
          <p:cNvSpPr>
            <a:spLocks noGrp="1" noChangeArrowheads="1"/>
          </p:cNvSpPr>
          <p:nvPr>
            <p:ph type="title"/>
          </p:nvPr>
        </p:nvSpPr>
        <p:spPr/>
        <p:txBody>
          <a:bodyPr/>
          <a:lstStyle/>
          <a:p>
            <a:r>
              <a:rPr lang="zh-CN" altLang="en-US" sz="3500" b="1" dirty="0">
                <a:latin typeface="华文新魏" panose="02010800040101010101" pitchFamily="2" charset="-122"/>
                <a:ea typeface="华文新魏" panose="02010800040101010101" pitchFamily="2" charset="-122"/>
                <a:sym typeface="Wingdings" panose="05000000000000000000" pitchFamily="2" charset="2"/>
              </a:rPr>
              <a:t>古典密码时期</a:t>
            </a:r>
            <a:r>
              <a:rPr lang="en-US" altLang="zh-CN" sz="3500" b="1" dirty="0">
                <a:latin typeface="Arial" panose="020B0604020202020204" pitchFamily="34" charset="0"/>
                <a:ea typeface="华文新魏" panose="02010800040101010101" pitchFamily="2" charset="-122"/>
                <a:sym typeface="Wingdings" panose="05000000000000000000" pitchFamily="2" charset="2"/>
              </a:rPr>
              <a:t>——</a:t>
            </a:r>
            <a:r>
              <a:rPr lang="zh-CN" altLang="en-US" sz="3500" b="1" dirty="0">
                <a:latin typeface="华文新魏" panose="02010800040101010101" pitchFamily="2" charset="-122"/>
                <a:ea typeface="华文新魏" panose="02010800040101010101" pitchFamily="2" charset="-122"/>
                <a:sym typeface="Wingdings" panose="05000000000000000000" pitchFamily="2" charset="2"/>
              </a:rPr>
              <a:t>最早的密码</a:t>
            </a:r>
          </a:p>
        </p:txBody>
      </p:sp>
      <p:sp>
        <p:nvSpPr>
          <p:cNvPr id="148483" name="Rectangle 3">
            <a:extLst>
              <a:ext uri="{FF2B5EF4-FFF2-40B4-BE49-F238E27FC236}">
                <a16:creationId xmlns:a16="http://schemas.microsoft.com/office/drawing/2014/main" id="{3C1B224D-174B-4E06-BDB7-AF8362FEDD6E}"/>
              </a:ext>
            </a:extLst>
          </p:cNvPr>
          <p:cNvSpPr>
            <a:spLocks noGrp="1" noChangeArrowheads="1"/>
          </p:cNvSpPr>
          <p:nvPr>
            <p:ph type="body" idx="1"/>
          </p:nvPr>
        </p:nvSpPr>
        <p:spPr/>
        <p:txBody>
          <a:bodyPr/>
          <a:lstStyle/>
          <a:p>
            <a:pPr>
              <a:lnSpc>
                <a:spcPct val="90000"/>
              </a:lnSpc>
              <a:spcBef>
                <a:spcPct val="65000"/>
              </a:spcBef>
            </a:pPr>
            <a:r>
              <a:rPr lang="zh-CN" altLang="en-US" b="0" dirty="0">
                <a:latin typeface="宋体" panose="02010600030101010101" pitchFamily="2" charset="-122"/>
                <a:ea typeface="宋体" panose="02010600030101010101" pitchFamily="2" charset="-122"/>
              </a:rPr>
              <a:t>兵书</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六韬</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龙韬</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记载西周时期</a:t>
            </a:r>
          </a:p>
          <a:p>
            <a:pPr>
              <a:lnSpc>
                <a:spcPct val="90000"/>
              </a:lnSpc>
              <a:buFont typeface="Wingdings" panose="05000000000000000000" pitchFamily="2" charset="2"/>
              <a:buNone/>
            </a:pPr>
            <a:r>
              <a:rPr lang="zh-CN" altLang="en-US" b="0" dirty="0">
                <a:latin typeface="宋体" panose="02010600030101010101" pitchFamily="2" charset="-122"/>
                <a:ea typeface="宋体" panose="02010600030101010101" pitchFamily="2" charset="-122"/>
              </a:rPr>
              <a:t>	采用阴符传递情报</a:t>
            </a:r>
            <a:r>
              <a:rPr lang="en-US" altLang="zh-CN" b="0" dirty="0">
                <a:latin typeface="宋体" panose="02010600030101010101" pitchFamily="2" charset="-122"/>
                <a:ea typeface="宋体" panose="02010600030101010101" pitchFamily="2" charset="-122"/>
              </a:rPr>
              <a:t>---- </a:t>
            </a:r>
            <a:r>
              <a:rPr lang="zh-CN" altLang="en-US" b="0" dirty="0">
                <a:latin typeface="宋体" panose="02010600030101010101" pitchFamily="2" charset="-122"/>
                <a:ea typeface="宋体" panose="02010600030101010101" pitchFamily="2" charset="-122"/>
              </a:rPr>
              <a:t>以不同物体形状表示不同情报内容；</a:t>
            </a:r>
          </a:p>
          <a:p>
            <a:pPr>
              <a:lnSpc>
                <a:spcPct val="90000"/>
              </a:lnSpc>
              <a:buFont typeface="Wingdings" panose="05000000000000000000" pitchFamily="2" charset="2"/>
              <a:buNone/>
            </a:pPr>
            <a:r>
              <a:rPr lang="zh-CN" altLang="en-US" b="0" dirty="0">
                <a:latin typeface="宋体" panose="02010600030101010101" pitchFamily="2" charset="-122"/>
                <a:ea typeface="宋体" panose="02010600030101010101" pitchFamily="2" charset="-122"/>
              </a:rPr>
              <a:t>  采用阴书传递情报</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将</a:t>
            </a:r>
            <a:r>
              <a:rPr lang="en-US" altLang="zh-CN" b="0" dirty="0">
                <a:latin typeface="宋体" panose="02010600030101010101" pitchFamily="2" charset="-122"/>
                <a:ea typeface="宋体" panose="02010600030101010101" pitchFamily="2" charset="-122"/>
              </a:rPr>
              <a:t>1</a:t>
            </a:r>
            <a:r>
              <a:rPr lang="zh-CN" altLang="en-US" b="0" dirty="0">
                <a:latin typeface="宋体" panose="02010600030101010101" pitchFamily="2" charset="-122"/>
                <a:ea typeface="宋体" panose="02010600030101010101" pitchFamily="2" charset="-122"/>
              </a:rPr>
              <a:t>份战斗文书书写在</a:t>
            </a:r>
            <a:r>
              <a:rPr lang="en-US" altLang="zh-CN" b="0" dirty="0">
                <a:latin typeface="宋体" panose="02010600030101010101" pitchFamily="2" charset="-122"/>
                <a:ea typeface="宋体" panose="02010600030101010101" pitchFamily="2" charset="-122"/>
              </a:rPr>
              <a:t>3</a:t>
            </a:r>
            <a:r>
              <a:rPr lang="zh-CN" altLang="en-US" b="0" dirty="0">
                <a:latin typeface="宋体" panose="02010600030101010101" pitchFamily="2" charset="-122"/>
                <a:ea typeface="宋体" panose="02010600030101010101" pitchFamily="2" charset="-122"/>
              </a:rPr>
              <a:t>枚竹简上分送一地，受文者必须合而为一方知其意。</a:t>
            </a:r>
          </a:p>
          <a:p>
            <a:pPr>
              <a:lnSpc>
                <a:spcPct val="90000"/>
              </a:lnSpc>
            </a:pPr>
            <a:r>
              <a:rPr lang="zh-CN" altLang="en-US" b="0" dirty="0">
                <a:latin typeface="宋体" panose="02010600030101010101" pitchFamily="2" charset="-122"/>
                <a:ea typeface="宋体" panose="02010600030101010101" pitchFamily="2" charset="-122"/>
              </a:rPr>
              <a:t>兵书</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武经总要</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记载北宋时期</a:t>
            </a:r>
          </a:p>
          <a:p>
            <a:pPr>
              <a:lnSpc>
                <a:spcPct val="90000"/>
              </a:lnSpc>
              <a:buFont typeface="Wingdings" panose="05000000000000000000" pitchFamily="2" charset="2"/>
              <a:buNone/>
            </a:pPr>
            <a:r>
              <a:rPr lang="zh-CN" altLang="en-US" b="0" dirty="0">
                <a:latin typeface="宋体" panose="02010600030101010101" pitchFamily="2" charset="-122"/>
                <a:ea typeface="宋体" panose="02010600030101010101" pitchFamily="2" charset="-122"/>
              </a:rPr>
              <a:t>   用</a:t>
            </a:r>
            <a:r>
              <a:rPr lang="en-US" altLang="zh-CN" b="0" dirty="0">
                <a:latin typeface="宋体" panose="02010600030101010101" pitchFamily="2" charset="-122"/>
                <a:ea typeface="宋体" panose="02010600030101010101" pitchFamily="2" charset="-122"/>
              </a:rPr>
              <a:t>1</a:t>
            </a:r>
            <a:r>
              <a:rPr lang="zh-CN" altLang="en-US" b="0" dirty="0">
                <a:latin typeface="宋体" panose="02010600030101010101" pitchFamily="2" charset="-122"/>
                <a:ea typeface="宋体" panose="02010600030101010101" pitchFamily="2" charset="-122"/>
              </a:rPr>
              <a:t>首无重复汉字五言律诗的</a:t>
            </a:r>
            <a:r>
              <a:rPr lang="en-US" altLang="zh-CN" b="0" dirty="0">
                <a:latin typeface="宋体" panose="02010600030101010101" pitchFamily="2" charset="-122"/>
                <a:ea typeface="宋体" panose="02010600030101010101" pitchFamily="2" charset="-122"/>
              </a:rPr>
              <a:t>40</a:t>
            </a:r>
            <a:r>
              <a:rPr lang="zh-CN" altLang="en-US" b="0" dirty="0">
                <a:latin typeface="宋体" panose="02010600030101010101" pitchFamily="2" charset="-122"/>
                <a:ea typeface="宋体" panose="02010600030101010101" pitchFamily="2" charset="-122"/>
              </a:rPr>
              <a:t>个字分别表示</a:t>
            </a:r>
            <a:r>
              <a:rPr lang="en-US" altLang="zh-CN" b="0" dirty="0">
                <a:latin typeface="宋体" panose="02010600030101010101" pitchFamily="2" charset="-122"/>
                <a:ea typeface="宋体" panose="02010600030101010101" pitchFamily="2" charset="-122"/>
              </a:rPr>
              <a:t>40</a:t>
            </a:r>
            <a:r>
              <a:rPr lang="zh-CN" altLang="en-US" b="0" dirty="0">
                <a:latin typeface="宋体" panose="02010600030101010101" pitchFamily="2" charset="-122"/>
                <a:ea typeface="宋体" panose="02010600030101010101" pitchFamily="2" charset="-122"/>
              </a:rPr>
              <a:t>条不同的军情。</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a:extLst>
              <a:ext uri="{FF2B5EF4-FFF2-40B4-BE49-F238E27FC236}">
                <a16:creationId xmlns:a16="http://schemas.microsoft.com/office/drawing/2014/main" id="{5C143940-263A-4009-ABC5-C20AE71C659A}"/>
              </a:ext>
            </a:extLst>
          </p:cNvPr>
          <p:cNvSpPr>
            <a:spLocks noGrp="1"/>
          </p:cNvSpPr>
          <p:nvPr>
            <p:ph type="sldNum" sz="quarter" idx="11"/>
          </p:nvPr>
        </p:nvSpPr>
        <p:spPr/>
        <p:txBody>
          <a:bodyPr/>
          <a:lstStyle/>
          <a:p>
            <a:fld id="{8591CBF9-8883-4D3C-8F43-C805B3016757}" type="slidenum">
              <a:rPr lang="en-US" altLang="zh-CN"/>
              <a:pPr/>
              <a:t>36</a:t>
            </a:fld>
            <a:endParaRPr lang="en-US" altLang="zh-CN"/>
          </a:p>
        </p:txBody>
      </p:sp>
      <p:sp>
        <p:nvSpPr>
          <p:cNvPr id="152579" name="Rectangle 3">
            <a:extLst>
              <a:ext uri="{FF2B5EF4-FFF2-40B4-BE49-F238E27FC236}">
                <a16:creationId xmlns:a16="http://schemas.microsoft.com/office/drawing/2014/main" id="{43444E51-24E3-432F-8C18-20C4BE040114}"/>
              </a:ext>
            </a:extLst>
          </p:cNvPr>
          <p:cNvSpPr>
            <a:spLocks noGrp="1" noChangeArrowheads="1"/>
          </p:cNvSpPr>
          <p:nvPr>
            <p:ph type="body" idx="1"/>
          </p:nvPr>
        </p:nvSpPr>
        <p:spPr/>
        <p:txBody>
          <a:bodyPr/>
          <a:lstStyle/>
          <a:p>
            <a:endParaRPr lang="zh-CN" altLang="zh-CN" dirty="0"/>
          </a:p>
        </p:txBody>
      </p:sp>
      <p:sp>
        <p:nvSpPr>
          <p:cNvPr id="152580" name="Rectangle 4">
            <a:extLst>
              <a:ext uri="{FF2B5EF4-FFF2-40B4-BE49-F238E27FC236}">
                <a16:creationId xmlns:a16="http://schemas.microsoft.com/office/drawing/2014/main" id="{BFA6AD4F-73B9-429D-BE20-D66980ED8F4C}"/>
              </a:ext>
            </a:extLst>
          </p:cNvPr>
          <p:cNvSpPr>
            <a:spLocks noChangeArrowheads="1"/>
          </p:cNvSpPr>
          <p:nvPr/>
        </p:nvSpPr>
        <p:spPr bwMode="auto">
          <a:xfrm>
            <a:off x="990600" y="356394"/>
            <a:ext cx="23050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3800">
                <a:solidFill>
                  <a:schemeClr val="tx2"/>
                </a:solidFill>
                <a:latin typeface="Verdana" panose="020B0604030504040204" pitchFamily="34" charset="0"/>
                <a:ea typeface="宋体" panose="02010600030101010101" pitchFamily="2" charset="-122"/>
              </a:defRPr>
            </a:lvl1pPr>
            <a:lvl2pPr>
              <a:defRPr sz="3800">
                <a:solidFill>
                  <a:schemeClr val="tx2"/>
                </a:solidFill>
                <a:latin typeface="Verdana" panose="020B0604030504040204" pitchFamily="34" charset="0"/>
                <a:ea typeface="宋体" panose="02010600030101010101" pitchFamily="2" charset="-122"/>
              </a:defRPr>
            </a:lvl2pPr>
            <a:lvl3pPr>
              <a:defRPr sz="3800">
                <a:solidFill>
                  <a:schemeClr val="tx2"/>
                </a:solidFill>
                <a:latin typeface="Verdana" panose="020B0604030504040204" pitchFamily="34" charset="0"/>
                <a:ea typeface="宋体" panose="02010600030101010101" pitchFamily="2" charset="-122"/>
              </a:defRPr>
            </a:lvl3pPr>
            <a:lvl4pPr>
              <a:defRPr sz="3800">
                <a:solidFill>
                  <a:schemeClr val="tx2"/>
                </a:solidFill>
                <a:latin typeface="Verdana" panose="020B0604030504040204" pitchFamily="34" charset="0"/>
                <a:ea typeface="宋体" panose="02010600030101010101" pitchFamily="2" charset="-122"/>
              </a:defRPr>
            </a:lvl4pPr>
            <a:lvl5pPr>
              <a:defRPr sz="3800">
                <a:solidFill>
                  <a:schemeClr val="tx2"/>
                </a:solidFill>
                <a:latin typeface="Verdana" panose="020B0604030504040204" pitchFamily="34" charset="0"/>
                <a:ea typeface="宋体" panose="02010600030101010101" pitchFamily="2" charset="-122"/>
              </a:defRPr>
            </a:lvl5pPr>
            <a:lvl6pPr marL="4572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zh-CN" altLang="en-US" sz="3400" b="1" dirty="0">
                <a:ea typeface="黑体" panose="02010609060101010101" pitchFamily="49" charset="-122"/>
              </a:rPr>
              <a:t>藏头诗</a:t>
            </a:r>
          </a:p>
        </p:txBody>
      </p:sp>
      <p:sp>
        <p:nvSpPr>
          <p:cNvPr id="152581" name="Rectangle 5">
            <a:extLst>
              <a:ext uri="{FF2B5EF4-FFF2-40B4-BE49-F238E27FC236}">
                <a16:creationId xmlns:a16="http://schemas.microsoft.com/office/drawing/2014/main" id="{B136E947-79AB-48A4-81A0-E8F6A6FB4067}"/>
              </a:ext>
            </a:extLst>
          </p:cNvPr>
          <p:cNvSpPr>
            <a:spLocks noChangeArrowheads="1"/>
          </p:cNvSpPr>
          <p:nvPr/>
        </p:nvSpPr>
        <p:spPr bwMode="auto">
          <a:xfrm>
            <a:off x="5003800" y="2259013"/>
            <a:ext cx="3533775" cy="414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70000"/>
              </a:spcBef>
              <a:buFont typeface="Wingdings" panose="05000000000000000000" pitchFamily="2" charset="2"/>
              <a:buNone/>
            </a:pPr>
            <a:r>
              <a:rPr lang="zh-CN" altLang="en-US" sz="2600" b="1" dirty="0"/>
              <a:t>芦花丛中一扁舟，</a:t>
            </a:r>
          </a:p>
          <a:p>
            <a:pPr algn="ctr">
              <a:spcBef>
                <a:spcPct val="70000"/>
              </a:spcBef>
              <a:buFont typeface="Wingdings" panose="05000000000000000000" pitchFamily="2" charset="2"/>
              <a:buNone/>
            </a:pPr>
            <a:r>
              <a:rPr lang="zh-CN" altLang="en-US" sz="2600" b="1" dirty="0"/>
              <a:t>俊杰俄从此地游。</a:t>
            </a:r>
          </a:p>
          <a:p>
            <a:pPr algn="ctr">
              <a:spcBef>
                <a:spcPct val="70000"/>
              </a:spcBef>
              <a:buFont typeface="Wingdings" panose="05000000000000000000" pitchFamily="2" charset="2"/>
              <a:buNone/>
            </a:pPr>
            <a:r>
              <a:rPr lang="zh-CN" altLang="en-US" sz="2600" b="1" dirty="0"/>
              <a:t>义士若能知此理，</a:t>
            </a:r>
          </a:p>
          <a:p>
            <a:pPr algn="ctr">
              <a:spcBef>
                <a:spcPct val="70000"/>
              </a:spcBef>
              <a:buFont typeface="Wingdings" panose="05000000000000000000" pitchFamily="2" charset="2"/>
              <a:buNone/>
            </a:pPr>
            <a:r>
              <a:rPr lang="zh-CN" altLang="en-US" sz="2600" b="1" dirty="0"/>
              <a:t>反躬难逃可无忧。</a:t>
            </a:r>
          </a:p>
          <a:p>
            <a:pPr algn="ctr">
              <a:spcBef>
                <a:spcPct val="70000"/>
              </a:spcBef>
              <a:buFont typeface="Wingdings" panose="05000000000000000000" pitchFamily="2" charset="2"/>
              <a:buNone/>
            </a:pPr>
            <a:r>
              <a:rPr lang="zh-CN" altLang="en-US" sz="2600" b="1" dirty="0">
                <a:solidFill>
                  <a:srgbClr val="0000FF"/>
                </a:solidFill>
              </a:rPr>
              <a:t>水浒传</a:t>
            </a:r>
          </a:p>
        </p:txBody>
      </p:sp>
      <p:sp>
        <p:nvSpPr>
          <p:cNvPr id="152582" name="Rectangle 6">
            <a:extLst>
              <a:ext uri="{FF2B5EF4-FFF2-40B4-BE49-F238E27FC236}">
                <a16:creationId xmlns:a16="http://schemas.microsoft.com/office/drawing/2014/main" id="{F233C544-3B98-4693-866E-92173D4D62E9}"/>
              </a:ext>
            </a:extLst>
          </p:cNvPr>
          <p:cNvSpPr>
            <a:spLocks noChangeArrowheads="1"/>
          </p:cNvSpPr>
          <p:nvPr/>
        </p:nvSpPr>
        <p:spPr bwMode="auto">
          <a:xfrm>
            <a:off x="611188" y="2224088"/>
            <a:ext cx="3638550" cy="417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a:spcBef>
                <a:spcPct val="70000"/>
              </a:spcBef>
              <a:buFont typeface="Wingdings" panose="05000000000000000000" pitchFamily="2" charset="2"/>
              <a:buNone/>
            </a:pPr>
            <a:r>
              <a:rPr lang="zh-CN" altLang="en-US" sz="2600" b="1" dirty="0"/>
              <a:t>我画蓝江清悠悠，</a:t>
            </a:r>
          </a:p>
          <a:p>
            <a:pPr algn="ctr">
              <a:spcBef>
                <a:spcPct val="70000"/>
              </a:spcBef>
              <a:buFont typeface="Wingdings" panose="05000000000000000000" pitchFamily="2" charset="2"/>
              <a:buNone/>
            </a:pPr>
            <a:r>
              <a:rPr lang="zh-CN" altLang="en-US" sz="2600" b="1" dirty="0"/>
              <a:t>爱晚亭前枫叶愁。</a:t>
            </a:r>
          </a:p>
          <a:p>
            <a:pPr algn="ctr">
              <a:spcBef>
                <a:spcPct val="70000"/>
              </a:spcBef>
              <a:buFont typeface="Wingdings" panose="05000000000000000000" pitchFamily="2" charset="2"/>
              <a:buNone/>
            </a:pPr>
            <a:r>
              <a:rPr lang="zh-CN" altLang="en-US" sz="2600" b="1" dirty="0"/>
              <a:t>秋雾茫茫笼佛寺，</a:t>
            </a:r>
          </a:p>
          <a:p>
            <a:pPr algn="ctr">
              <a:spcBef>
                <a:spcPct val="70000"/>
              </a:spcBef>
              <a:buFont typeface="Wingdings" panose="05000000000000000000" pitchFamily="2" charset="2"/>
              <a:buNone/>
            </a:pPr>
            <a:r>
              <a:rPr lang="zh-CN" altLang="en-US" sz="2600" b="1" dirty="0"/>
              <a:t>香烟袅袅绕经楼。</a:t>
            </a:r>
          </a:p>
          <a:p>
            <a:pPr algn="ctr">
              <a:spcBef>
                <a:spcPct val="70000"/>
              </a:spcBef>
              <a:buFont typeface="Wingdings" panose="05000000000000000000" pitchFamily="2" charset="2"/>
              <a:buNone/>
            </a:pPr>
            <a:r>
              <a:rPr lang="zh-CN" altLang="en-US" sz="2600" b="1" dirty="0">
                <a:solidFill>
                  <a:srgbClr val="0000FF"/>
                </a:solidFill>
              </a:rPr>
              <a:t>唐伯虎</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2582"/>
                                        </p:tgtEl>
                                        <p:attrNameLst>
                                          <p:attrName>style.visibility</p:attrName>
                                        </p:attrNameLst>
                                      </p:cBhvr>
                                      <p:to>
                                        <p:strVal val="visible"/>
                                      </p:to>
                                    </p:set>
                                    <p:animEffect transition="in" filter="diamond(in)">
                                      <p:cBhvr>
                                        <p:cTn id="7" dur="500"/>
                                        <p:tgtEl>
                                          <p:spTgt spid="1525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2581"/>
                                        </p:tgtEl>
                                        <p:attrNameLst>
                                          <p:attrName>style.visibility</p:attrName>
                                        </p:attrNameLst>
                                      </p:cBhvr>
                                      <p:to>
                                        <p:strVal val="visible"/>
                                      </p:to>
                                    </p:set>
                                    <p:animEffect transition="in" filter="blinds(horizontal)">
                                      <p:cBhvr>
                                        <p:cTn id="12" dur="500"/>
                                        <p:tgtEl>
                                          <p:spTgt spid="152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1" grpId="0"/>
      <p:bldP spid="15258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2B923-F99C-4239-81A1-24FE6BC4CB6D}"/>
              </a:ext>
            </a:extLst>
          </p:cNvPr>
          <p:cNvSpPr>
            <a:spLocks noGrp="1"/>
          </p:cNvSpPr>
          <p:nvPr>
            <p:ph type="title"/>
          </p:nvPr>
        </p:nvSpPr>
        <p:spPr/>
        <p:txBody>
          <a:bodyPr/>
          <a:lstStyle/>
          <a:p>
            <a:r>
              <a:rPr kumimoji="1" lang="zh-CN" altLang="en-US" b="1" dirty="0">
                <a:sym typeface="Wingdings" panose="05000000000000000000" pitchFamily="2" charset="2"/>
              </a:rPr>
              <a:t>近代密码时期</a:t>
            </a:r>
            <a:endParaRPr lang="zh-CN" altLang="en-US" dirty="0"/>
          </a:p>
        </p:txBody>
      </p:sp>
      <p:sp>
        <p:nvSpPr>
          <p:cNvPr id="3" name="内容占位符 2">
            <a:extLst>
              <a:ext uri="{FF2B5EF4-FFF2-40B4-BE49-F238E27FC236}">
                <a16:creationId xmlns:a16="http://schemas.microsoft.com/office/drawing/2014/main" id="{42BA585C-59FD-45C5-A9A7-9C145F10A5C0}"/>
              </a:ext>
            </a:extLst>
          </p:cNvPr>
          <p:cNvSpPr>
            <a:spLocks noGrp="1"/>
          </p:cNvSpPr>
          <p:nvPr>
            <p:ph idx="1"/>
          </p:nvPr>
        </p:nvSpPr>
        <p:spPr>
          <a:xfrm>
            <a:off x="304800" y="1066800"/>
            <a:ext cx="8382000" cy="1584325"/>
          </a:xfrm>
        </p:spPr>
        <p:txBody>
          <a:bodyPr/>
          <a:lstStyle/>
          <a:p>
            <a:pPr marL="0" lvl="1" indent="0" eaLnBrk="1" hangingPunct="1">
              <a:buNone/>
            </a:pPr>
            <a:r>
              <a:rPr lang="en-US" altLang="zh-CN" dirty="0">
                <a:solidFill>
                  <a:srgbClr val="FF0000"/>
                </a:solidFill>
              </a:rPr>
              <a:t>20</a:t>
            </a:r>
            <a:r>
              <a:rPr lang="zh-CN" altLang="en-US" dirty="0">
                <a:solidFill>
                  <a:srgbClr val="FF0000"/>
                </a:solidFill>
              </a:rPr>
              <a:t>世纪初到</a:t>
            </a:r>
            <a:r>
              <a:rPr lang="en-US" altLang="zh-CN" dirty="0">
                <a:solidFill>
                  <a:srgbClr val="FF0000"/>
                </a:solidFill>
              </a:rPr>
              <a:t>1949</a:t>
            </a:r>
            <a:r>
              <a:rPr lang="zh-CN" altLang="en-US" dirty="0">
                <a:solidFill>
                  <a:srgbClr val="FF0000"/>
                </a:solidFill>
              </a:rPr>
              <a:t>年：</a:t>
            </a:r>
          </a:p>
          <a:p>
            <a:pPr marL="0" lvl="1" indent="0" eaLnBrk="1" hangingPunct="1">
              <a:buNone/>
            </a:pPr>
            <a:r>
              <a:rPr lang="zh-CN" altLang="en-US" dirty="0"/>
              <a:t>主要标志是机械密码</a:t>
            </a:r>
            <a:r>
              <a:rPr lang="en-US" altLang="zh-CN" dirty="0"/>
              <a:t>/</a:t>
            </a:r>
            <a:r>
              <a:rPr lang="zh-CN" altLang="en-US" dirty="0"/>
              <a:t>机电密码，用机电代替手工。</a:t>
            </a:r>
          </a:p>
          <a:p>
            <a:pPr marL="0" lvl="1" indent="0" eaLnBrk="1" hangingPunct="1">
              <a:buNone/>
            </a:pPr>
            <a:r>
              <a:rPr lang="zh-CN" altLang="en-US" dirty="0"/>
              <a:t>近代密码体制是用机械或电动机械实现的，最著名的就是</a:t>
            </a:r>
            <a:r>
              <a:rPr lang="zh-CN" altLang="en-US" dirty="0">
                <a:solidFill>
                  <a:srgbClr val="FF0000"/>
                </a:solidFill>
              </a:rPr>
              <a:t>转轮机（</a:t>
            </a:r>
            <a:r>
              <a:rPr lang="en-US" altLang="zh-CN" dirty="0">
                <a:solidFill>
                  <a:srgbClr val="FF0000"/>
                </a:solidFill>
              </a:rPr>
              <a:t>Rotor Machine</a:t>
            </a:r>
            <a:r>
              <a:rPr lang="zh-CN" altLang="en-US" dirty="0">
                <a:solidFill>
                  <a:srgbClr val="FF0000"/>
                </a:solidFill>
              </a:rPr>
              <a:t>）</a:t>
            </a:r>
            <a:r>
              <a:rPr lang="zh-CN" altLang="en-US" dirty="0"/>
              <a:t>。</a:t>
            </a:r>
          </a:p>
        </p:txBody>
      </p:sp>
      <p:sp>
        <p:nvSpPr>
          <p:cNvPr id="4" name="日期占位符 3">
            <a:extLst>
              <a:ext uri="{FF2B5EF4-FFF2-40B4-BE49-F238E27FC236}">
                <a16:creationId xmlns:a16="http://schemas.microsoft.com/office/drawing/2014/main" id="{F8E14930-2A04-43A2-AFC7-880ED5DC8304}"/>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81CE8B21-9A55-4E42-AA17-BB6AB45BC757}"/>
              </a:ext>
            </a:extLst>
          </p:cNvPr>
          <p:cNvSpPr>
            <a:spLocks noGrp="1"/>
          </p:cNvSpPr>
          <p:nvPr>
            <p:ph type="sldNum" sz="quarter" idx="11"/>
          </p:nvPr>
        </p:nvSpPr>
        <p:spPr/>
        <p:txBody>
          <a:bodyPr/>
          <a:lstStyle/>
          <a:p>
            <a:fld id="{932003EE-D7F4-4083-B251-227CF17C5240}" type="slidenum">
              <a:rPr lang="en-US" altLang="zh-CN" smtClean="0"/>
              <a:pPr/>
              <a:t>37</a:t>
            </a:fld>
            <a:endParaRPr lang="en-US" altLang="zh-CN"/>
          </a:p>
        </p:txBody>
      </p:sp>
      <p:sp>
        <p:nvSpPr>
          <p:cNvPr id="7" name="文本框 6">
            <a:extLst>
              <a:ext uri="{FF2B5EF4-FFF2-40B4-BE49-F238E27FC236}">
                <a16:creationId xmlns:a16="http://schemas.microsoft.com/office/drawing/2014/main" id="{F4B31D7A-9F2E-4389-94D5-D79FACF24AE3}"/>
              </a:ext>
            </a:extLst>
          </p:cNvPr>
          <p:cNvSpPr txBox="1"/>
          <p:nvPr/>
        </p:nvSpPr>
        <p:spPr>
          <a:xfrm>
            <a:off x="304800" y="3261954"/>
            <a:ext cx="851473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anose="05000000000000000000" pitchFamily="2" charset="2"/>
              <a:buChar char="v"/>
              <a:defRPr kumimoji="1" sz="2800" b="1">
                <a:latin typeface="+mn-lt"/>
                <a:ea typeface="+mn-ea"/>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文字代换，但比古典加密方法复杂</a:t>
            </a:r>
          </a:p>
          <a:p>
            <a:r>
              <a:rPr lang="zh-CN" altLang="en-US" dirty="0"/>
              <a:t>使用转轮机，大大提高了密码加解密速度</a:t>
            </a:r>
          </a:p>
          <a:p>
            <a:r>
              <a:rPr lang="zh-CN" altLang="en-US" dirty="0">
                <a:solidFill>
                  <a:srgbClr val="7030A0"/>
                </a:solidFill>
              </a:rPr>
              <a:t>应用电子技术</a:t>
            </a:r>
            <a:r>
              <a:rPr lang="zh-CN" altLang="en-US" dirty="0"/>
              <a:t>，初步解决了在线实时加解密的问题</a:t>
            </a:r>
          </a:p>
          <a:p>
            <a:r>
              <a:rPr lang="zh-CN" altLang="en-US" dirty="0"/>
              <a:t>少数保留手工密码方式</a:t>
            </a:r>
          </a:p>
          <a:p>
            <a:r>
              <a:rPr lang="zh-CN" altLang="en-US" dirty="0">
                <a:solidFill>
                  <a:srgbClr val="00B0F0"/>
                </a:solidFill>
              </a:rPr>
              <a:t>在外交、军事领域得到广泛应用</a:t>
            </a:r>
          </a:p>
        </p:txBody>
      </p:sp>
    </p:spTree>
    <p:extLst>
      <p:ext uri="{BB962C8B-B14F-4D97-AF65-F5344CB8AC3E}">
        <p14:creationId xmlns:p14="http://schemas.microsoft.com/office/powerpoint/2010/main" val="14711580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D312A1ED-A915-4489-9FF7-3CD5D7EF0C76}"/>
              </a:ext>
            </a:extLst>
          </p:cNvPr>
          <p:cNvSpPr>
            <a:spLocks noGrp="1" noChangeArrowheads="1"/>
          </p:cNvSpPr>
          <p:nvPr>
            <p:ph type="title" idx="4294967295"/>
          </p:nvPr>
        </p:nvSpPr>
        <p:spPr bwMode="auto">
          <a:xfrm>
            <a:off x="603250" y="0"/>
            <a:ext cx="8540750" cy="9366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转轮密码机</a:t>
            </a:r>
            <a:r>
              <a:rPr lang="en-US" altLang="zh-CN" dirty="0"/>
              <a:t>ENIGMA</a:t>
            </a:r>
            <a:r>
              <a:rPr lang="zh-CN" altLang="en-US" dirty="0"/>
              <a:t>（</a:t>
            </a:r>
            <a:r>
              <a:rPr lang="en-US" altLang="zh-CN" dirty="0"/>
              <a:t>1919</a:t>
            </a:r>
            <a:r>
              <a:rPr lang="zh-CN" altLang="en-US" dirty="0"/>
              <a:t>）</a:t>
            </a:r>
          </a:p>
        </p:txBody>
      </p:sp>
      <p:sp>
        <p:nvSpPr>
          <p:cNvPr id="82947" name="Rectangle 3">
            <a:extLst>
              <a:ext uri="{FF2B5EF4-FFF2-40B4-BE49-F238E27FC236}">
                <a16:creationId xmlns:a16="http://schemas.microsoft.com/office/drawing/2014/main" id="{777BADAF-0FE4-4A9D-A8CC-56E7A9F2DC97}"/>
              </a:ext>
            </a:extLst>
          </p:cNvPr>
          <p:cNvSpPr>
            <a:spLocks noGrp="1" noChangeArrowheads="1"/>
          </p:cNvSpPr>
          <p:nvPr>
            <p:ph type="body" idx="4294967295"/>
          </p:nvPr>
        </p:nvSpPr>
        <p:spPr bwMode="auto">
          <a:xfrm>
            <a:off x="5048250" y="1700213"/>
            <a:ext cx="409575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 typeface="Wingdings" panose="05000000000000000000" pitchFamily="2" charset="2"/>
              <a:buNone/>
            </a:pPr>
            <a:r>
              <a:rPr lang="zh-CN" altLang="en-US" dirty="0"/>
              <a:t>转轮密码机</a:t>
            </a:r>
            <a:r>
              <a:rPr lang="en-US" altLang="zh-CN" dirty="0"/>
              <a:t>ENIGMA</a:t>
            </a:r>
            <a:r>
              <a:rPr lang="zh-CN" altLang="en-US" dirty="0"/>
              <a:t>，由</a:t>
            </a:r>
            <a:r>
              <a:rPr lang="en-US" altLang="zh-CN" dirty="0"/>
              <a:t>Arthur </a:t>
            </a:r>
            <a:r>
              <a:rPr lang="en-US" altLang="zh-CN" dirty="0" err="1"/>
              <a:t>Scherbius</a:t>
            </a:r>
            <a:r>
              <a:rPr lang="zh-CN" altLang="en-US" dirty="0"/>
              <a:t>于</a:t>
            </a:r>
            <a:r>
              <a:rPr lang="en-US" altLang="zh-CN" dirty="0"/>
              <a:t>1919</a:t>
            </a:r>
            <a:r>
              <a:rPr lang="zh-CN" altLang="en-US" dirty="0"/>
              <a:t>年发明，</a:t>
            </a:r>
            <a:r>
              <a:rPr lang="en-US" altLang="zh-CN" dirty="0"/>
              <a:t>4</a:t>
            </a:r>
            <a:r>
              <a:rPr lang="zh-CN" altLang="en-US" dirty="0"/>
              <a:t>轮</a:t>
            </a:r>
            <a:r>
              <a:rPr lang="en-US" altLang="zh-CN" dirty="0"/>
              <a:t>ENIGMA</a:t>
            </a:r>
            <a:r>
              <a:rPr lang="zh-CN" altLang="en-US" dirty="0"/>
              <a:t>在</a:t>
            </a:r>
            <a:r>
              <a:rPr lang="en-US" altLang="zh-CN" dirty="0"/>
              <a:t>1944</a:t>
            </a:r>
            <a:r>
              <a:rPr lang="zh-CN" altLang="en-US" dirty="0"/>
              <a:t>年装备德国海军。使得英国从</a:t>
            </a:r>
            <a:r>
              <a:rPr lang="en-US" altLang="zh-CN" dirty="0"/>
              <a:t>1942</a:t>
            </a:r>
            <a:r>
              <a:rPr lang="zh-CN" altLang="en-US" dirty="0"/>
              <a:t>年</a:t>
            </a:r>
            <a:r>
              <a:rPr lang="en-US" altLang="zh-CN" dirty="0"/>
              <a:t>2</a:t>
            </a:r>
            <a:r>
              <a:rPr lang="zh-CN" altLang="en-US" dirty="0"/>
              <a:t>月到</a:t>
            </a:r>
            <a:r>
              <a:rPr lang="en-US" altLang="zh-CN" dirty="0"/>
              <a:t>12</a:t>
            </a:r>
            <a:r>
              <a:rPr lang="zh-CN" altLang="en-US" dirty="0"/>
              <a:t>月都没能解读德国潜艇的信号。</a:t>
            </a:r>
          </a:p>
        </p:txBody>
      </p:sp>
      <p:pic>
        <p:nvPicPr>
          <p:cNvPr id="82948" name="Picture 4" descr="enigmagr">
            <a:extLst>
              <a:ext uri="{FF2B5EF4-FFF2-40B4-BE49-F238E27FC236}">
                <a16:creationId xmlns:a16="http://schemas.microsoft.com/office/drawing/2014/main" id="{94676D96-EFDF-485D-B4E9-3E3D38BE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557338"/>
            <a:ext cx="4078287"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D60B2167-2A1D-48E8-A4D7-00EA94DAF81D}"/>
              </a:ext>
            </a:extLst>
          </p:cNvPr>
          <p:cNvSpPr>
            <a:spLocks noGrp="1"/>
          </p:cNvSpPr>
          <p:nvPr>
            <p:ph type="sldNum" sz="quarter" idx="11"/>
          </p:nvPr>
        </p:nvSpPr>
        <p:spPr/>
        <p:txBody>
          <a:bodyPr/>
          <a:lstStyle/>
          <a:p>
            <a:fld id="{9A029578-1916-4489-B4FE-3203E2F21147}" type="slidenum">
              <a:rPr lang="en-US" altLang="zh-CN"/>
              <a:pPr/>
              <a:t>39</a:t>
            </a:fld>
            <a:endParaRPr lang="en-US" altLang="zh-CN"/>
          </a:p>
        </p:txBody>
      </p:sp>
      <p:sp>
        <p:nvSpPr>
          <p:cNvPr id="74754" name="Rectangle 2">
            <a:extLst>
              <a:ext uri="{FF2B5EF4-FFF2-40B4-BE49-F238E27FC236}">
                <a16:creationId xmlns:a16="http://schemas.microsoft.com/office/drawing/2014/main" id="{F0C3D87E-B646-4B3C-8CF9-23B6B4934C0C}"/>
              </a:ext>
            </a:extLst>
          </p:cNvPr>
          <p:cNvSpPr>
            <a:spLocks noGrp="1" noChangeArrowheads="1"/>
          </p:cNvSpPr>
          <p:nvPr>
            <p:ph type="title"/>
          </p:nvPr>
        </p:nvSpPr>
        <p:spPr>
          <a:xfrm>
            <a:off x="457200" y="0"/>
            <a:ext cx="8229600" cy="1143000"/>
          </a:xfrm>
        </p:spPr>
        <p:txBody>
          <a:bodyPr/>
          <a:lstStyle/>
          <a:p>
            <a:r>
              <a:rPr lang="zh-CN" altLang="en-US" sz="3500" b="1" dirty="0">
                <a:latin typeface="华文新魏" panose="02010800040101010101" pitchFamily="2" charset="-122"/>
                <a:ea typeface="华文新魏" panose="02010800040101010101" pitchFamily="2" charset="-122"/>
                <a:sym typeface="Wingdings" panose="05000000000000000000" pitchFamily="2" charset="2"/>
              </a:rPr>
              <a:t>近代密码时期</a:t>
            </a:r>
          </a:p>
        </p:txBody>
      </p:sp>
      <p:sp>
        <p:nvSpPr>
          <p:cNvPr id="74755" name="Rectangle 3">
            <a:extLst>
              <a:ext uri="{FF2B5EF4-FFF2-40B4-BE49-F238E27FC236}">
                <a16:creationId xmlns:a16="http://schemas.microsoft.com/office/drawing/2014/main" id="{E53CE34C-CFB7-4BA9-97D8-E0531710D019}"/>
              </a:ext>
            </a:extLst>
          </p:cNvPr>
          <p:cNvSpPr>
            <a:spLocks noGrp="1" noChangeArrowheads="1"/>
          </p:cNvSpPr>
          <p:nvPr>
            <p:ph type="body" idx="1"/>
          </p:nvPr>
        </p:nvSpPr>
        <p:spPr>
          <a:xfrm>
            <a:off x="304800" y="1371600"/>
            <a:ext cx="8382000" cy="4572000"/>
          </a:xfrm>
        </p:spPr>
        <p:txBody>
          <a:bodyPr/>
          <a:lstStyle/>
          <a:p>
            <a:pPr>
              <a:lnSpc>
                <a:spcPct val="120000"/>
              </a:lnSpc>
            </a:pPr>
            <a:r>
              <a:rPr lang="zh-CN" altLang="en-US" sz="2400" dirty="0">
                <a:latin typeface="华文新魏" panose="02010800040101010101" pitchFamily="2" charset="-122"/>
                <a:ea typeface="华文新魏" panose="02010800040101010101" pitchFamily="2" charset="-122"/>
              </a:rPr>
              <a:t>密码学真正成为科学是在</a:t>
            </a:r>
            <a:r>
              <a:rPr lang="en-US" altLang="zh-CN" sz="2400" dirty="0">
                <a:latin typeface="华文新魏" panose="02010800040101010101" pitchFamily="2" charset="-122"/>
                <a:ea typeface="华文新魏" panose="02010800040101010101" pitchFamily="2" charset="-122"/>
              </a:rPr>
              <a:t>19</a:t>
            </a:r>
            <a:r>
              <a:rPr lang="zh-CN" altLang="en-US" sz="2400" dirty="0">
                <a:latin typeface="华文新魏" panose="02010800040101010101" pitchFamily="2" charset="-122"/>
                <a:ea typeface="华文新魏" panose="02010800040101010101" pitchFamily="2" charset="-122"/>
              </a:rPr>
              <a:t>世纪末和</a:t>
            </a:r>
            <a:r>
              <a:rPr lang="en-US" altLang="zh-CN" sz="2400" dirty="0">
                <a:latin typeface="华文新魏" panose="02010800040101010101" pitchFamily="2" charset="-122"/>
                <a:ea typeface="华文新魏" panose="02010800040101010101" pitchFamily="2" charset="-122"/>
              </a:rPr>
              <a:t>20</a:t>
            </a:r>
            <a:r>
              <a:rPr lang="zh-CN" altLang="en-US" sz="2400" dirty="0">
                <a:latin typeface="华文新魏" panose="02010800040101010101" pitchFamily="2" charset="-122"/>
                <a:ea typeface="华文新魏" panose="02010800040101010101" pitchFamily="2" charset="-122"/>
              </a:rPr>
              <a:t>世纪初期，两次世界大战中对军事信息保密传递和破获敌方信息的需求，密码学得到了发展，并广泛的用于军事情报部门的决策。</a:t>
            </a:r>
          </a:p>
          <a:p>
            <a:pPr>
              <a:lnSpc>
                <a:spcPct val="120000"/>
              </a:lnSpc>
            </a:pPr>
            <a:r>
              <a:rPr lang="zh-CN" altLang="en-US" sz="2400" dirty="0">
                <a:latin typeface="华文新魏" panose="02010800040101010101" pitchFamily="2" charset="-122"/>
                <a:ea typeface="华文新魏" panose="02010800040101010101" pitchFamily="2" charset="-122"/>
              </a:rPr>
              <a:t>在希特勒一上台时，德国就试验并使用了一种命名为</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谜</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的密码机，假如一个人日夜不停地工作，每分钟测试一种密钥的话，需要约</a:t>
            </a:r>
            <a:r>
              <a:rPr lang="en-US" altLang="zh-CN" sz="2400" dirty="0">
                <a:latin typeface="华文新魏" panose="02010800040101010101" pitchFamily="2" charset="-122"/>
                <a:ea typeface="华文新魏" panose="02010800040101010101" pitchFamily="2" charset="-122"/>
              </a:rPr>
              <a:t>4.2</a:t>
            </a:r>
            <a:r>
              <a:rPr lang="zh-CN" altLang="en-US" sz="2400" dirty="0">
                <a:latin typeface="华文新魏" panose="02010800040101010101" pitchFamily="2" charset="-122"/>
                <a:ea typeface="华文新魏" panose="02010800040101010101" pitchFamily="2" charset="-122"/>
              </a:rPr>
              <a:t>万年才能将所有的密钥可能组合试完，希特勒完全相信了这种密码机的安全性。然而，英国获知了</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谜</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型机的密码原理，完成了一部针对</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谜</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型机的绰号叫</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炸弹</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的密码破译机，每秒钟可处理</a:t>
            </a:r>
            <a:r>
              <a:rPr lang="en-US" altLang="zh-CN" sz="2400" dirty="0">
                <a:latin typeface="华文新魏" panose="02010800040101010101" pitchFamily="2" charset="-122"/>
                <a:ea typeface="华文新魏" panose="02010800040101010101" pitchFamily="2" charset="-122"/>
              </a:rPr>
              <a:t>2000</a:t>
            </a:r>
            <a:r>
              <a:rPr lang="zh-CN" altLang="en-US" sz="2400" dirty="0">
                <a:latin typeface="华文新魏" panose="02010800040101010101" pitchFamily="2" charset="-122"/>
                <a:ea typeface="华文新魏" panose="02010800040101010101" pitchFamily="2" charset="-122"/>
              </a:rPr>
              <a:t>个字符，它几乎可以破译截获德国的所有情报。</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861B2-0126-4373-9544-41565781CC28}"/>
              </a:ext>
            </a:extLst>
          </p:cNvPr>
          <p:cNvSpPr>
            <a:spLocks noGrp="1"/>
          </p:cNvSpPr>
          <p:nvPr>
            <p:ph type="title"/>
          </p:nvPr>
        </p:nvSpPr>
        <p:spPr/>
        <p:txBody>
          <a:bodyPr/>
          <a:lstStyle/>
          <a:p>
            <a:r>
              <a:rPr lang="zh-CN" altLang="en-US" sz="3600" spc="-10" dirty="0">
                <a:solidFill>
                  <a:schemeClr val="tx1"/>
                </a:solidFill>
                <a:latin typeface="Microsoft JhengHei UI"/>
                <a:cs typeface="Microsoft JhengHei UI"/>
              </a:rPr>
              <a:t>密码算法库</a:t>
            </a:r>
            <a:endParaRPr lang="zh-CN" altLang="en-US" dirty="0">
              <a:solidFill>
                <a:schemeClr val="tx1"/>
              </a:solidFill>
            </a:endParaRPr>
          </a:p>
        </p:txBody>
      </p:sp>
      <p:sp>
        <p:nvSpPr>
          <p:cNvPr id="3" name="内容占位符 2">
            <a:extLst>
              <a:ext uri="{FF2B5EF4-FFF2-40B4-BE49-F238E27FC236}">
                <a16:creationId xmlns:a16="http://schemas.microsoft.com/office/drawing/2014/main" id="{0F697221-F88F-48A1-98E7-B6453A808C62}"/>
              </a:ext>
            </a:extLst>
          </p:cNvPr>
          <p:cNvSpPr>
            <a:spLocks noGrp="1"/>
          </p:cNvSpPr>
          <p:nvPr>
            <p:ph idx="1"/>
          </p:nvPr>
        </p:nvSpPr>
        <p:spPr>
          <a:xfrm>
            <a:off x="304800" y="1219200"/>
            <a:ext cx="8686800" cy="5105400"/>
          </a:xfrm>
        </p:spPr>
        <p:txBody>
          <a:bodyPr/>
          <a:lstStyle/>
          <a:p>
            <a:r>
              <a:rPr lang="en-US" altLang="zh-CN" sz="2400" dirty="0">
                <a:solidFill>
                  <a:srgbClr val="0070C0"/>
                </a:solidFill>
              </a:rPr>
              <a:t>OpenSSL </a:t>
            </a:r>
            <a:r>
              <a:rPr lang="en-US" altLang="zh-CN" sz="2400" dirty="0"/>
              <a:t>:http://www.openssl.org/</a:t>
            </a:r>
          </a:p>
          <a:p>
            <a:r>
              <a:rPr lang="en-US" altLang="zh-CN" sz="2400" dirty="0">
                <a:solidFill>
                  <a:srgbClr val="0070C0"/>
                </a:solidFill>
              </a:rPr>
              <a:t>Crypto++</a:t>
            </a:r>
            <a:r>
              <a:rPr lang="en-US" altLang="zh-CN" sz="2400" dirty="0"/>
              <a:t> :http://www.eskimo.com/~weidai/cryptlib.html</a:t>
            </a:r>
          </a:p>
          <a:p>
            <a:r>
              <a:rPr lang="en-US" altLang="zh-CN" sz="2400" dirty="0">
                <a:solidFill>
                  <a:srgbClr val="0070C0"/>
                </a:solidFill>
              </a:rPr>
              <a:t>MIRACL: </a:t>
            </a:r>
            <a:r>
              <a:rPr lang="en-US" altLang="zh-CN" sz="2400" dirty="0"/>
              <a:t>http://indigo.ie/~mscott/http://www.shoup.net/ntl/</a:t>
            </a:r>
          </a:p>
          <a:p>
            <a:r>
              <a:rPr lang="zh-CN" altLang="en-US" sz="2400" dirty="0">
                <a:solidFill>
                  <a:srgbClr val="0070C0"/>
                </a:solidFill>
              </a:rPr>
              <a:t>微软的</a:t>
            </a:r>
            <a:r>
              <a:rPr lang="en-US" altLang="zh-CN" sz="2400" dirty="0">
                <a:solidFill>
                  <a:srgbClr val="0070C0"/>
                </a:solidFill>
              </a:rPr>
              <a:t>CryptoAPI</a:t>
            </a:r>
            <a:r>
              <a:rPr lang="en-US" altLang="zh-CN" sz="2400" dirty="0"/>
              <a:t>: http://msdn.microsoft.com/</a:t>
            </a:r>
          </a:p>
          <a:p>
            <a:r>
              <a:rPr lang="en-US" altLang="zh-CN" sz="2400" dirty="0">
                <a:solidFill>
                  <a:srgbClr val="0070C0"/>
                </a:solidFill>
              </a:rPr>
              <a:t>Maple: </a:t>
            </a:r>
            <a:r>
              <a:rPr lang="en-US" altLang="zh-CN" sz="2400" dirty="0"/>
              <a:t>http://www.maplesoft.com/</a:t>
            </a:r>
          </a:p>
          <a:p>
            <a:r>
              <a:rPr lang="en-US" altLang="zh-CN" sz="2400" dirty="0"/>
              <a:t>JAVA</a:t>
            </a:r>
            <a:r>
              <a:rPr lang="zh-CN" altLang="en-US" sz="2400" dirty="0"/>
              <a:t>提供了密码算法相关的</a:t>
            </a:r>
            <a:r>
              <a:rPr lang="en-US" altLang="zh-CN" sz="2400" dirty="0"/>
              <a:t>API</a:t>
            </a:r>
          </a:p>
          <a:p>
            <a:endParaRPr lang="en-US" altLang="zh-CN" sz="2400" dirty="0"/>
          </a:p>
          <a:p>
            <a:r>
              <a:rPr lang="en-US" altLang="zh-CN" sz="2400" dirty="0">
                <a:solidFill>
                  <a:srgbClr val="FF0000"/>
                </a:solidFill>
              </a:rPr>
              <a:t>ARM </a:t>
            </a:r>
            <a:r>
              <a:rPr lang="en-US" altLang="zh-CN" sz="2400" dirty="0" err="1">
                <a:solidFill>
                  <a:srgbClr val="FF0000"/>
                </a:solidFill>
              </a:rPr>
              <a:t>mbedtls</a:t>
            </a:r>
            <a:r>
              <a:rPr lang="en-US" altLang="zh-CN" sz="2400" dirty="0">
                <a:solidFill>
                  <a:srgbClr val="FF0000"/>
                </a:solidFill>
              </a:rPr>
              <a:t>: </a:t>
            </a:r>
            <a:r>
              <a:rPr lang="zh-CN" altLang="en-US" sz="2400" dirty="0"/>
              <a:t>使开发人员可以非常轻松地在嵌入式产品中加入加密和 </a:t>
            </a:r>
            <a:r>
              <a:rPr lang="en-US" altLang="zh-CN" sz="2400" dirty="0"/>
              <a:t>SSL/TLS </a:t>
            </a:r>
            <a:r>
              <a:rPr lang="zh-CN" altLang="en-US" sz="2400" dirty="0"/>
              <a:t>功能。</a:t>
            </a:r>
          </a:p>
        </p:txBody>
      </p:sp>
      <p:sp>
        <p:nvSpPr>
          <p:cNvPr id="4" name="日期占位符 3">
            <a:extLst>
              <a:ext uri="{FF2B5EF4-FFF2-40B4-BE49-F238E27FC236}">
                <a16:creationId xmlns:a16="http://schemas.microsoft.com/office/drawing/2014/main" id="{FA6EC942-2D66-4B1D-A4C8-ACB323F92F24}"/>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BB574824-2975-43B7-9978-97F7CD275C4D}"/>
              </a:ext>
            </a:extLst>
          </p:cNvPr>
          <p:cNvSpPr>
            <a:spLocks noGrp="1"/>
          </p:cNvSpPr>
          <p:nvPr>
            <p:ph type="sldNum" sz="quarter" idx="11"/>
          </p:nvPr>
        </p:nvSpPr>
        <p:spPr/>
        <p:txBody>
          <a:bodyPr/>
          <a:lstStyle/>
          <a:p>
            <a:fld id="{932003EE-D7F4-4083-B251-227CF17C5240}" type="slidenum">
              <a:rPr lang="en-US" altLang="zh-CN" smtClean="0"/>
              <a:pPr/>
              <a:t>4</a:t>
            </a:fld>
            <a:endParaRPr lang="en-US" altLang="zh-CN"/>
          </a:p>
        </p:txBody>
      </p:sp>
    </p:spTree>
    <p:extLst>
      <p:ext uri="{BB962C8B-B14F-4D97-AF65-F5344CB8AC3E}">
        <p14:creationId xmlns:p14="http://schemas.microsoft.com/office/powerpoint/2010/main" val="14113651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0639C35-6C38-435B-BDF2-15FFD25F158D}"/>
              </a:ext>
            </a:extLst>
          </p:cNvPr>
          <p:cNvSpPr>
            <a:spLocks noGrp="1"/>
          </p:cNvSpPr>
          <p:nvPr>
            <p:ph type="sldNum" sz="quarter" idx="11"/>
          </p:nvPr>
        </p:nvSpPr>
        <p:spPr/>
        <p:txBody>
          <a:bodyPr/>
          <a:lstStyle/>
          <a:p>
            <a:fld id="{205EE018-BC3A-4488-95D4-5C35A0D830B1}" type="slidenum">
              <a:rPr lang="en-US" altLang="zh-CN"/>
              <a:pPr/>
              <a:t>40</a:t>
            </a:fld>
            <a:endParaRPr lang="en-US" altLang="zh-CN"/>
          </a:p>
        </p:txBody>
      </p:sp>
      <p:sp>
        <p:nvSpPr>
          <p:cNvPr id="140290" name="Rectangle 2">
            <a:extLst>
              <a:ext uri="{FF2B5EF4-FFF2-40B4-BE49-F238E27FC236}">
                <a16:creationId xmlns:a16="http://schemas.microsoft.com/office/drawing/2014/main" id="{63501BFD-266A-46FE-9B0C-6ADE430C2224}"/>
              </a:ext>
            </a:extLst>
          </p:cNvPr>
          <p:cNvSpPr>
            <a:spLocks noGrp="1" noChangeArrowheads="1"/>
          </p:cNvSpPr>
          <p:nvPr>
            <p:ph type="title"/>
          </p:nvPr>
        </p:nvSpPr>
        <p:spPr>
          <a:xfrm>
            <a:off x="457200" y="381000"/>
            <a:ext cx="8229600" cy="1143000"/>
          </a:xfrm>
        </p:spPr>
        <p:txBody>
          <a:bodyPr/>
          <a:lstStyle/>
          <a:p>
            <a:r>
              <a:rPr lang="zh-CN" altLang="en-US" dirty="0"/>
              <a:t>历史背景</a:t>
            </a:r>
          </a:p>
        </p:txBody>
      </p:sp>
      <p:sp>
        <p:nvSpPr>
          <p:cNvPr id="140291" name="Rectangle 3">
            <a:extLst>
              <a:ext uri="{FF2B5EF4-FFF2-40B4-BE49-F238E27FC236}">
                <a16:creationId xmlns:a16="http://schemas.microsoft.com/office/drawing/2014/main" id="{4564DE9C-B778-4E31-8087-C47F84A63731}"/>
              </a:ext>
            </a:extLst>
          </p:cNvPr>
          <p:cNvSpPr>
            <a:spLocks noGrp="1" noChangeArrowheads="1"/>
          </p:cNvSpPr>
          <p:nvPr>
            <p:ph type="body" idx="1"/>
          </p:nvPr>
        </p:nvSpPr>
        <p:spPr>
          <a:xfrm>
            <a:off x="152400" y="1905000"/>
            <a:ext cx="8763000" cy="4114800"/>
          </a:xfrm>
        </p:spPr>
        <p:txBody>
          <a:bodyPr/>
          <a:lstStyle/>
          <a:p>
            <a:pPr>
              <a:lnSpc>
                <a:spcPct val="120000"/>
              </a:lnSpc>
            </a:pPr>
            <a:r>
              <a:rPr lang="zh-CN" altLang="en-US" sz="2400" dirty="0">
                <a:latin typeface="华文新魏" panose="02010800040101010101" pitchFamily="2" charset="-122"/>
                <a:ea typeface="华文新魏" panose="02010800040101010101" pitchFamily="2" charset="-122"/>
              </a:rPr>
              <a:t>后来又研制出一种每秒钟可处理</a:t>
            </a:r>
            <a:r>
              <a:rPr lang="en-US" altLang="zh-CN" sz="2400" dirty="0">
                <a:latin typeface="华文新魏" panose="02010800040101010101" pitchFamily="2" charset="-122"/>
                <a:ea typeface="华文新魏" panose="02010800040101010101" pitchFamily="2" charset="-122"/>
              </a:rPr>
              <a:t>5000</a:t>
            </a:r>
            <a:r>
              <a:rPr lang="zh-CN" altLang="en-US" sz="2400" dirty="0">
                <a:latin typeface="华文新魏" panose="02010800040101010101" pitchFamily="2" charset="-122"/>
                <a:ea typeface="华文新魏" panose="02010800040101010101" pitchFamily="2" charset="-122"/>
              </a:rPr>
              <a:t>个字符的</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巨人</a:t>
            </a:r>
            <a:r>
              <a:rPr lang="zh-CN" altLang="en-US" sz="2400" dirty="0">
                <a:latin typeface="Arial" panose="020B0604020202020204" pitchFamily="34" charset="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型密码破译机并投入使用，至此同盟国几乎掌握了德国纳粹的绝大多数军事秘密和机密，而德国军方却对此一无所知。</a:t>
            </a:r>
          </a:p>
          <a:p>
            <a:pPr>
              <a:lnSpc>
                <a:spcPct val="120000"/>
              </a:lnSpc>
            </a:pPr>
            <a:r>
              <a:rPr lang="zh-CN" altLang="en-US" sz="2400" dirty="0">
                <a:latin typeface="华文新魏" panose="02010800040101010101" pitchFamily="2" charset="-122"/>
                <a:ea typeface="华文新魏" panose="02010800040101010101" pitchFamily="2" charset="-122"/>
              </a:rPr>
              <a:t>太平洋战争中，美军成功破译了日本海军的密码机，读懂了日本舰队司令官山本五十六发给各指挥官的命令，在中途岛彻底击溃了日本海军，击毙了山本五十六，导致了太平洋战争的决定性转折。</a:t>
            </a:r>
          </a:p>
          <a:p>
            <a:pPr>
              <a:lnSpc>
                <a:spcPct val="120000"/>
              </a:lnSpc>
            </a:pPr>
            <a:r>
              <a:rPr lang="zh-CN" altLang="en-US" sz="2400" dirty="0">
                <a:latin typeface="华文新魏" panose="02010800040101010101" pitchFamily="2" charset="-122"/>
                <a:ea typeface="华文新魏" panose="02010800040101010101" pitchFamily="2" charset="-122"/>
              </a:rPr>
              <a:t>因此，可以说，密码学为战争的胜利立了大功。</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ct val="35000"/>
              </a:spcBef>
            </a:pPr>
            <a:r>
              <a:rPr lang="zh-CN" altLang="en-US" dirty="0"/>
              <a:t>现代代密码时期 </a:t>
            </a:r>
          </a:p>
        </p:txBody>
      </p:sp>
      <p:sp>
        <p:nvSpPr>
          <p:cNvPr id="3" name="内容占位符 2"/>
          <p:cNvSpPr>
            <a:spLocks noGrp="1"/>
          </p:cNvSpPr>
          <p:nvPr>
            <p:ph idx="1"/>
          </p:nvPr>
        </p:nvSpPr>
        <p:spPr/>
        <p:txBody>
          <a:bodyPr/>
          <a:lstStyle/>
          <a:p>
            <a:pPr eaLnBrk="1" hangingPunct="1">
              <a:lnSpc>
                <a:spcPct val="90000"/>
              </a:lnSpc>
            </a:pPr>
            <a:r>
              <a:rPr lang="en-US" altLang="zh-CN" dirty="0">
                <a:ea typeface="宋体" panose="02010600030101010101" pitchFamily="2" charset="-122"/>
              </a:rPr>
              <a:t>1949</a:t>
            </a:r>
            <a:r>
              <a:rPr lang="zh-CN" altLang="en-US" dirty="0">
                <a:ea typeface="宋体" panose="02010600030101010101" pitchFamily="2" charset="-122"/>
              </a:rPr>
              <a:t>年 </a:t>
            </a:r>
            <a:r>
              <a:rPr lang="en-US" altLang="zh-CN" dirty="0" err="1">
                <a:ea typeface="宋体" panose="02010600030101010101" pitchFamily="2" charset="-122"/>
              </a:rPr>
              <a:t>Claude.E.Shannon</a:t>
            </a:r>
            <a:r>
              <a:rPr lang="zh-CN" altLang="en-US" dirty="0">
                <a:ea typeface="宋体" panose="02010600030101010101" pitchFamily="2" charset="-122"/>
              </a:rPr>
              <a:t>发表</a:t>
            </a:r>
            <a:r>
              <a:rPr lang="en-US" altLang="zh-CN" dirty="0">
                <a:ea typeface="宋体" panose="02010600030101010101" pitchFamily="2" charset="-122"/>
              </a:rPr>
              <a:t>《</a:t>
            </a:r>
            <a:r>
              <a:rPr lang="zh-CN" altLang="en-US" dirty="0">
                <a:ea typeface="宋体" panose="02010600030101010101" pitchFamily="2" charset="-122"/>
              </a:rPr>
              <a:t>保密系统的信息理论</a:t>
            </a:r>
            <a:r>
              <a:rPr lang="en-US" altLang="zh-CN" dirty="0">
                <a:ea typeface="宋体" panose="02010600030101010101" pitchFamily="2" charset="-122"/>
              </a:rPr>
              <a:t>》 </a:t>
            </a:r>
          </a:p>
          <a:p>
            <a:pPr lvl="1" eaLnBrk="1" hangingPunct="1">
              <a:lnSpc>
                <a:spcPct val="90000"/>
              </a:lnSpc>
            </a:pPr>
            <a:r>
              <a:rPr lang="en-US" altLang="zh-CN" i="1" dirty="0">
                <a:ea typeface="宋体" panose="02010600030101010101" pitchFamily="2" charset="-122"/>
              </a:rPr>
              <a:t>Communication Theory of Secrecy Systems</a:t>
            </a:r>
          </a:p>
          <a:p>
            <a:pPr lvl="1" eaLnBrk="1" hangingPunct="1">
              <a:lnSpc>
                <a:spcPct val="90000"/>
              </a:lnSpc>
            </a:pPr>
            <a:r>
              <a:rPr lang="zh-CN" altLang="en-US" dirty="0">
                <a:ea typeface="宋体" panose="02010600030101010101" pitchFamily="2" charset="-122"/>
              </a:rPr>
              <a:t>密码学真正成为一门科学</a:t>
            </a:r>
          </a:p>
          <a:p>
            <a:pPr eaLnBrk="1" hangingPunct="1">
              <a:lnSpc>
                <a:spcPct val="90000"/>
              </a:lnSpc>
            </a:pPr>
            <a:r>
              <a:rPr lang="zh-CN" altLang="en-US" dirty="0">
                <a:ea typeface="宋体" panose="02010600030101010101" pitchFamily="2" charset="-122"/>
              </a:rPr>
              <a:t>二战以前，只是和军事、机要、间谍工作联系在一起</a:t>
            </a:r>
          </a:p>
          <a:p>
            <a:pPr eaLnBrk="1" hangingPunct="1">
              <a:lnSpc>
                <a:spcPct val="90000"/>
              </a:lnSpc>
            </a:pPr>
            <a:r>
              <a:rPr lang="zh-CN" altLang="en-US" dirty="0">
                <a:ea typeface="宋体" panose="02010600030101010101" pitchFamily="2" charset="-122"/>
              </a:rPr>
              <a:t>随着计算机通信技术，特别是</a:t>
            </a:r>
            <a:r>
              <a:rPr lang="en-US" altLang="zh-CN" dirty="0">
                <a:ea typeface="宋体" panose="02010600030101010101" pitchFamily="2" charset="-122"/>
              </a:rPr>
              <a:t>Internet</a:t>
            </a:r>
            <a:r>
              <a:rPr lang="zh-CN" altLang="en-US" dirty="0">
                <a:ea typeface="宋体" panose="02010600030101010101" pitchFamily="2" charset="-122"/>
              </a:rPr>
              <a:t>的应用，促进了密码学的发展</a:t>
            </a:r>
          </a:p>
          <a:p>
            <a:pPr marL="0" indent="0">
              <a:buNone/>
            </a:pPr>
            <a:endParaRPr lang="zh-CN" altLang="en-US" dirty="0"/>
          </a:p>
        </p:txBody>
      </p:sp>
      <p:sp>
        <p:nvSpPr>
          <p:cNvPr id="4" name="日期占位符 3"/>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p:cNvSpPr>
            <a:spLocks noGrp="1"/>
          </p:cNvSpPr>
          <p:nvPr>
            <p:ph type="sldNum" sz="quarter" idx="11"/>
          </p:nvPr>
        </p:nvSpPr>
        <p:spPr/>
        <p:txBody>
          <a:bodyPr/>
          <a:lstStyle/>
          <a:p>
            <a:fld id="{932003EE-D7F4-4083-B251-227CF17C5240}" type="slidenum">
              <a:rPr lang="en-US" altLang="zh-CN" smtClean="0"/>
              <a:pPr/>
              <a:t>41</a:t>
            </a:fld>
            <a:endParaRPr lang="en-US" altLang="zh-CN"/>
          </a:p>
        </p:txBody>
      </p:sp>
      <p:pic>
        <p:nvPicPr>
          <p:cNvPr id="6" name="Picture 4" descr="Shannon">
            <a:extLst>
              <a:ext uri="{FF2B5EF4-FFF2-40B4-BE49-F238E27FC236}">
                <a16:creationId xmlns:a16="http://schemas.microsoft.com/office/drawing/2014/main" id="{0084DBC4-96DF-4229-9D03-0D47C4E292A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4597400"/>
            <a:ext cx="15113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64302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CFC71-8E75-42AD-9FE0-E302E776B3B2}"/>
              </a:ext>
            </a:extLst>
          </p:cNvPr>
          <p:cNvSpPr>
            <a:spLocks noGrp="1"/>
          </p:cNvSpPr>
          <p:nvPr>
            <p:ph type="title"/>
          </p:nvPr>
        </p:nvSpPr>
        <p:spPr/>
        <p:txBody>
          <a:bodyPr/>
          <a:lstStyle/>
          <a:p>
            <a:r>
              <a:rPr kumimoji="1" lang="zh-CN" altLang="en-US" sz="3600" b="1" dirty="0">
                <a:solidFill>
                  <a:srgbClr val="002060"/>
                </a:solidFill>
                <a:sym typeface="Wingdings" panose="05000000000000000000" pitchFamily="2" charset="2"/>
              </a:rPr>
              <a:t>现代密码时期（计算机密码）</a:t>
            </a:r>
            <a:endParaRPr lang="zh-CN" altLang="en-US" dirty="0"/>
          </a:p>
        </p:txBody>
      </p:sp>
      <p:sp>
        <p:nvSpPr>
          <p:cNvPr id="3" name="内容占位符 2">
            <a:extLst>
              <a:ext uri="{FF2B5EF4-FFF2-40B4-BE49-F238E27FC236}">
                <a16:creationId xmlns:a16="http://schemas.microsoft.com/office/drawing/2014/main" id="{2AAB3831-D61A-41F6-9234-EEE624239F76}"/>
              </a:ext>
            </a:extLst>
          </p:cNvPr>
          <p:cNvSpPr>
            <a:spLocks noGrp="1"/>
          </p:cNvSpPr>
          <p:nvPr>
            <p:ph idx="1"/>
          </p:nvPr>
        </p:nvSpPr>
        <p:spPr/>
        <p:txBody>
          <a:bodyPr/>
          <a:lstStyle/>
          <a:p>
            <a:pPr>
              <a:buFont typeface="Wingdings" panose="05000000000000000000" pitchFamily="2" charset="2"/>
              <a:buNone/>
            </a:pPr>
            <a:r>
              <a:rPr lang="zh-CN" altLang="en-US" sz="3600" b="1" dirty="0">
                <a:solidFill>
                  <a:srgbClr val="FF0000"/>
                </a:solidFill>
                <a:latin typeface="黑体" panose="02010609060101010101" pitchFamily="49" charset="-122"/>
              </a:rPr>
              <a:t>主要特征：</a:t>
            </a:r>
            <a:r>
              <a:rPr lang="zh-CN" altLang="en-US" sz="3600" b="1" dirty="0">
                <a:solidFill>
                  <a:srgbClr val="FF0000"/>
                </a:solidFill>
                <a:latin typeface="隶书" panose="02010509060101010101" pitchFamily="49" charset="-122"/>
                <a:ea typeface="隶书" panose="02010509060101010101" pitchFamily="49" charset="-122"/>
              </a:rPr>
              <a:t>计算机加解密</a:t>
            </a:r>
          </a:p>
          <a:p>
            <a:pPr>
              <a:spcBef>
                <a:spcPct val="15000"/>
              </a:spcBef>
            </a:pPr>
            <a:r>
              <a:rPr lang="zh-CN" altLang="en-US" sz="2800" b="1" dirty="0">
                <a:latin typeface="黑体" panose="02010609060101010101" pitchFamily="49" charset="-122"/>
              </a:rPr>
              <a:t>与计算机技术、电子通信技术紧密相关</a:t>
            </a:r>
          </a:p>
          <a:p>
            <a:pPr>
              <a:spcBef>
                <a:spcPct val="15000"/>
              </a:spcBef>
            </a:pPr>
            <a:r>
              <a:rPr lang="zh-CN" altLang="en-US" sz="2800" b="1" dirty="0">
                <a:latin typeface="黑体" panose="02010609060101010101" pitchFamily="49" charset="-122"/>
              </a:rPr>
              <a:t>密码理论蓬勃发展，密码算法设计与分析互相促进，出现了大量的密码算法和各种攻击方法</a:t>
            </a:r>
          </a:p>
          <a:p>
            <a:pPr>
              <a:spcBef>
                <a:spcPct val="15000"/>
              </a:spcBef>
            </a:pPr>
            <a:r>
              <a:rPr lang="zh-CN" altLang="en-US" sz="2800" b="1" dirty="0">
                <a:latin typeface="黑体" panose="02010609060101010101" pitchFamily="49" charset="-122"/>
              </a:rPr>
              <a:t>密码使用的范围也在不断扩张，出现了许多通用的加密标准</a:t>
            </a:r>
          </a:p>
          <a:p>
            <a:pPr>
              <a:spcBef>
                <a:spcPct val="15000"/>
              </a:spcBef>
            </a:pPr>
            <a:r>
              <a:rPr lang="zh-CN" altLang="en-US" sz="2800" b="1" dirty="0">
                <a:latin typeface="黑体" panose="02010609060101010101" pitchFamily="49" charset="-122"/>
              </a:rPr>
              <a:t>出现了一些新的密码技术，如混沌密码、量子密码等</a:t>
            </a:r>
          </a:p>
          <a:p>
            <a:endParaRPr lang="zh-CN" altLang="en-US" dirty="0"/>
          </a:p>
        </p:txBody>
      </p:sp>
      <p:sp>
        <p:nvSpPr>
          <p:cNvPr id="4" name="日期占位符 3">
            <a:extLst>
              <a:ext uri="{FF2B5EF4-FFF2-40B4-BE49-F238E27FC236}">
                <a16:creationId xmlns:a16="http://schemas.microsoft.com/office/drawing/2014/main" id="{373D3FBA-0AD0-4C1B-B9B2-D994387DC29B}"/>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0DEA2891-DB66-4CBA-8180-226AA995CCBA}"/>
              </a:ext>
            </a:extLst>
          </p:cNvPr>
          <p:cNvSpPr>
            <a:spLocks noGrp="1"/>
          </p:cNvSpPr>
          <p:nvPr>
            <p:ph type="sldNum" sz="quarter" idx="11"/>
          </p:nvPr>
        </p:nvSpPr>
        <p:spPr/>
        <p:txBody>
          <a:bodyPr/>
          <a:lstStyle/>
          <a:p>
            <a:fld id="{932003EE-D7F4-4083-B251-227CF17C5240}" type="slidenum">
              <a:rPr lang="en-US" altLang="zh-CN" smtClean="0"/>
              <a:pPr/>
              <a:t>42</a:t>
            </a:fld>
            <a:endParaRPr lang="en-US" altLang="zh-CN"/>
          </a:p>
        </p:txBody>
      </p:sp>
    </p:spTree>
    <p:extLst>
      <p:ext uri="{BB962C8B-B14F-4D97-AF65-F5344CB8AC3E}">
        <p14:creationId xmlns:p14="http://schemas.microsoft.com/office/powerpoint/2010/main" val="321302004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7FCD1-B492-4135-9CD8-0909E0C0ECEE}"/>
              </a:ext>
            </a:extLst>
          </p:cNvPr>
          <p:cNvSpPr>
            <a:spLocks noGrp="1"/>
          </p:cNvSpPr>
          <p:nvPr>
            <p:ph type="title"/>
          </p:nvPr>
        </p:nvSpPr>
        <p:spPr/>
        <p:txBody>
          <a:bodyPr/>
          <a:lstStyle/>
          <a:p>
            <a:r>
              <a:rPr lang="zh-CN" altLang="zh-CN" b="1" dirty="0"/>
              <a:t>对称密码</a:t>
            </a:r>
            <a:endParaRPr lang="zh-CN" altLang="en-US" dirty="0"/>
          </a:p>
        </p:txBody>
      </p:sp>
      <p:sp>
        <p:nvSpPr>
          <p:cNvPr id="3" name="内容占位符 2">
            <a:extLst>
              <a:ext uri="{FF2B5EF4-FFF2-40B4-BE49-F238E27FC236}">
                <a16:creationId xmlns:a16="http://schemas.microsoft.com/office/drawing/2014/main" id="{3099A2EB-E3C2-4BCB-95BD-F26BD75FCB2B}"/>
              </a:ext>
            </a:extLst>
          </p:cNvPr>
          <p:cNvSpPr>
            <a:spLocks noGrp="1"/>
          </p:cNvSpPr>
          <p:nvPr>
            <p:ph idx="1"/>
          </p:nvPr>
        </p:nvSpPr>
        <p:spPr>
          <a:xfrm>
            <a:off x="271974" y="1066800"/>
            <a:ext cx="8643425" cy="3124200"/>
          </a:xfrm>
        </p:spPr>
        <p:txBody>
          <a:bodyPr/>
          <a:lstStyle/>
          <a:p>
            <a:r>
              <a:rPr lang="en-US" altLang="zh-CN" dirty="0"/>
              <a:t>DES</a:t>
            </a:r>
            <a:r>
              <a:rPr lang="zh-CN" altLang="en-US" dirty="0"/>
              <a:t>、</a:t>
            </a:r>
            <a:r>
              <a:rPr lang="en-US" altLang="zh-CN" dirty="0"/>
              <a:t>AES</a:t>
            </a:r>
            <a:r>
              <a:rPr lang="zh-CN" altLang="en-US" dirty="0"/>
              <a:t>、</a:t>
            </a:r>
            <a:r>
              <a:rPr lang="en-US" altLang="zh-CN" dirty="0"/>
              <a:t>3DES</a:t>
            </a:r>
            <a:r>
              <a:rPr lang="zh-CN" altLang="en-US" dirty="0"/>
              <a:t>、</a:t>
            </a:r>
            <a:r>
              <a:rPr lang="en-US" altLang="zh-CN" dirty="0"/>
              <a:t>RC5</a:t>
            </a:r>
            <a:r>
              <a:rPr lang="zh-CN" altLang="en-US" dirty="0"/>
              <a:t>（</a:t>
            </a:r>
            <a:r>
              <a:rPr lang="en-US" altLang="zh-CN" dirty="0"/>
              <a:t>Rivest Cipher 5</a:t>
            </a:r>
            <a:r>
              <a:rPr lang="zh-CN" altLang="en-US" dirty="0"/>
              <a:t>）、</a:t>
            </a:r>
            <a:r>
              <a:rPr lang="en-US" altLang="zh-CN" dirty="0"/>
              <a:t>IDEA</a:t>
            </a:r>
            <a:endParaRPr lang="zh-CN" altLang="zh-CN" dirty="0"/>
          </a:p>
          <a:p>
            <a:pPr marL="0" indent="0">
              <a:buNone/>
            </a:pPr>
            <a:r>
              <a:rPr lang="zh-CN" altLang="en-US" dirty="0"/>
              <a:t>  </a:t>
            </a:r>
            <a:r>
              <a:rPr lang="en-US" altLang="zh-CN" dirty="0"/>
              <a:t>Blowfish</a:t>
            </a:r>
            <a:endParaRPr lang="zh-CN" altLang="en-US" dirty="0"/>
          </a:p>
        </p:txBody>
      </p:sp>
      <p:sp>
        <p:nvSpPr>
          <p:cNvPr id="4" name="日期占位符 3">
            <a:extLst>
              <a:ext uri="{FF2B5EF4-FFF2-40B4-BE49-F238E27FC236}">
                <a16:creationId xmlns:a16="http://schemas.microsoft.com/office/drawing/2014/main" id="{F84FA474-AE33-481C-A56F-4FCFFA0167AE}"/>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841DD0E8-FAE9-4F64-A153-DE91299C203B}"/>
              </a:ext>
            </a:extLst>
          </p:cNvPr>
          <p:cNvSpPr>
            <a:spLocks noGrp="1"/>
          </p:cNvSpPr>
          <p:nvPr>
            <p:ph type="sldNum" sz="quarter" idx="11"/>
          </p:nvPr>
        </p:nvSpPr>
        <p:spPr/>
        <p:txBody>
          <a:bodyPr/>
          <a:lstStyle/>
          <a:p>
            <a:fld id="{932003EE-D7F4-4083-B251-227CF17C5240}" type="slidenum">
              <a:rPr lang="en-US" altLang="zh-CN" smtClean="0"/>
              <a:pPr/>
              <a:t>43</a:t>
            </a:fld>
            <a:endParaRPr lang="en-US" altLang="zh-CN"/>
          </a:p>
        </p:txBody>
      </p:sp>
      <p:graphicFrame>
        <p:nvGraphicFramePr>
          <p:cNvPr id="6" name="Object 2">
            <a:extLst>
              <a:ext uri="{FF2B5EF4-FFF2-40B4-BE49-F238E27FC236}">
                <a16:creationId xmlns:a16="http://schemas.microsoft.com/office/drawing/2014/main" id="{1F6D6360-814C-41D6-9714-3BEEFF61AA86}"/>
              </a:ext>
            </a:extLst>
          </p:cNvPr>
          <p:cNvGraphicFramePr>
            <a:graphicFrameLocks noChangeAspect="1"/>
          </p:cNvGraphicFramePr>
          <p:nvPr>
            <p:extLst>
              <p:ext uri="{D42A27DB-BD31-4B8C-83A1-F6EECF244321}">
                <p14:modId xmlns:p14="http://schemas.microsoft.com/office/powerpoint/2010/main" val="3961364544"/>
              </p:ext>
            </p:extLst>
          </p:nvPr>
        </p:nvGraphicFramePr>
        <p:xfrm>
          <a:off x="0" y="1815306"/>
          <a:ext cx="8915400" cy="4751387"/>
        </p:xfrm>
        <a:graphic>
          <a:graphicData uri="http://schemas.openxmlformats.org/presentationml/2006/ole">
            <mc:AlternateContent xmlns:mc="http://schemas.openxmlformats.org/markup-compatibility/2006">
              <mc:Choice xmlns:v="urn:schemas-microsoft-com:vml" Requires="v">
                <p:oleObj spid="_x0000_s118787" name="Visio" r:id="rId3" imgW="5041446" imgH="2683537" progId="Visio.Drawing.11">
                  <p:embed/>
                </p:oleObj>
              </mc:Choice>
              <mc:Fallback>
                <p:oleObj name="Visio" r:id="rId3" imgW="5041446" imgH="2683537" progId="Visio.Drawing.11">
                  <p:embed/>
                  <p:pic>
                    <p:nvPicPr>
                      <p:cNvPr id="19459" name="Object 2">
                        <a:extLst>
                          <a:ext uri="{FF2B5EF4-FFF2-40B4-BE49-F238E27FC236}">
                            <a16:creationId xmlns:a16="http://schemas.microsoft.com/office/drawing/2014/main" id="{C1BB78B1-A39C-407C-9F1C-2901876FE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15306"/>
                        <a:ext cx="89154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7432679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A61B9-3E26-4325-BBD9-AE90B3E9B52E}"/>
              </a:ext>
            </a:extLst>
          </p:cNvPr>
          <p:cNvSpPr>
            <a:spLocks noGrp="1"/>
          </p:cNvSpPr>
          <p:nvPr>
            <p:ph type="title"/>
          </p:nvPr>
        </p:nvSpPr>
        <p:spPr/>
        <p:txBody>
          <a:bodyPr/>
          <a:lstStyle/>
          <a:p>
            <a:r>
              <a:rPr lang="zh-CN" altLang="en-US" dirty="0"/>
              <a:t>公钥密码学</a:t>
            </a:r>
          </a:p>
        </p:txBody>
      </p:sp>
      <p:sp>
        <p:nvSpPr>
          <p:cNvPr id="3" name="内容占位符 2">
            <a:extLst>
              <a:ext uri="{FF2B5EF4-FFF2-40B4-BE49-F238E27FC236}">
                <a16:creationId xmlns:a16="http://schemas.microsoft.com/office/drawing/2014/main" id="{F6819076-0466-4778-901C-DD76BF656CF1}"/>
              </a:ext>
            </a:extLst>
          </p:cNvPr>
          <p:cNvSpPr>
            <a:spLocks noGrp="1"/>
          </p:cNvSpPr>
          <p:nvPr>
            <p:ph idx="1"/>
          </p:nvPr>
        </p:nvSpPr>
        <p:spPr>
          <a:xfrm>
            <a:off x="304800" y="2362200"/>
            <a:ext cx="8382000" cy="3886200"/>
          </a:xfrm>
        </p:spPr>
        <p:txBody>
          <a:bodyPr/>
          <a:lstStyle/>
          <a:p>
            <a:pPr marL="0" indent="0" eaLnBrk="1" hangingPunct="1">
              <a:lnSpc>
                <a:spcPct val="110000"/>
              </a:lnSpc>
              <a:spcBef>
                <a:spcPct val="0"/>
              </a:spcBef>
              <a:buClr>
                <a:srgbClr val="C86400"/>
              </a:buClr>
              <a:buFontTx/>
              <a:buNone/>
            </a:pPr>
            <a:r>
              <a:rPr lang="en-US" altLang="zh-CN" dirty="0">
                <a:solidFill>
                  <a:srgbClr val="FF0000"/>
                </a:solidFill>
              </a:rPr>
              <a:t>1976</a:t>
            </a:r>
            <a:r>
              <a:rPr lang="zh-CN" altLang="en-US" dirty="0">
                <a:solidFill>
                  <a:srgbClr val="FF0000"/>
                </a:solidFill>
              </a:rPr>
              <a:t>年以后：</a:t>
            </a:r>
          </a:p>
          <a:p>
            <a:pPr marL="0" indent="0" eaLnBrk="1" hangingPunct="1">
              <a:lnSpc>
                <a:spcPct val="110000"/>
              </a:lnSpc>
              <a:buFont typeface="Wingdings" panose="05000000000000000000" pitchFamily="2" charset="2"/>
              <a:buChar char="v"/>
            </a:pPr>
            <a:r>
              <a:rPr lang="en-US" altLang="zh-CN" dirty="0"/>
              <a:t>1976</a:t>
            </a:r>
            <a:r>
              <a:rPr lang="zh-CN" altLang="zh-CN" dirty="0"/>
              <a:t>年</a:t>
            </a:r>
            <a:r>
              <a:rPr lang="en-US" altLang="zh-CN" dirty="0"/>
              <a:t>Diffie &amp; Hellman</a:t>
            </a:r>
            <a:r>
              <a:rPr lang="zh-CN" altLang="zh-CN" dirty="0"/>
              <a:t>的“</a:t>
            </a:r>
            <a:r>
              <a:rPr lang="en-US" altLang="zh-CN" dirty="0">
                <a:solidFill>
                  <a:srgbClr val="00B0F0"/>
                </a:solidFill>
              </a:rPr>
              <a:t>New Directions in Cryptography</a:t>
            </a:r>
            <a:r>
              <a:rPr lang="en-US" altLang="zh-CN" dirty="0"/>
              <a:t>”</a:t>
            </a:r>
            <a:r>
              <a:rPr lang="zh-CN" altLang="zh-CN" dirty="0"/>
              <a:t>提出了非对称密钥密码。</a:t>
            </a:r>
            <a:endParaRPr lang="zh-CN" altLang="en-US" dirty="0"/>
          </a:p>
          <a:p>
            <a:pPr marL="0" indent="0" eaLnBrk="1" hangingPunct="1">
              <a:lnSpc>
                <a:spcPct val="110000"/>
              </a:lnSpc>
              <a:buFont typeface="Wingdings" panose="05000000000000000000" pitchFamily="2" charset="2"/>
              <a:buChar char="v"/>
            </a:pPr>
            <a:r>
              <a:rPr lang="zh-CN" altLang="zh-CN" dirty="0"/>
              <a:t>1977年</a:t>
            </a:r>
            <a:r>
              <a:rPr lang="en-US" altLang="zh-CN" dirty="0" err="1"/>
              <a:t>Rivest,Shamir</a:t>
            </a:r>
            <a:r>
              <a:rPr lang="en-US" altLang="zh-CN" dirty="0"/>
              <a:t> &amp; Adleman</a:t>
            </a:r>
            <a:r>
              <a:rPr lang="zh-CN" altLang="zh-CN" dirty="0"/>
              <a:t>提出了</a:t>
            </a:r>
            <a:r>
              <a:rPr lang="en-US" altLang="zh-CN" dirty="0"/>
              <a:t>RSA</a:t>
            </a:r>
            <a:r>
              <a:rPr lang="zh-CN" altLang="zh-CN" dirty="0"/>
              <a:t>公钥算法。</a:t>
            </a:r>
            <a:endParaRPr lang="zh-CN" altLang="en-US" dirty="0"/>
          </a:p>
          <a:p>
            <a:pPr marL="0" indent="0" eaLnBrk="1" hangingPunct="1">
              <a:lnSpc>
                <a:spcPct val="110000"/>
              </a:lnSpc>
              <a:buFont typeface="Wingdings" panose="05000000000000000000" pitchFamily="2" charset="2"/>
              <a:buChar char="v"/>
            </a:pPr>
            <a:r>
              <a:rPr lang="en-US" altLang="zh-CN" dirty="0"/>
              <a:t>90</a:t>
            </a:r>
            <a:r>
              <a:rPr lang="zh-CN" altLang="zh-CN" dirty="0"/>
              <a:t>年代逐步出现椭圆曲线等其他公钥算法。</a:t>
            </a:r>
            <a:endParaRPr lang="zh-CN" altLang="en-US" dirty="0"/>
          </a:p>
          <a:p>
            <a:pPr marL="0" indent="0" eaLnBrk="1" hangingPunct="1">
              <a:lnSpc>
                <a:spcPct val="110000"/>
              </a:lnSpc>
              <a:buFont typeface="Wingdings" panose="05000000000000000000" pitchFamily="2" charset="2"/>
              <a:buNone/>
            </a:pPr>
            <a:r>
              <a:rPr lang="zh-CN" altLang="zh-CN" sz="2400" dirty="0">
                <a:solidFill>
                  <a:srgbClr val="FF0000"/>
                </a:solidFill>
              </a:rPr>
              <a:t>公钥密码使得发送端和接收端无密钥传输的保密通信成为可能！</a:t>
            </a:r>
            <a:endParaRPr lang="zh-CN" altLang="en-US" sz="2400" dirty="0">
              <a:solidFill>
                <a:srgbClr val="FF0000"/>
              </a:solidFill>
            </a:endParaRPr>
          </a:p>
          <a:p>
            <a:endParaRPr lang="zh-CN" altLang="en-US" dirty="0"/>
          </a:p>
        </p:txBody>
      </p:sp>
      <p:sp>
        <p:nvSpPr>
          <p:cNvPr id="4" name="日期占位符 3">
            <a:extLst>
              <a:ext uri="{FF2B5EF4-FFF2-40B4-BE49-F238E27FC236}">
                <a16:creationId xmlns:a16="http://schemas.microsoft.com/office/drawing/2014/main" id="{3085ECA3-96D4-496F-BAF0-A48A73F26294}"/>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6A3B2BCC-61FE-4C98-B4DE-822C9BC1BA57}"/>
              </a:ext>
            </a:extLst>
          </p:cNvPr>
          <p:cNvSpPr>
            <a:spLocks noGrp="1"/>
          </p:cNvSpPr>
          <p:nvPr>
            <p:ph type="sldNum" sz="quarter" idx="11"/>
          </p:nvPr>
        </p:nvSpPr>
        <p:spPr/>
        <p:txBody>
          <a:bodyPr/>
          <a:lstStyle/>
          <a:p>
            <a:fld id="{932003EE-D7F4-4083-B251-227CF17C5240}" type="slidenum">
              <a:rPr lang="en-US" altLang="zh-CN" smtClean="0"/>
              <a:pPr/>
              <a:t>44</a:t>
            </a:fld>
            <a:endParaRPr lang="en-US" altLang="zh-CN"/>
          </a:p>
        </p:txBody>
      </p:sp>
      <p:pic>
        <p:nvPicPr>
          <p:cNvPr id="6" name="Picture 4">
            <a:extLst>
              <a:ext uri="{FF2B5EF4-FFF2-40B4-BE49-F238E27FC236}">
                <a16:creationId xmlns:a16="http://schemas.microsoft.com/office/drawing/2014/main" id="{96459088-2F1C-4C14-BFE7-C67A0E863E9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14400"/>
            <a:ext cx="15113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68B11C6-8114-4079-99B1-9267B0CB67F5}"/>
              </a:ext>
            </a:extLst>
          </p:cNvPr>
          <p:cNvSpPr>
            <a:spLocks noChangeArrowheads="1"/>
          </p:cNvSpPr>
          <p:nvPr/>
        </p:nvSpPr>
        <p:spPr bwMode="auto">
          <a:xfrm>
            <a:off x="790087" y="1667670"/>
            <a:ext cx="170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err="1"/>
              <a:t>Whitfield_Diffie</a:t>
            </a:r>
            <a:endParaRPr lang="zh-CN" altLang="en-US" dirty="0"/>
          </a:p>
        </p:txBody>
      </p:sp>
      <p:sp>
        <p:nvSpPr>
          <p:cNvPr id="9" name="Rectangle 6">
            <a:extLst>
              <a:ext uri="{FF2B5EF4-FFF2-40B4-BE49-F238E27FC236}">
                <a16:creationId xmlns:a16="http://schemas.microsoft.com/office/drawing/2014/main" id="{5E095268-A9DF-4496-844E-4C3F0583A701}"/>
              </a:ext>
            </a:extLst>
          </p:cNvPr>
          <p:cNvSpPr>
            <a:spLocks noChangeArrowheads="1"/>
          </p:cNvSpPr>
          <p:nvPr/>
        </p:nvSpPr>
        <p:spPr bwMode="auto">
          <a:xfrm>
            <a:off x="5050790" y="1687062"/>
            <a:ext cx="173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chemeClr val="tx2"/>
                </a:solidFill>
              </a:rPr>
              <a:t>Martin-Hellman</a:t>
            </a:r>
            <a:endParaRPr lang="zh-CN" altLang="en-US" dirty="0">
              <a:solidFill>
                <a:schemeClr val="tx2"/>
              </a:solidFill>
            </a:endParaRPr>
          </a:p>
        </p:txBody>
      </p:sp>
      <p:pic>
        <p:nvPicPr>
          <p:cNvPr id="10" name="Picture 5">
            <a:extLst>
              <a:ext uri="{FF2B5EF4-FFF2-40B4-BE49-F238E27FC236}">
                <a16:creationId xmlns:a16="http://schemas.microsoft.com/office/drawing/2014/main" id="{6BFCFFD3-7400-40D9-AF12-EDD3B8DF27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933" y="1170781"/>
            <a:ext cx="1511300" cy="172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24845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67772-06C2-4B87-AAB8-5201F0B8E657}"/>
              </a:ext>
            </a:extLst>
          </p:cNvPr>
          <p:cNvSpPr>
            <a:spLocks noGrp="1"/>
          </p:cNvSpPr>
          <p:nvPr>
            <p:ph type="title"/>
          </p:nvPr>
        </p:nvSpPr>
        <p:spPr/>
        <p:txBody>
          <a:bodyPr/>
          <a:lstStyle/>
          <a:p>
            <a:r>
              <a:rPr lang="zh-CN" altLang="zh-CN" b="1" dirty="0"/>
              <a:t>公开密钥密码</a:t>
            </a:r>
            <a:endParaRPr lang="zh-CN" altLang="en-US" dirty="0"/>
          </a:p>
        </p:txBody>
      </p:sp>
      <p:sp>
        <p:nvSpPr>
          <p:cNvPr id="3" name="内容占位符 2">
            <a:extLst>
              <a:ext uri="{FF2B5EF4-FFF2-40B4-BE49-F238E27FC236}">
                <a16:creationId xmlns:a16="http://schemas.microsoft.com/office/drawing/2014/main" id="{9E516C9A-B1E1-453E-98B6-EF9AD977FB45}"/>
              </a:ext>
            </a:extLst>
          </p:cNvPr>
          <p:cNvSpPr>
            <a:spLocks noGrp="1"/>
          </p:cNvSpPr>
          <p:nvPr>
            <p:ph idx="1"/>
          </p:nvPr>
        </p:nvSpPr>
        <p:spPr>
          <a:xfrm>
            <a:off x="304800" y="1219200"/>
            <a:ext cx="8382000" cy="1600200"/>
          </a:xfrm>
        </p:spPr>
        <p:txBody>
          <a:bodyPr/>
          <a:lstStyle/>
          <a:p>
            <a:r>
              <a:rPr lang="zh-CN" altLang="zh-CN" sz="2800" dirty="0"/>
              <a:t>公开密钥密码又称非对称密钥密码或双密钥密码</a:t>
            </a:r>
            <a:endParaRPr lang="en-US" altLang="zh-CN" sz="2800" dirty="0"/>
          </a:p>
          <a:p>
            <a:pPr lvl="1"/>
            <a:r>
              <a:rPr lang="zh-CN" altLang="zh-CN" sz="2400" dirty="0"/>
              <a:t>加密密钥和解密密钥为两个独立密钥。</a:t>
            </a:r>
            <a:endParaRPr lang="en-US" altLang="zh-CN" sz="2400" dirty="0"/>
          </a:p>
          <a:p>
            <a:pPr lvl="1"/>
            <a:r>
              <a:rPr lang="zh-CN" altLang="zh-CN" sz="2400" dirty="0"/>
              <a:t>公开密钥密码的通信安全性取决于私钥的保密性。</a:t>
            </a:r>
            <a:endParaRPr lang="zh-CN" altLang="en-US" sz="2400" dirty="0"/>
          </a:p>
          <a:p>
            <a:endParaRPr lang="zh-CN" altLang="en-US" dirty="0"/>
          </a:p>
        </p:txBody>
      </p:sp>
      <p:sp>
        <p:nvSpPr>
          <p:cNvPr id="4" name="日期占位符 3">
            <a:extLst>
              <a:ext uri="{FF2B5EF4-FFF2-40B4-BE49-F238E27FC236}">
                <a16:creationId xmlns:a16="http://schemas.microsoft.com/office/drawing/2014/main" id="{736CEB1F-622B-4C39-AD83-ADF964C8151E}"/>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2BF5175C-35FC-4E7A-9384-652181B921BB}"/>
              </a:ext>
            </a:extLst>
          </p:cNvPr>
          <p:cNvSpPr>
            <a:spLocks noGrp="1"/>
          </p:cNvSpPr>
          <p:nvPr>
            <p:ph type="sldNum" sz="quarter" idx="11"/>
          </p:nvPr>
        </p:nvSpPr>
        <p:spPr/>
        <p:txBody>
          <a:bodyPr/>
          <a:lstStyle/>
          <a:p>
            <a:fld id="{932003EE-D7F4-4083-B251-227CF17C5240}" type="slidenum">
              <a:rPr lang="en-US" altLang="zh-CN" smtClean="0"/>
              <a:pPr/>
              <a:t>45</a:t>
            </a:fld>
            <a:endParaRPr lang="en-US" altLang="zh-CN"/>
          </a:p>
        </p:txBody>
      </p:sp>
      <p:graphicFrame>
        <p:nvGraphicFramePr>
          <p:cNvPr id="6" name="Object 4">
            <a:extLst>
              <a:ext uri="{FF2B5EF4-FFF2-40B4-BE49-F238E27FC236}">
                <a16:creationId xmlns:a16="http://schemas.microsoft.com/office/drawing/2014/main" id="{22FF90B2-C460-4F73-A96B-F546726BB60C}"/>
              </a:ext>
            </a:extLst>
          </p:cNvPr>
          <p:cNvGraphicFramePr>
            <a:graphicFrameLocks noChangeAspect="1"/>
          </p:cNvGraphicFramePr>
          <p:nvPr>
            <p:extLst>
              <p:ext uri="{D42A27DB-BD31-4B8C-83A1-F6EECF244321}">
                <p14:modId xmlns:p14="http://schemas.microsoft.com/office/powerpoint/2010/main" val="1736644158"/>
              </p:ext>
            </p:extLst>
          </p:nvPr>
        </p:nvGraphicFramePr>
        <p:xfrm>
          <a:off x="571500" y="2795587"/>
          <a:ext cx="8197850" cy="3673475"/>
        </p:xfrm>
        <a:graphic>
          <a:graphicData uri="http://schemas.openxmlformats.org/presentationml/2006/ole">
            <mc:AlternateContent xmlns:mc="http://schemas.openxmlformats.org/markup-compatibility/2006">
              <mc:Choice xmlns:v="urn:schemas-microsoft-com:vml" Requires="v">
                <p:oleObj spid="_x0000_s119811" name="Visio" r:id="rId3" imgW="6010764" imgH="2694129" progId="Visio.Drawing.11">
                  <p:embed/>
                </p:oleObj>
              </mc:Choice>
              <mc:Fallback>
                <p:oleObj name="Visio" r:id="rId3" imgW="6010764" imgH="2694129" progId="Visio.Drawing.11">
                  <p:embed/>
                  <p:pic>
                    <p:nvPicPr>
                      <p:cNvPr id="34820" name="Object 4">
                        <a:extLst>
                          <a:ext uri="{FF2B5EF4-FFF2-40B4-BE49-F238E27FC236}">
                            <a16:creationId xmlns:a16="http://schemas.microsoft.com/office/drawing/2014/main" id="{8A20109D-A950-46D4-BBC7-F96D16CFA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795587"/>
                        <a:ext cx="819785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1879010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9BCB44-D766-41C3-89C9-129861A117A8}"/>
              </a:ext>
            </a:extLst>
          </p:cNvPr>
          <p:cNvSpPr>
            <a:spLocks noGrp="1"/>
          </p:cNvSpPr>
          <p:nvPr>
            <p:ph type="title"/>
          </p:nvPr>
        </p:nvSpPr>
        <p:spPr/>
        <p:txBody>
          <a:bodyPr/>
          <a:lstStyle/>
          <a:p>
            <a:r>
              <a:rPr kumimoji="1" lang="zh-CN" altLang="en-US" sz="3600" b="1" dirty="0">
                <a:solidFill>
                  <a:srgbClr val="002060"/>
                </a:solidFill>
                <a:sym typeface="Wingdings" panose="05000000000000000000" pitchFamily="2" charset="2"/>
              </a:rPr>
              <a:t>现代密码时期</a:t>
            </a:r>
            <a:endParaRPr lang="zh-CN" altLang="en-US" dirty="0"/>
          </a:p>
        </p:txBody>
      </p:sp>
      <p:sp>
        <p:nvSpPr>
          <p:cNvPr id="3" name="内容占位符 2">
            <a:extLst>
              <a:ext uri="{FF2B5EF4-FFF2-40B4-BE49-F238E27FC236}">
                <a16:creationId xmlns:a16="http://schemas.microsoft.com/office/drawing/2014/main" id="{7D31DBE0-7BC9-4921-8CE6-A8ED23E80FA4}"/>
              </a:ext>
            </a:extLst>
          </p:cNvPr>
          <p:cNvSpPr>
            <a:spLocks noGrp="1"/>
          </p:cNvSpPr>
          <p:nvPr>
            <p:ph idx="1"/>
          </p:nvPr>
        </p:nvSpPr>
        <p:spPr/>
        <p:txBody>
          <a:bodyPr/>
          <a:lstStyle/>
          <a:p>
            <a:pPr>
              <a:lnSpc>
                <a:spcPct val="80000"/>
              </a:lnSpc>
            </a:pPr>
            <a:r>
              <a:rPr kumimoji="1" lang="en-US" altLang="zh-CN" sz="2400" b="0" dirty="0">
                <a:sym typeface="Wingdings" panose="05000000000000000000" pitchFamily="2" charset="2"/>
              </a:rPr>
              <a:t>1949</a:t>
            </a:r>
            <a:r>
              <a:rPr kumimoji="1" lang="zh-CN" altLang="en-US" sz="2400" b="0" dirty="0">
                <a:sym typeface="Wingdings" panose="05000000000000000000" pitchFamily="2" charset="2"/>
              </a:rPr>
              <a:t>年</a:t>
            </a:r>
            <a:r>
              <a:rPr kumimoji="1" lang="en-US" altLang="zh-CN" sz="2400" b="0" dirty="0">
                <a:sym typeface="Wingdings" panose="05000000000000000000" pitchFamily="2" charset="2"/>
              </a:rPr>
              <a:t>C. Shannon</a:t>
            </a:r>
            <a:r>
              <a:rPr kumimoji="1" lang="zh-CN" altLang="en-US" sz="2400" b="0" dirty="0">
                <a:sym typeface="Wingdings" panose="05000000000000000000" pitchFamily="2" charset="2"/>
              </a:rPr>
              <a:t>发表了</a:t>
            </a:r>
            <a:r>
              <a:rPr kumimoji="1" lang="zh-CN" altLang="en-US" sz="2400" b="0" dirty="0">
                <a:latin typeface="Arial" panose="020B0604020202020204" pitchFamily="34" charset="0"/>
                <a:sym typeface="Wingdings" panose="05000000000000000000" pitchFamily="2" charset="2"/>
              </a:rPr>
              <a:t>“</a:t>
            </a:r>
            <a:r>
              <a:rPr kumimoji="1" lang="zh-CN" altLang="en-US" sz="2400" b="0" dirty="0">
                <a:sym typeface="Wingdings" panose="05000000000000000000" pitchFamily="2" charset="2"/>
              </a:rPr>
              <a:t>保密系统的通信理论（ </a:t>
            </a:r>
            <a:r>
              <a:rPr lang="en-US" altLang="zh-CN" sz="2400" b="0" dirty="0">
                <a:latin typeface="黑体" panose="02010609060101010101" pitchFamily="49" charset="-122"/>
              </a:rPr>
              <a:t>The communication theory of secrecy systems </a:t>
            </a:r>
            <a:r>
              <a:rPr kumimoji="1" lang="zh-CN" altLang="en-US" sz="2400" b="0" dirty="0">
                <a:sym typeface="Wingdings" panose="05000000000000000000" pitchFamily="2" charset="2"/>
              </a:rPr>
              <a:t>）</a:t>
            </a:r>
            <a:r>
              <a:rPr kumimoji="1" lang="zh-CN" altLang="en-US" sz="2400" b="0" dirty="0">
                <a:latin typeface="Arial" panose="020B0604020202020204" pitchFamily="34" charset="0"/>
                <a:sym typeface="Wingdings" panose="05000000000000000000" pitchFamily="2" charset="2"/>
              </a:rPr>
              <a:t>”</a:t>
            </a:r>
            <a:r>
              <a:rPr kumimoji="1" lang="zh-CN" altLang="en-US" sz="2400" b="0" dirty="0">
                <a:sym typeface="Wingdings" panose="05000000000000000000" pitchFamily="2" charset="2"/>
              </a:rPr>
              <a:t>，</a:t>
            </a:r>
            <a:r>
              <a:rPr lang="zh-CN" altLang="en-US" sz="2400" b="0" dirty="0">
                <a:latin typeface="黑体" panose="02010609060101010101" pitchFamily="49" charset="-122"/>
              </a:rPr>
              <a:t>提出了保密系统的理论模型，从此可以对保密系统进行定量分析；指出了提高保密度的途径：增大密钥量，减少多余度，为设计高保密度密码系统指明了方向。</a:t>
            </a:r>
            <a:endParaRPr lang="en-US" altLang="zh-CN" sz="2400" b="0" dirty="0">
              <a:latin typeface="黑体" panose="02010609060101010101" pitchFamily="49" charset="-122"/>
            </a:endParaRPr>
          </a:p>
          <a:p>
            <a:pPr>
              <a:lnSpc>
                <a:spcPct val="80000"/>
              </a:lnSpc>
            </a:pPr>
            <a:r>
              <a:rPr kumimoji="1" lang="zh-CN" altLang="en-US" sz="2400" b="0" dirty="0">
                <a:sym typeface="Wingdings" panose="05000000000000000000" pitchFamily="2" charset="2"/>
              </a:rPr>
              <a:t>首次将信息论引入密码技术的研究，为现代密码学研究与发展奠定了坚实的理论基础，</a:t>
            </a:r>
            <a:r>
              <a:rPr kumimoji="1" lang="zh-CN" altLang="en-US" sz="2400" b="0" dirty="0">
                <a:solidFill>
                  <a:srgbClr val="0070C0"/>
                </a:solidFill>
                <a:sym typeface="Wingdings" panose="05000000000000000000" pitchFamily="2" charset="2"/>
              </a:rPr>
              <a:t>使密码学成为一门真正的科学。</a:t>
            </a:r>
          </a:p>
          <a:p>
            <a:pPr>
              <a:lnSpc>
                <a:spcPct val="80000"/>
              </a:lnSpc>
              <a:buFont typeface="Wingdings" panose="05000000000000000000" pitchFamily="2" charset="2"/>
              <a:buNone/>
            </a:pPr>
            <a:r>
              <a:rPr lang="zh-CN" altLang="en-US" sz="2800" b="1" dirty="0">
                <a:latin typeface="黑体" panose="02010609060101010101" pitchFamily="49" charset="-122"/>
              </a:rPr>
              <a:t>       遗憾：差不多</a:t>
            </a:r>
            <a:r>
              <a:rPr lang="en-US" altLang="zh-CN" sz="2800" b="1" dirty="0">
                <a:latin typeface="黑体" panose="02010609060101010101" pitchFamily="49" charset="-122"/>
              </a:rPr>
              <a:t>30</a:t>
            </a:r>
            <a:r>
              <a:rPr lang="zh-CN" altLang="en-US" sz="2800" b="1" dirty="0">
                <a:latin typeface="黑体" panose="02010609060101010101" pitchFamily="49" charset="-122"/>
              </a:rPr>
              <a:t>年后才受到重视。</a:t>
            </a:r>
          </a:p>
          <a:p>
            <a:pPr marL="0" indent="11113">
              <a:lnSpc>
                <a:spcPct val="80000"/>
              </a:lnSpc>
              <a:buFont typeface="Wingdings" panose="05000000000000000000" pitchFamily="2" charset="2"/>
              <a:buNone/>
            </a:pPr>
            <a:endParaRPr kumimoji="1" lang="zh-CN" altLang="en-US" sz="2800" b="1" dirty="0">
              <a:sym typeface="Wingdings" panose="05000000000000000000" pitchFamily="2" charset="2"/>
            </a:endParaRPr>
          </a:p>
          <a:p>
            <a:pPr marL="0" indent="11113">
              <a:lnSpc>
                <a:spcPct val="80000"/>
              </a:lnSpc>
            </a:pPr>
            <a:r>
              <a:rPr kumimoji="1" lang="zh-CN" altLang="en-US" sz="2800" b="1" dirty="0">
                <a:sym typeface="Wingdings" panose="05000000000000000000" pitchFamily="2" charset="2"/>
              </a:rPr>
              <a:t> </a:t>
            </a:r>
            <a:r>
              <a:rPr kumimoji="1" lang="en-US" altLang="zh-CN" sz="2400" b="0" dirty="0">
                <a:sym typeface="Wingdings" panose="05000000000000000000" pitchFamily="2" charset="2"/>
              </a:rPr>
              <a:t>1949</a:t>
            </a:r>
            <a:r>
              <a:rPr kumimoji="1" lang="zh-CN" altLang="en-US" sz="2400" b="0" dirty="0">
                <a:sym typeface="Wingdings" panose="05000000000000000000" pitchFamily="2" charset="2"/>
              </a:rPr>
              <a:t>年至</a:t>
            </a:r>
            <a:r>
              <a:rPr kumimoji="1" lang="en-US" altLang="zh-CN" sz="2400" b="0" dirty="0">
                <a:sym typeface="Wingdings" panose="05000000000000000000" pitchFamily="2" charset="2"/>
              </a:rPr>
              <a:t>1975</a:t>
            </a:r>
            <a:r>
              <a:rPr kumimoji="1" lang="zh-CN" altLang="en-US" sz="2400" b="0" dirty="0">
                <a:sym typeface="Wingdings" panose="05000000000000000000" pitchFamily="2" charset="2"/>
              </a:rPr>
              <a:t>年，密码学主要研究单钥密码体制，且发展比较缓慢。</a:t>
            </a:r>
            <a:r>
              <a:rPr kumimoji="1" lang="en-US" altLang="zh-CN" sz="2400" b="0" dirty="0">
                <a:sym typeface="Wingdings" panose="05000000000000000000" pitchFamily="2" charset="2"/>
              </a:rPr>
              <a:t>1976</a:t>
            </a:r>
            <a:r>
              <a:rPr kumimoji="1" lang="zh-CN" altLang="en-US" sz="2400" b="0" dirty="0">
                <a:sym typeface="Wingdings" panose="05000000000000000000" pitchFamily="2" charset="2"/>
              </a:rPr>
              <a:t>年</a:t>
            </a:r>
            <a:r>
              <a:rPr kumimoji="1" lang="en-US" altLang="zh-CN" sz="2400" b="0" dirty="0">
                <a:sym typeface="Wingdings" panose="05000000000000000000" pitchFamily="2" charset="2"/>
              </a:rPr>
              <a:t>11</a:t>
            </a:r>
            <a:r>
              <a:rPr kumimoji="1" lang="zh-CN" altLang="en-US" sz="2400" b="0" dirty="0">
                <a:sym typeface="Wingdings" panose="05000000000000000000" pitchFamily="2" charset="2"/>
              </a:rPr>
              <a:t>月，美国斯坦福大学的著名密码学家</a:t>
            </a:r>
            <a:r>
              <a:rPr kumimoji="1" lang="en-US" altLang="zh-CN" sz="2400" b="0" dirty="0">
                <a:sym typeface="Wingdings" panose="05000000000000000000" pitchFamily="2" charset="2"/>
              </a:rPr>
              <a:t>Diffie</a:t>
            </a:r>
            <a:r>
              <a:rPr kumimoji="1" lang="zh-CN" altLang="en-US" sz="2400" b="0" dirty="0">
                <a:sym typeface="Wingdings" panose="05000000000000000000" pitchFamily="2" charset="2"/>
              </a:rPr>
              <a:t>和 </a:t>
            </a:r>
            <a:r>
              <a:rPr kumimoji="1" lang="en-US" altLang="zh-CN" sz="2400" b="0" dirty="0">
                <a:sym typeface="Wingdings" panose="05000000000000000000" pitchFamily="2" charset="2"/>
              </a:rPr>
              <a:t>Hellman </a:t>
            </a:r>
            <a:r>
              <a:rPr kumimoji="1" lang="zh-CN" altLang="en-US" sz="2400" b="0" dirty="0">
                <a:sym typeface="Wingdings" panose="05000000000000000000" pitchFamily="2" charset="2"/>
              </a:rPr>
              <a:t>发表了</a:t>
            </a:r>
            <a:r>
              <a:rPr kumimoji="1" lang="en-US" altLang="zh-CN" sz="2400" b="0" dirty="0">
                <a:sym typeface="Wingdings" panose="05000000000000000000" pitchFamily="2" charset="2"/>
              </a:rPr>
              <a:t>New Direction in Cryptography</a:t>
            </a:r>
            <a:r>
              <a:rPr kumimoji="1" lang="zh-CN" altLang="en-US" sz="2400" b="0" dirty="0">
                <a:sym typeface="Wingdings" panose="05000000000000000000" pitchFamily="2" charset="2"/>
              </a:rPr>
              <a:t>一文，首次提出了公钥密码体制的概念和设计思想，开辟了公开密钥密码学的新领域，</a:t>
            </a:r>
          </a:p>
          <a:p>
            <a:endParaRPr lang="zh-CN" altLang="en-US" dirty="0"/>
          </a:p>
        </p:txBody>
      </p:sp>
      <p:sp>
        <p:nvSpPr>
          <p:cNvPr id="4" name="日期占位符 3">
            <a:extLst>
              <a:ext uri="{FF2B5EF4-FFF2-40B4-BE49-F238E27FC236}">
                <a16:creationId xmlns:a16="http://schemas.microsoft.com/office/drawing/2014/main" id="{1AEC6000-0BEB-4B6E-9E08-CF71874C8125}"/>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A3D2C2CC-50BA-4B7A-8D4E-C442CA6AD155}"/>
              </a:ext>
            </a:extLst>
          </p:cNvPr>
          <p:cNvSpPr>
            <a:spLocks noGrp="1"/>
          </p:cNvSpPr>
          <p:nvPr>
            <p:ph type="sldNum" sz="quarter" idx="11"/>
          </p:nvPr>
        </p:nvSpPr>
        <p:spPr/>
        <p:txBody>
          <a:bodyPr/>
          <a:lstStyle/>
          <a:p>
            <a:fld id="{932003EE-D7F4-4083-B251-227CF17C5240}" type="slidenum">
              <a:rPr lang="en-US" altLang="zh-CN" smtClean="0"/>
              <a:pPr/>
              <a:t>46</a:t>
            </a:fld>
            <a:endParaRPr lang="en-US" altLang="zh-CN"/>
          </a:p>
        </p:txBody>
      </p:sp>
    </p:spTree>
    <p:extLst>
      <p:ext uri="{BB962C8B-B14F-4D97-AF65-F5344CB8AC3E}">
        <p14:creationId xmlns:p14="http://schemas.microsoft.com/office/powerpoint/2010/main" val="408888304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D6FB7-0CDF-4EBB-8AAD-B6D3E0A73C3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B9BDB6B-A45E-4E33-9C77-43D3596CB4DB}"/>
              </a:ext>
            </a:extLst>
          </p:cNvPr>
          <p:cNvSpPr>
            <a:spLocks noGrp="1"/>
          </p:cNvSpPr>
          <p:nvPr>
            <p:ph idx="1"/>
          </p:nvPr>
        </p:nvSpPr>
        <p:spPr/>
        <p:txBody>
          <a:bodyPr/>
          <a:lstStyle/>
          <a:p>
            <a:pPr marL="0" indent="0">
              <a:lnSpc>
                <a:spcPct val="80000"/>
              </a:lnSpc>
            </a:pPr>
            <a:r>
              <a:rPr kumimoji="1" lang="en-US" altLang="zh-CN" sz="2400" b="0" dirty="0">
                <a:sym typeface="Wingdings" panose="05000000000000000000" pitchFamily="2" charset="2"/>
              </a:rPr>
              <a:t> 1977</a:t>
            </a:r>
            <a:r>
              <a:rPr kumimoji="1" lang="zh-CN" altLang="en-US" sz="2400" b="0" dirty="0">
                <a:sym typeface="Wingdings" panose="05000000000000000000" pitchFamily="2" charset="2"/>
              </a:rPr>
              <a:t>年美国联邦政府颁布</a:t>
            </a:r>
            <a:r>
              <a:rPr kumimoji="1" lang="zh-CN" altLang="en-US" sz="2400" dirty="0">
                <a:solidFill>
                  <a:srgbClr val="FF0000"/>
                </a:solidFill>
                <a:sym typeface="Wingdings" panose="05000000000000000000" pitchFamily="2" charset="2"/>
              </a:rPr>
              <a:t>数据加密标准</a:t>
            </a:r>
            <a:r>
              <a:rPr kumimoji="1" lang="zh-CN" altLang="en-US" sz="2400" b="0" dirty="0">
                <a:sym typeface="Wingdings" panose="05000000000000000000" pitchFamily="2" charset="2"/>
              </a:rPr>
              <a:t>（</a:t>
            </a:r>
            <a:r>
              <a:rPr kumimoji="1" lang="en-US" altLang="zh-CN" sz="2400" b="0" dirty="0">
                <a:sym typeface="Wingdings" panose="05000000000000000000" pitchFamily="2" charset="2"/>
              </a:rPr>
              <a:t>DES</a:t>
            </a:r>
            <a:r>
              <a:rPr kumimoji="1" lang="zh-CN" altLang="en-US" sz="2400" b="0" dirty="0">
                <a:sym typeface="Wingdings" panose="05000000000000000000" pitchFamily="2" charset="2"/>
              </a:rPr>
              <a:t>）。 </a:t>
            </a:r>
            <a:r>
              <a:rPr kumimoji="1" lang="en-US" altLang="zh-CN" sz="2400" b="0" dirty="0">
                <a:sym typeface="Wingdings" panose="05000000000000000000" pitchFamily="2" charset="2"/>
              </a:rPr>
              <a:t>2001</a:t>
            </a:r>
            <a:r>
              <a:rPr kumimoji="1" lang="zh-CN" altLang="en-US" sz="2400" b="0" dirty="0">
                <a:sym typeface="Wingdings" panose="05000000000000000000" pitchFamily="2" charset="2"/>
              </a:rPr>
              <a:t>年美国联邦政府颁布高级加密标准（</a:t>
            </a:r>
            <a:r>
              <a:rPr kumimoji="1" lang="en-US" altLang="zh-CN" sz="2400" b="0" dirty="0">
                <a:sym typeface="Wingdings" panose="05000000000000000000" pitchFamily="2" charset="2"/>
              </a:rPr>
              <a:t>AES</a:t>
            </a:r>
            <a:r>
              <a:rPr kumimoji="1" lang="zh-CN" altLang="en-US" sz="2400" b="0" dirty="0">
                <a:sym typeface="Wingdings" panose="05000000000000000000" pitchFamily="2" charset="2"/>
              </a:rPr>
              <a:t>）。后来，新的密码技术不断涌现，例如，混沌密码、量子密码、</a:t>
            </a:r>
            <a:r>
              <a:rPr kumimoji="1" lang="en-US" altLang="zh-CN" sz="2400" b="0" dirty="0">
                <a:sym typeface="Wingdings" panose="05000000000000000000" pitchFamily="2" charset="2"/>
              </a:rPr>
              <a:t>DNA</a:t>
            </a:r>
            <a:r>
              <a:rPr kumimoji="1" lang="zh-CN" altLang="en-US" sz="2400" b="0" dirty="0">
                <a:sym typeface="Wingdings" panose="05000000000000000000" pitchFamily="2" charset="2"/>
              </a:rPr>
              <a:t>密码等等。这些新的密码技术正在逐步地走向实用化。</a:t>
            </a:r>
            <a:r>
              <a:rPr kumimoji="1" lang="zh-CN" altLang="en-US" sz="2400" b="0" dirty="0"/>
              <a:t>同时，在公钥密码领域，椭圆曲线密码体制由于其安全性高、计算速度快等优点引起了人们的普遍关注。</a:t>
            </a:r>
          </a:p>
          <a:p>
            <a:pPr marL="0" indent="0">
              <a:lnSpc>
                <a:spcPct val="80000"/>
              </a:lnSpc>
            </a:pPr>
            <a:r>
              <a:rPr kumimoji="1" lang="zh-CN" altLang="en-US" sz="2400" b="0" dirty="0"/>
              <a:t> 在</a:t>
            </a:r>
            <a:r>
              <a:rPr kumimoji="1" lang="zh-CN" altLang="en-US" sz="2400" dirty="0">
                <a:solidFill>
                  <a:srgbClr val="0070C0"/>
                </a:solidFill>
              </a:rPr>
              <a:t>数字签名</a:t>
            </a:r>
            <a:r>
              <a:rPr kumimoji="1" lang="zh-CN" altLang="en-US" sz="2400" b="0" dirty="0"/>
              <a:t>方面，各种有不同实际应用背景的签名方案，如盲签名、群签名、环签名、指定验证人签名、聚合签名等不断出现。</a:t>
            </a:r>
          </a:p>
          <a:p>
            <a:pPr marL="0" indent="0">
              <a:lnSpc>
                <a:spcPct val="80000"/>
              </a:lnSpc>
            </a:pPr>
            <a:r>
              <a:rPr kumimoji="1" lang="zh-CN" altLang="en-US" sz="2400" b="0" dirty="0"/>
              <a:t> 随着其他技术的发展，一些具有潜在密码应用价值的技术也得到了密码学家的重视，出现了一些新的密码技术，如</a:t>
            </a:r>
            <a:r>
              <a:rPr kumimoji="1" lang="zh-CN" altLang="en-US" sz="2400" dirty="0">
                <a:solidFill>
                  <a:srgbClr val="0070C0"/>
                </a:solidFill>
              </a:rPr>
              <a:t>混沌密码、量子密码、</a:t>
            </a:r>
            <a:r>
              <a:rPr kumimoji="1" lang="en-US" altLang="zh-CN" sz="2400" dirty="0">
                <a:solidFill>
                  <a:srgbClr val="0070C0"/>
                </a:solidFill>
              </a:rPr>
              <a:t>DNA</a:t>
            </a:r>
            <a:r>
              <a:rPr kumimoji="1" lang="zh-CN" altLang="en-US" sz="2400" dirty="0">
                <a:solidFill>
                  <a:srgbClr val="0070C0"/>
                </a:solidFill>
              </a:rPr>
              <a:t>密码</a:t>
            </a:r>
            <a:r>
              <a:rPr kumimoji="1" lang="zh-CN" altLang="en-US" sz="2400" b="0" dirty="0"/>
              <a:t>等等。现在，密码学的研究和应用已大规模地扩展到民用方面。 </a:t>
            </a:r>
          </a:p>
        </p:txBody>
      </p:sp>
      <p:sp>
        <p:nvSpPr>
          <p:cNvPr id="4" name="日期占位符 3">
            <a:extLst>
              <a:ext uri="{FF2B5EF4-FFF2-40B4-BE49-F238E27FC236}">
                <a16:creationId xmlns:a16="http://schemas.microsoft.com/office/drawing/2014/main" id="{E860C2A7-1AEA-4092-ADC9-D8F3F375AE3A}"/>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975394DE-3BE7-4596-BEDE-5A96F87BB159}"/>
              </a:ext>
            </a:extLst>
          </p:cNvPr>
          <p:cNvSpPr>
            <a:spLocks noGrp="1"/>
          </p:cNvSpPr>
          <p:nvPr>
            <p:ph type="sldNum" sz="quarter" idx="11"/>
          </p:nvPr>
        </p:nvSpPr>
        <p:spPr/>
        <p:txBody>
          <a:bodyPr/>
          <a:lstStyle/>
          <a:p>
            <a:fld id="{932003EE-D7F4-4083-B251-227CF17C5240}" type="slidenum">
              <a:rPr lang="en-US" altLang="zh-CN" smtClean="0"/>
              <a:pPr/>
              <a:t>47</a:t>
            </a:fld>
            <a:endParaRPr lang="en-US" altLang="zh-CN"/>
          </a:p>
        </p:txBody>
      </p:sp>
    </p:spTree>
    <p:extLst>
      <p:ext uri="{BB962C8B-B14F-4D97-AF65-F5344CB8AC3E}">
        <p14:creationId xmlns:p14="http://schemas.microsoft.com/office/powerpoint/2010/main" val="258094720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29E3A87D-B7CB-492C-80B0-C7585EDFBE9D}"/>
              </a:ext>
            </a:extLst>
          </p:cNvPr>
          <p:cNvSpPr>
            <a:spLocks noGrp="1"/>
          </p:cNvSpPr>
          <p:nvPr>
            <p:ph type="sldNum" sz="quarter" idx="11"/>
          </p:nvPr>
        </p:nvSpPr>
        <p:spPr/>
        <p:txBody>
          <a:bodyPr/>
          <a:lstStyle/>
          <a:p>
            <a:fld id="{62E1DB74-F9D3-4D16-A8AB-BE16E1DC0647}" type="slidenum">
              <a:rPr lang="en-US" altLang="zh-CN"/>
              <a:pPr/>
              <a:t>48</a:t>
            </a:fld>
            <a:endParaRPr lang="en-US" altLang="zh-CN"/>
          </a:p>
        </p:txBody>
      </p:sp>
      <p:sp>
        <p:nvSpPr>
          <p:cNvPr id="192514" name="Rectangle 2">
            <a:extLst>
              <a:ext uri="{FF2B5EF4-FFF2-40B4-BE49-F238E27FC236}">
                <a16:creationId xmlns:a16="http://schemas.microsoft.com/office/drawing/2014/main" id="{23D4399A-9246-4F23-9432-3A885ED9EF0A}"/>
              </a:ext>
            </a:extLst>
          </p:cNvPr>
          <p:cNvSpPr>
            <a:spLocks noGrp="1" noChangeArrowheads="1"/>
          </p:cNvSpPr>
          <p:nvPr>
            <p:ph type="title"/>
          </p:nvPr>
        </p:nvSpPr>
        <p:spPr/>
        <p:txBody>
          <a:bodyPr/>
          <a:lstStyle/>
          <a:p>
            <a:r>
              <a:rPr lang="zh-CN" altLang="en-US" sz="3400" b="1">
                <a:solidFill>
                  <a:schemeClr val="tx1"/>
                </a:solidFill>
              </a:rPr>
              <a:t>密码系统的安全性</a:t>
            </a:r>
          </a:p>
        </p:txBody>
      </p:sp>
      <p:sp>
        <p:nvSpPr>
          <p:cNvPr id="192515" name="Rectangle 3">
            <a:extLst>
              <a:ext uri="{FF2B5EF4-FFF2-40B4-BE49-F238E27FC236}">
                <a16:creationId xmlns:a16="http://schemas.microsoft.com/office/drawing/2014/main" id="{F45DBD61-FE47-4F55-B1A3-18D9D06BE892}"/>
              </a:ext>
            </a:extLst>
          </p:cNvPr>
          <p:cNvSpPr>
            <a:spLocks noGrp="1" noChangeArrowheads="1"/>
          </p:cNvSpPr>
          <p:nvPr>
            <p:ph type="body" idx="1"/>
          </p:nvPr>
        </p:nvSpPr>
        <p:spPr/>
        <p:txBody>
          <a:bodyPr/>
          <a:lstStyle/>
          <a:p>
            <a:pPr>
              <a:lnSpc>
                <a:spcPct val="90000"/>
              </a:lnSpc>
            </a:pPr>
            <a:r>
              <a:rPr lang="zh-CN" altLang="en-US" sz="2600" b="1" dirty="0"/>
              <a:t>计算安全性（</a:t>
            </a:r>
            <a:r>
              <a:rPr lang="en-US" altLang="zh-CN" sz="2600" b="1" dirty="0"/>
              <a:t>computational security</a:t>
            </a:r>
            <a:r>
              <a:rPr lang="zh-CN" altLang="en-US" sz="2600" b="1" dirty="0"/>
              <a:t>）</a:t>
            </a:r>
          </a:p>
          <a:p>
            <a:pPr>
              <a:lnSpc>
                <a:spcPct val="90000"/>
              </a:lnSpc>
              <a:buFont typeface="Wingdings" panose="05000000000000000000" pitchFamily="2" charset="2"/>
              <a:buNone/>
            </a:pPr>
            <a:r>
              <a:rPr lang="zh-CN" altLang="en-US" sz="2600" b="1" dirty="0"/>
              <a:t>    从破译一个密码系统（密码体制，密码算法）所需要的计算量的角度来衡量密码系统的安全性。</a:t>
            </a:r>
          </a:p>
          <a:p>
            <a:pPr>
              <a:lnSpc>
                <a:spcPct val="90000"/>
              </a:lnSpc>
              <a:buFont typeface="Wingdings" panose="05000000000000000000" pitchFamily="2" charset="2"/>
              <a:buNone/>
            </a:pPr>
            <a:r>
              <a:rPr lang="zh-CN" altLang="en-US" sz="2600" b="1" dirty="0"/>
              <a:t>    如果用最好的破译方法破译一个密码系统所需要的计算量也大得不合理，就说明该密码系统是</a:t>
            </a:r>
            <a:r>
              <a:rPr lang="zh-CN" altLang="en-US" sz="2600" b="1" dirty="0">
                <a:latin typeface="Arial" panose="020B0604020202020204" pitchFamily="34" charset="0"/>
              </a:rPr>
              <a:t>“</a:t>
            </a:r>
            <a:r>
              <a:rPr lang="zh-CN" altLang="en-US" sz="2600" b="1" dirty="0"/>
              <a:t>计算上安全的</a:t>
            </a:r>
            <a:r>
              <a:rPr lang="zh-CN" altLang="en-US" sz="2600" b="1" dirty="0">
                <a:latin typeface="Arial" panose="020B0604020202020204" pitchFamily="34" charset="0"/>
              </a:rPr>
              <a:t>”</a:t>
            </a:r>
            <a:r>
              <a:rPr lang="zh-CN" altLang="en-US" sz="2600" b="1" dirty="0"/>
              <a:t>。</a:t>
            </a:r>
          </a:p>
          <a:p>
            <a:pPr>
              <a:lnSpc>
                <a:spcPct val="90000"/>
              </a:lnSpc>
              <a:buFont typeface="Wingdings" panose="05000000000000000000" pitchFamily="2" charset="2"/>
              <a:buNone/>
            </a:pPr>
            <a:r>
              <a:rPr lang="zh-CN" altLang="en-US" sz="2600" b="1" dirty="0"/>
              <a:t>    例如，即使将世界上所有的计算机联合起来破译一种密码，所需要的破译时间也远远超过宇宙诞生至今的时间（大约</a:t>
            </a:r>
            <a:r>
              <a:rPr lang="en-US" altLang="zh-CN" sz="2600" b="1" dirty="0"/>
              <a:t>1011</a:t>
            </a:r>
            <a:r>
              <a:rPr lang="zh-CN" altLang="en-US" sz="2600" b="1" dirty="0"/>
              <a:t>年），那么，人们就有理由相信，该密码系统是</a:t>
            </a:r>
            <a:r>
              <a:rPr lang="zh-CN" altLang="en-US" sz="2600" b="1" dirty="0">
                <a:latin typeface="Arial" panose="020B0604020202020204" pitchFamily="34" charset="0"/>
              </a:rPr>
              <a:t>“</a:t>
            </a:r>
            <a:r>
              <a:rPr lang="zh-CN" altLang="en-US" sz="2600" b="1" dirty="0"/>
              <a:t>计算上安全的</a:t>
            </a:r>
            <a:r>
              <a:rPr lang="zh-CN" altLang="en-US" sz="2600" b="1" dirty="0">
                <a:latin typeface="Arial" panose="020B0604020202020204" pitchFamily="34" charset="0"/>
              </a:rPr>
              <a:t>”</a:t>
            </a:r>
            <a:r>
              <a:rPr lang="zh-CN" altLang="en-US" sz="2600" b="1" dirty="0"/>
              <a:t>。</a:t>
            </a:r>
          </a:p>
          <a:p>
            <a:pPr>
              <a:lnSpc>
                <a:spcPct val="90000"/>
              </a:lnSpc>
              <a:buFont typeface="Wingdings" panose="05000000000000000000" pitchFamily="2" charset="2"/>
              <a:buNone/>
            </a:pPr>
            <a:endParaRPr lang="en-US" altLang="zh-CN" sz="2600"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5BEDE2D-DDA3-4A62-8BBF-A50D9CB310B4}"/>
              </a:ext>
            </a:extLst>
          </p:cNvPr>
          <p:cNvSpPr>
            <a:spLocks noGrp="1"/>
          </p:cNvSpPr>
          <p:nvPr>
            <p:ph type="sldNum" sz="quarter" idx="11"/>
          </p:nvPr>
        </p:nvSpPr>
        <p:spPr/>
        <p:txBody>
          <a:bodyPr/>
          <a:lstStyle/>
          <a:p>
            <a:fld id="{6CBDEABB-7306-4D46-9F10-6BE3405111B3}" type="slidenum">
              <a:rPr lang="en-US" altLang="zh-CN"/>
              <a:pPr/>
              <a:t>49</a:t>
            </a:fld>
            <a:endParaRPr lang="en-US" altLang="zh-CN"/>
          </a:p>
        </p:txBody>
      </p:sp>
      <p:sp>
        <p:nvSpPr>
          <p:cNvPr id="193538" name="Rectangle 2">
            <a:extLst>
              <a:ext uri="{FF2B5EF4-FFF2-40B4-BE49-F238E27FC236}">
                <a16:creationId xmlns:a16="http://schemas.microsoft.com/office/drawing/2014/main" id="{F1E09F25-4A01-44B7-B8C1-08B36D431BA1}"/>
              </a:ext>
            </a:extLst>
          </p:cNvPr>
          <p:cNvSpPr>
            <a:spLocks noGrp="1" noChangeArrowheads="1"/>
          </p:cNvSpPr>
          <p:nvPr>
            <p:ph type="title"/>
          </p:nvPr>
        </p:nvSpPr>
        <p:spPr/>
        <p:txBody>
          <a:bodyPr/>
          <a:lstStyle/>
          <a:p>
            <a:r>
              <a:rPr lang="zh-CN" altLang="en-US" sz="3400" b="1">
                <a:solidFill>
                  <a:schemeClr val="tx1"/>
                </a:solidFill>
              </a:rPr>
              <a:t>密码系统的安全性</a:t>
            </a:r>
          </a:p>
        </p:txBody>
      </p:sp>
      <p:sp>
        <p:nvSpPr>
          <p:cNvPr id="193539" name="Rectangle 3">
            <a:extLst>
              <a:ext uri="{FF2B5EF4-FFF2-40B4-BE49-F238E27FC236}">
                <a16:creationId xmlns:a16="http://schemas.microsoft.com/office/drawing/2014/main" id="{383C9082-D3B7-4D43-BDDE-F2F20BB61E86}"/>
              </a:ext>
            </a:extLst>
          </p:cNvPr>
          <p:cNvSpPr>
            <a:spLocks noGrp="1" noChangeArrowheads="1"/>
          </p:cNvSpPr>
          <p:nvPr>
            <p:ph type="body" idx="1"/>
          </p:nvPr>
        </p:nvSpPr>
        <p:spPr/>
        <p:txBody>
          <a:bodyPr/>
          <a:lstStyle/>
          <a:p>
            <a:pPr>
              <a:lnSpc>
                <a:spcPct val="90000"/>
              </a:lnSpc>
            </a:pPr>
            <a:r>
              <a:rPr lang="zh-CN" altLang="en-US" b="1"/>
              <a:t>可证明安全性（</a:t>
            </a:r>
            <a:r>
              <a:rPr lang="en-US" altLang="zh-CN" b="1"/>
              <a:t>provable security</a:t>
            </a:r>
            <a:r>
              <a:rPr lang="zh-CN" altLang="en-US" b="1"/>
              <a:t>）：</a:t>
            </a:r>
          </a:p>
          <a:p>
            <a:pPr>
              <a:lnSpc>
                <a:spcPct val="90000"/>
              </a:lnSpc>
            </a:pPr>
            <a:r>
              <a:rPr lang="zh-CN" altLang="en-US" b="1"/>
              <a:t>    将密码系统的安全性归结为某个经过深入研究也无法解决的数学难题。如果破译一种密码算法能够等价于解决一个经过深入研究也无法解决的数学难题，那么，人们自然也有理由相信，该密码系统至少在目前是安全的。</a:t>
            </a:r>
          </a:p>
          <a:p>
            <a:pPr>
              <a:lnSpc>
                <a:spcPct val="90000"/>
              </a:lnSpc>
            </a:pPr>
            <a:r>
              <a:rPr lang="zh-CN" altLang="en-US" b="1"/>
              <a:t>    公钥密码算法的安全性一般都是基于特定的数学难题。</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E74F4-B070-498A-89F7-550A84FCCB43}"/>
              </a:ext>
            </a:extLst>
          </p:cNvPr>
          <p:cNvSpPr>
            <a:spLocks noGrp="1"/>
          </p:cNvSpPr>
          <p:nvPr>
            <p:ph type="title"/>
          </p:nvPr>
        </p:nvSpPr>
        <p:spPr/>
        <p:txBody>
          <a:bodyPr/>
          <a:lstStyle/>
          <a:p>
            <a:r>
              <a:rPr lang="zh-CN" altLang="en-US" dirty="0"/>
              <a:t> 网上对抗</a:t>
            </a:r>
          </a:p>
        </p:txBody>
      </p:sp>
      <p:sp>
        <p:nvSpPr>
          <p:cNvPr id="3" name="内容占位符 2">
            <a:extLst>
              <a:ext uri="{FF2B5EF4-FFF2-40B4-BE49-F238E27FC236}">
                <a16:creationId xmlns:a16="http://schemas.microsoft.com/office/drawing/2014/main" id="{450936FA-8F26-47E4-82C3-450E36ACE4E5}"/>
              </a:ext>
            </a:extLst>
          </p:cNvPr>
          <p:cNvSpPr>
            <a:spLocks noGrp="1"/>
          </p:cNvSpPr>
          <p:nvPr>
            <p:ph idx="1"/>
          </p:nvPr>
        </p:nvSpPr>
        <p:spPr>
          <a:xfrm>
            <a:off x="67159" y="1219200"/>
            <a:ext cx="8991600" cy="4724400"/>
          </a:xfrm>
        </p:spPr>
        <p:txBody>
          <a:bodyPr/>
          <a:lstStyle/>
          <a:p>
            <a:pPr eaLnBrk="1" hangingPunct="1"/>
            <a:r>
              <a:rPr lang="zh-CN" altLang="en-US" sz="2400" b="0" dirty="0">
                <a:latin typeface="宋体" panose="02010600030101010101" pitchFamily="2" charset="-122"/>
                <a:ea typeface="宋体" panose="02010600030101010101" pitchFamily="2" charset="-122"/>
              </a:rPr>
              <a:t>网络的全球性、开放性、无缝连通性、共享性、动态性，使任何人都可以自由地接入因特网</a:t>
            </a:r>
            <a:r>
              <a:rPr lang="en-US" altLang="zh-CN" sz="2400" b="0" dirty="0">
                <a:latin typeface="宋体" panose="02010600030101010101" pitchFamily="2" charset="-122"/>
                <a:ea typeface="宋体" panose="02010600030101010101" pitchFamily="2" charset="-122"/>
              </a:rPr>
              <a:t>，</a:t>
            </a:r>
            <a:r>
              <a:rPr lang="zh-CN" altLang="en-US" sz="2400" b="0" dirty="0">
                <a:latin typeface="宋体" panose="02010600030101010101" pitchFamily="2" charset="-122"/>
                <a:ea typeface="宋体" panose="02010600030101010101" pitchFamily="2" charset="-122"/>
              </a:rPr>
              <a:t>其中有善者，也有恶者。</a:t>
            </a:r>
          </a:p>
          <a:p>
            <a:pPr eaLnBrk="1" hangingPunct="1"/>
            <a:r>
              <a:rPr lang="zh-CN" altLang="en-US" sz="2400" b="0" dirty="0">
                <a:latin typeface="宋体" panose="02010600030101010101" pitchFamily="2" charset="-122"/>
                <a:ea typeface="宋体" panose="02010600030101010101" pitchFamily="2" charset="-122"/>
              </a:rPr>
              <a:t>恶意者时刻在试图穿透别人的系统，破坏别人的电子邮箱、散布破坏性信息、发送信息拉圾。</a:t>
            </a:r>
          </a:p>
          <a:p>
            <a:pPr eaLnBrk="1" hangingPunct="1"/>
            <a:r>
              <a:rPr lang="zh-CN" altLang="en-US" sz="2400" b="0" dirty="0">
                <a:latin typeface="宋体" panose="02010600030101010101" pitchFamily="2" charset="-122"/>
                <a:ea typeface="宋体" panose="02010600030101010101" pitchFamily="2" charset="-122"/>
              </a:rPr>
              <a:t>因特网一方面成为人们离不开的信息工具，同时也成为公开的攻击对象目标。</a:t>
            </a:r>
          </a:p>
          <a:p>
            <a:pPr eaLnBrk="1" hangingPunct="1"/>
            <a:r>
              <a:rPr lang="zh-CN" altLang="en-US" sz="2400" b="0" dirty="0">
                <a:latin typeface="宋体" panose="02010600030101010101" pitchFamily="2" charset="-122"/>
                <a:ea typeface="宋体" panose="02010600030101010101" pitchFamily="2" charset="-122"/>
              </a:rPr>
              <a:t>因特网的安全已受到普遍的重视。</a:t>
            </a:r>
          </a:p>
          <a:p>
            <a:pPr eaLnBrk="1" hangingPunct="1">
              <a:spcAft>
                <a:spcPts val="600"/>
              </a:spcAft>
              <a:defRPr/>
            </a:pPr>
            <a:r>
              <a:rPr lang="zh-CN" altLang="en-US" sz="2400" b="0" dirty="0">
                <a:latin typeface="+mn-ea"/>
              </a:rPr>
              <a:t>信息空间(</a:t>
            </a:r>
            <a:r>
              <a:rPr lang="en-US" altLang="zh-CN" sz="2400" b="0" dirty="0">
                <a:latin typeface="+mn-ea"/>
              </a:rPr>
              <a:t>Cyberspace)</a:t>
            </a:r>
            <a:r>
              <a:rPr lang="zh-CN" altLang="en-US" sz="2400" b="0" dirty="0">
                <a:latin typeface="+mn-ea"/>
              </a:rPr>
              <a:t>中的侦察与反侦察、截获和反截获、破译和反破译、破坏和反破坏的斗争愈演愈烈。</a:t>
            </a:r>
          </a:p>
          <a:p>
            <a:pPr marL="762000" lvl="1" eaLnBrk="1" hangingPunct="1">
              <a:spcAft>
                <a:spcPts val="600"/>
              </a:spcAft>
              <a:defRPr/>
            </a:pPr>
            <a:r>
              <a:rPr lang="zh-CN" altLang="en-US" sz="2000" dirty="0">
                <a:effectLst>
                  <a:outerShdw blurRad="38100" dist="38100" dir="2700000" algn="tl">
                    <a:srgbClr val="C0C0C0"/>
                  </a:outerShdw>
                </a:effectLst>
                <a:latin typeface="宋体" panose="02010600030101010101" pitchFamily="2" charset="-122"/>
                <a:ea typeface="宋体" panose="02010600030101010101" pitchFamily="2" charset="-122"/>
              </a:rPr>
              <a:t>军事上的电子对抗在1991年初的海湾战争中发展成为空前的规模电子战</a:t>
            </a:r>
          </a:p>
          <a:p>
            <a:pPr marL="762000" lvl="1" eaLnBrk="1" hangingPunct="1">
              <a:spcAft>
                <a:spcPts val="600"/>
              </a:spcAft>
              <a:defRPr/>
            </a:pPr>
            <a:r>
              <a:rPr lang="zh-CN" altLang="en-US" sz="2000" dirty="0">
                <a:effectLst>
                  <a:outerShdw blurRad="38100" dist="38100" dir="2700000" algn="tl">
                    <a:srgbClr val="C0C0C0"/>
                  </a:outerShdw>
                </a:effectLst>
                <a:latin typeface="宋体" panose="02010600030101010101" pitchFamily="2" charset="-122"/>
                <a:ea typeface="宋体" panose="02010600030101010101" pitchFamily="2" charset="-122"/>
              </a:rPr>
              <a:t>商业上的情报战也随着</a:t>
            </a:r>
            <a:r>
              <a:rPr lang="en-US" altLang="zh-CN" sz="2000" dirty="0">
                <a:effectLst>
                  <a:outerShdw blurRad="38100" dist="38100" dir="2700000" algn="tl">
                    <a:srgbClr val="C0C0C0"/>
                  </a:outerShdw>
                </a:effectLst>
                <a:latin typeface="宋体" panose="02010600030101010101" pitchFamily="2" charset="-122"/>
                <a:ea typeface="宋体" panose="02010600030101010101" pitchFamily="2" charset="-122"/>
              </a:rPr>
              <a:t>Internet</a:t>
            </a:r>
            <a:r>
              <a:rPr lang="zh-CN" altLang="en-US" sz="2000" dirty="0">
                <a:effectLst>
                  <a:outerShdw blurRad="38100" dist="38100" dir="2700000" algn="tl">
                    <a:srgbClr val="C0C0C0"/>
                  </a:outerShdw>
                </a:effectLst>
                <a:latin typeface="宋体" panose="02010600030101010101" pitchFamily="2" charset="-122"/>
                <a:ea typeface="宋体" panose="02010600030101010101" pitchFamily="2" charset="-122"/>
              </a:rPr>
              <a:t>和</a:t>
            </a:r>
            <a:r>
              <a:rPr lang="en-US" altLang="zh-CN" sz="2000" dirty="0">
                <a:effectLst>
                  <a:outerShdw blurRad="38100" dist="38100" dir="2700000" algn="tl">
                    <a:srgbClr val="C0C0C0"/>
                  </a:outerShdw>
                </a:effectLst>
                <a:latin typeface="宋体" panose="02010600030101010101" pitchFamily="2" charset="-122"/>
                <a:ea typeface="宋体" panose="02010600030101010101" pitchFamily="2" charset="-122"/>
              </a:rPr>
              <a:t>Intranet</a:t>
            </a:r>
            <a:r>
              <a:rPr lang="zh-CN" altLang="en-US" sz="2000" dirty="0">
                <a:effectLst>
                  <a:outerShdw blurRad="38100" dist="38100" dir="2700000" algn="tl">
                    <a:srgbClr val="C0C0C0"/>
                  </a:outerShdw>
                </a:effectLst>
                <a:latin typeface="宋体" panose="02010600030101010101" pitchFamily="2" charset="-122"/>
                <a:ea typeface="宋体" panose="02010600030101010101" pitchFamily="2" charset="-122"/>
              </a:rPr>
              <a:t>的发展而步入了新的阶段</a:t>
            </a:r>
          </a:p>
          <a:p>
            <a:endParaRPr lang="zh-CN" altLang="en-US" dirty="0"/>
          </a:p>
        </p:txBody>
      </p:sp>
      <p:sp>
        <p:nvSpPr>
          <p:cNvPr id="4" name="日期占位符 3">
            <a:extLst>
              <a:ext uri="{FF2B5EF4-FFF2-40B4-BE49-F238E27FC236}">
                <a16:creationId xmlns:a16="http://schemas.microsoft.com/office/drawing/2014/main" id="{6FAE45E8-28DB-4C31-B694-327917F2D0DE}"/>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7132D2E0-BE36-45BC-B799-DD107BD57F30}"/>
              </a:ext>
            </a:extLst>
          </p:cNvPr>
          <p:cNvSpPr>
            <a:spLocks noGrp="1"/>
          </p:cNvSpPr>
          <p:nvPr>
            <p:ph type="sldNum" sz="quarter" idx="11"/>
          </p:nvPr>
        </p:nvSpPr>
        <p:spPr/>
        <p:txBody>
          <a:bodyPr/>
          <a:lstStyle/>
          <a:p>
            <a:fld id="{932003EE-D7F4-4083-B251-227CF17C5240}" type="slidenum">
              <a:rPr lang="en-US" altLang="zh-CN" smtClean="0"/>
              <a:pPr/>
              <a:t>5</a:t>
            </a:fld>
            <a:endParaRPr lang="en-US" altLang="zh-CN"/>
          </a:p>
        </p:txBody>
      </p:sp>
    </p:spTree>
    <p:extLst>
      <p:ext uri="{BB962C8B-B14F-4D97-AF65-F5344CB8AC3E}">
        <p14:creationId xmlns:p14="http://schemas.microsoft.com/office/powerpoint/2010/main" val="407166624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870845-1221-401B-A669-350E750BDA98}"/>
              </a:ext>
            </a:extLst>
          </p:cNvPr>
          <p:cNvSpPr>
            <a:spLocks noGrp="1"/>
          </p:cNvSpPr>
          <p:nvPr>
            <p:ph type="sldNum" sz="quarter" idx="11"/>
          </p:nvPr>
        </p:nvSpPr>
        <p:spPr/>
        <p:txBody>
          <a:bodyPr/>
          <a:lstStyle/>
          <a:p>
            <a:fld id="{DEEEA9BA-FFE0-4054-8A43-A74330930F47}" type="slidenum">
              <a:rPr lang="en-US" altLang="zh-CN"/>
              <a:pPr/>
              <a:t>50</a:t>
            </a:fld>
            <a:endParaRPr lang="en-US" altLang="zh-CN"/>
          </a:p>
        </p:txBody>
      </p:sp>
      <p:sp>
        <p:nvSpPr>
          <p:cNvPr id="194562" name="Rectangle 2">
            <a:extLst>
              <a:ext uri="{FF2B5EF4-FFF2-40B4-BE49-F238E27FC236}">
                <a16:creationId xmlns:a16="http://schemas.microsoft.com/office/drawing/2014/main" id="{B83BDDC7-BE4F-4895-BA49-606212725A28}"/>
              </a:ext>
            </a:extLst>
          </p:cNvPr>
          <p:cNvSpPr>
            <a:spLocks noGrp="1" noChangeArrowheads="1"/>
          </p:cNvSpPr>
          <p:nvPr>
            <p:ph type="title"/>
          </p:nvPr>
        </p:nvSpPr>
        <p:spPr/>
        <p:txBody>
          <a:bodyPr/>
          <a:lstStyle/>
          <a:p>
            <a:r>
              <a:rPr lang="zh-CN" altLang="en-US" sz="3400" b="1">
                <a:solidFill>
                  <a:schemeClr val="tx1"/>
                </a:solidFill>
              </a:rPr>
              <a:t>密码系统的安全性</a:t>
            </a:r>
          </a:p>
        </p:txBody>
      </p:sp>
      <p:sp>
        <p:nvSpPr>
          <p:cNvPr id="194563" name="Rectangle 3">
            <a:extLst>
              <a:ext uri="{FF2B5EF4-FFF2-40B4-BE49-F238E27FC236}">
                <a16:creationId xmlns:a16="http://schemas.microsoft.com/office/drawing/2014/main" id="{00028621-2328-449E-90E9-C974A3127F78}"/>
              </a:ext>
            </a:extLst>
          </p:cNvPr>
          <p:cNvSpPr>
            <a:spLocks noGrp="1" noChangeArrowheads="1"/>
          </p:cNvSpPr>
          <p:nvPr>
            <p:ph type="body" idx="1"/>
          </p:nvPr>
        </p:nvSpPr>
        <p:spPr/>
        <p:txBody>
          <a:bodyPr/>
          <a:lstStyle/>
          <a:p>
            <a:pPr>
              <a:lnSpc>
                <a:spcPct val="90000"/>
              </a:lnSpc>
            </a:pPr>
            <a:r>
              <a:rPr lang="zh-CN" altLang="en-US" sz="2600" b="1" dirty="0"/>
              <a:t>无条件安全性（</a:t>
            </a:r>
            <a:r>
              <a:rPr lang="en-US" altLang="zh-CN" sz="2600" b="1" dirty="0"/>
              <a:t>unconditional security</a:t>
            </a:r>
            <a:r>
              <a:rPr lang="zh-CN" altLang="en-US" sz="2600" b="1" dirty="0"/>
              <a:t>）</a:t>
            </a:r>
          </a:p>
          <a:p>
            <a:pPr marL="0" indent="0">
              <a:lnSpc>
                <a:spcPct val="90000"/>
              </a:lnSpc>
            </a:pPr>
            <a:r>
              <a:rPr lang="zh-CN" altLang="en-US" sz="2600" b="1" dirty="0"/>
              <a:t>如果破译者即使拥有无限的资源（包括时间、金钱、能源、人员、设备、速度等一切可能的因素）也无法破译一种密码算法，那么，该密码算法就是</a:t>
            </a:r>
            <a:r>
              <a:rPr lang="zh-CN" altLang="en-US" sz="2600" b="1" dirty="0">
                <a:latin typeface="Arial" panose="020B0604020202020204" pitchFamily="34" charset="0"/>
              </a:rPr>
              <a:t>“</a:t>
            </a:r>
            <a:r>
              <a:rPr lang="zh-CN" altLang="en-US" sz="2600" b="1" dirty="0">
                <a:solidFill>
                  <a:srgbClr val="0070C0"/>
                </a:solidFill>
              </a:rPr>
              <a:t>无条件安全的</a:t>
            </a:r>
            <a:r>
              <a:rPr lang="zh-CN" altLang="en-US" sz="2600" b="1" dirty="0">
                <a:latin typeface="Arial" panose="020B0604020202020204" pitchFamily="34" charset="0"/>
              </a:rPr>
              <a:t>”</a:t>
            </a:r>
            <a:r>
              <a:rPr lang="zh-CN" altLang="en-US" sz="2600" b="1" dirty="0"/>
              <a:t>。</a:t>
            </a:r>
          </a:p>
          <a:p>
            <a:pPr marL="0" indent="0">
              <a:lnSpc>
                <a:spcPct val="90000"/>
              </a:lnSpc>
            </a:pPr>
            <a:r>
              <a:rPr lang="zh-CN" altLang="en-US" sz="2600" b="1" dirty="0"/>
              <a:t> 这是密码系统安全性的最高境界，也是密码系统设计者孜孜以求的追求目标。</a:t>
            </a:r>
          </a:p>
          <a:p>
            <a:pPr marL="0" indent="0">
              <a:lnSpc>
                <a:spcPct val="90000"/>
              </a:lnSpc>
              <a:buNone/>
            </a:pPr>
            <a:r>
              <a:rPr lang="zh-CN" altLang="en-US" sz="2600" b="1" dirty="0"/>
              <a:t>    可惜的是，除了弗纳姆（</a:t>
            </a:r>
            <a:r>
              <a:rPr lang="en-US" altLang="zh-CN" sz="2600" b="1" dirty="0" err="1"/>
              <a:t>Vernam</a:t>
            </a:r>
            <a:r>
              <a:rPr lang="zh-CN" altLang="en-US" sz="2600" b="1" dirty="0"/>
              <a:t>）提出的</a:t>
            </a:r>
            <a:r>
              <a:rPr lang="zh-CN" altLang="en-US" sz="2600" b="1" dirty="0">
                <a:latin typeface="Arial" panose="020B0604020202020204" pitchFamily="34" charset="0"/>
              </a:rPr>
              <a:t>“</a:t>
            </a:r>
            <a:r>
              <a:rPr lang="zh-CN" altLang="en-US" sz="2600" b="1" dirty="0">
                <a:solidFill>
                  <a:srgbClr val="FF0000"/>
                </a:solidFill>
              </a:rPr>
              <a:t>一次一密</a:t>
            </a:r>
            <a:r>
              <a:rPr lang="zh-CN" altLang="en-US" sz="2600" b="1" dirty="0">
                <a:latin typeface="Arial" panose="020B0604020202020204" pitchFamily="34" charset="0"/>
              </a:rPr>
              <a:t>”</a:t>
            </a:r>
            <a:r>
              <a:rPr lang="zh-CN" altLang="en-US" sz="2600" b="1" dirty="0"/>
              <a:t>（</a:t>
            </a:r>
            <a:r>
              <a:rPr lang="en-US" altLang="zh-CN" sz="2600" b="1" dirty="0"/>
              <a:t>one-time pads</a:t>
            </a:r>
            <a:r>
              <a:rPr lang="zh-CN" altLang="en-US" sz="2600" b="1" dirty="0"/>
              <a:t>）密码思想外，现实中的任何密码算法都还无法真正做到</a:t>
            </a:r>
            <a:r>
              <a:rPr lang="zh-CN" altLang="en-US" sz="2600" b="1" dirty="0">
                <a:latin typeface="Arial" panose="020B0604020202020204" pitchFamily="34" charset="0"/>
              </a:rPr>
              <a:t>“</a:t>
            </a:r>
            <a:r>
              <a:rPr lang="zh-CN" altLang="en-US" sz="2600" b="1" dirty="0"/>
              <a:t>无条件安全性</a:t>
            </a:r>
            <a:r>
              <a:rPr lang="zh-CN" altLang="en-US" sz="2600" b="1" dirty="0">
                <a:latin typeface="Arial" panose="020B0604020202020204" pitchFamily="34" charset="0"/>
              </a:rPr>
              <a:t>”</a:t>
            </a:r>
            <a:r>
              <a:rPr lang="zh-CN" altLang="en-US" sz="2600" b="1" dirty="0"/>
              <a:t>。</a:t>
            </a:r>
            <a:r>
              <a:rPr lang="zh-CN" altLang="en-US" sz="2600" dirty="0"/>
              <a:t> </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a:ea typeface="宋体" panose="02010600030101010101" pitchFamily="2" charset="-122"/>
              </a:rPr>
              <a:t>1.1 </a:t>
            </a:r>
            <a:r>
              <a:rPr lang="zh-CN" altLang="en-US">
                <a:ea typeface="宋体" panose="02010600030101010101" pitchFamily="2" charset="-122"/>
              </a:rPr>
              <a:t>密码学的发展概况</a:t>
            </a:r>
          </a:p>
        </p:txBody>
      </p:sp>
      <p:sp>
        <p:nvSpPr>
          <p:cNvPr id="31747" name="Rectangle 3"/>
          <p:cNvSpPr>
            <a:spLocks noGrp="1" noChangeArrowheads="1"/>
          </p:cNvSpPr>
          <p:nvPr>
            <p:ph idx="1"/>
          </p:nvPr>
        </p:nvSpPr>
        <p:spPr/>
        <p:txBody>
          <a:bodyPr/>
          <a:lstStyle/>
          <a:p>
            <a:pPr eaLnBrk="1" hangingPunct="1"/>
            <a:r>
              <a:rPr lang="zh-CN" altLang="en-US" dirty="0">
                <a:ea typeface="宋体" panose="02010600030101010101" pitchFamily="2" charset="-122"/>
              </a:rPr>
              <a:t>古典密码学</a:t>
            </a:r>
          </a:p>
          <a:p>
            <a:pPr lvl="1" eaLnBrk="1" hangingPunct="1"/>
            <a:r>
              <a:rPr lang="zh-CN" altLang="en-US" dirty="0">
                <a:ea typeface="宋体" panose="02010600030101010101" pitchFamily="2" charset="-122"/>
              </a:rPr>
              <a:t>隐写术、黑帮行话</a:t>
            </a:r>
          </a:p>
          <a:p>
            <a:pPr eaLnBrk="1" hangingPunct="1"/>
            <a:r>
              <a:rPr lang="zh-CN" altLang="en-US" dirty="0">
                <a:ea typeface="宋体" panose="02010600030101010101" pitchFamily="2" charset="-122"/>
              </a:rPr>
              <a:t>近代密码学</a:t>
            </a:r>
          </a:p>
          <a:p>
            <a:pPr lvl="1" eaLnBrk="1" hangingPunct="1"/>
            <a:r>
              <a:rPr lang="zh-CN" altLang="en-US" dirty="0">
                <a:ea typeface="宋体" panose="02010600030101010101" pitchFamily="2" charset="-122"/>
              </a:rPr>
              <a:t>电报通信建立起来后，采用复杂的机械和电动机设备实现</a:t>
            </a:r>
          </a:p>
          <a:p>
            <a:pPr eaLnBrk="1" hangingPunct="1"/>
            <a:r>
              <a:rPr lang="zh-CN" altLang="en-US" dirty="0">
                <a:ea typeface="宋体" panose="02010600030101010101" pitchFamily="2" charset="-122"/>
              </a:rPr>
              <a:t>现代密码学</a:t>
            </a:r>
          </a:p>
          <a:p>
            <a:pPr lvl="1" eaLnBrk="1" hangingPunct="1"/>
            <a:r>
              <a:rPr lang="en-US" altLang="zh-CN" dirty="0">
                <a:ea typeface="宋体" panose="02010600030101010101" pitchFamily="2" charset="-122"/>
              </a:rPr>
              <a:t>1949</a:t>
            </a:r>
            <a:r>
              <a:rPr lang="zh-CN" altLang="en-US" dirty="0">
                <a:ea typeface="宋体" panose="02010600030101010101" pitchFamily="2" charset="-122"/>
              </a:rPr>
              <a:t>年 </a:t>
            </a:r>
            <a:r>
              <a:rPr lang="en-US" altLang="zh-CN" dirty="0">
                <a:ea typeface="宋体" panose="02010600030101010101" pitchFamily="2" charset="-122"/>
              </a:rPr>
              <a:t>Shannon </a:t>
            </a:r>
            <a:r>
              <a:rPr lang="zh-CN" altLang="en-US" dirty="0">
                <a:ea typeface="宋体" panose="02010600030101010101" pitchFamily="2" charset="-122"/>
              </a:rPr>
              <a:t>的</a:t>
            </a:r>
            <a:r>
              <a:rPr lang="en-US" altLang="zh-CN" dirty="0">
                <a:ea typeface="宋体" panose="02010600030101010101" pitchFamily="2" charset="-122"/>
              </a:rPr>
              <a:t>《</a:t>
            </a:r>
            <a:r>
              <a:rPr lang="zh-CN" altLang="en-US" dirty="0">
                <a:ea typeface="宋体" panose="02010600030101010101" pitchFamily="2" charset="-122"/>
              </a:rPr>
              <a:t>保密系统的信息理论</a:t>
            </a:r>
            <a:r>
              <a:rPr lang="en-US" altLang="zh-CN" dirty="0">
                <a:ea typeface="宋体" panose="02010600030101010101" pitchFamily="2" charset="-122"/>
              </a:rPr>
              <a:t>》</a:t>
            </a:r>
          </a:p>
          <a:p>
            <a:pPr lvl="1" eaLnBrk="1" hangingPunct="1"/>
            <a:r>
              <a:rPr lang="en-US" altLang="zh-CN" dirty="0">
                <a:ea typeface="宋体" panose="02010600030101010101" pitchFamily="2" charset="-122"/>
              </a:rPr>
              <a:t>1976</a:t>
            </a:r>
            <a:r>
              <a:rPr lang="zh-CN" altLang="en-US" dirty="0">
                <a:ea typeface="宋体" panose="02010600030101010101" pitchFamily="2" charset="-122"/>
              </a:rPr>
              <a:t>年 </a:t>
            </a:r>
            <a:r>
              <a:rPr lang="en-US" altLang="zh-CN" dirty="0" err="1">
                <a:ea typeface="宋体" panose="02010600030101010101" pitchFamily="2" charset="-122"/>
              </a:rPr>
              <a:t>Diffie</a:t>
            </a:r>
            <a:r>
              <a:rPr lang="zh-CN" altLang="en-US" dirty="0">
                <a:ea typeface="宋体" panose="02010600030101010101" pitchFamily="2" charset="-122"/>
              </a:rPr>
              <a:t>和</a:t>
            </a:r>
            <a:r>
              <a:rPr lang="en-US" altLang="zh-CN" dirty="0">
                <a:ea typeface="宋体" panose="02010600030101010101" pitchFamily="2" charset="-122"/>
              </a:rPr>
              <a:t>Hellman</a:t>
            </a:r>
            <a:r>
              <a:rPr lang="zh-CN" altLang="en-US" dirty="0">
                <a:ea typeface="宋体" panose="02010600030101010101" pitchFamily="2" charset="-122"/>
              </a:rPr>
              <a:t>的</a:t>
            </a:r>
            <a:r>
              <a:rPr lang="en-US" altLang="zh-CN" dirty="0">
                <a:ea typeface="宋体" panose="02010600030101010101" pitchFamily="2" charset="-122"/>
              </a:rPr>
              <a:t>《</a:t>
            </a:r>
            <a:r>
              <a:rPr lang="zh-CN" altLang="en-US" dirty="0">
                <a:ea typeface="宋体" panose="02010600030101010101" pitchFamily="2" charset="-122"/>
              </a:rPr>
              <a:t>密码学的新方向</a:t>
            </a:r>
            <a:r>
              <a:rPr lang="en-US" altLang="zh-CN" dirty="0">
                <a:ea typeface="宋体" panose="02010600030101010101" pitchFamily="2" charset="-122"/>
              </a:rPr>
              <a:t>》</a:t>
            </a:r>
          </a:p>
          <a:p>
            <a:pPr lvl="1" eaLnBrk="1" hangingPunct="1"/>
            <a:r>
              <a:rPr lang="en-US" altLang="zh-CN" dirty="0">
                <a:ea typeface="宋体" panose="02010600030101010101" pitchFamily="2" charset="-122"/>
              </a:rPr>
              <a:t>1977</a:t>
            </a:r>
            <a:r>
              <a:rPr lang="zh-CN" altLang="en-US" dirty="0">
                <a:ea typeface="宋体" panose="02010600030101010101" pitchFamily="2" charset="-122"/>
              </a:rPr>
              <a:t>年 美国 </a:t>
            </a:r>
            <a:r>
              <a:rPr lang="en-US" altLang="zh-CN" dirty="0">
                <a:ea typeface="宋体" panose="02010600030101010101" pitchFamily="2" charset="-122"/>
              </a:rPr>
              <a:t>DES</a:t>
            </a:r>
          </a:p>
          <a:p>
            <a:pPr lvl="1" eaLnBrk="1" hangingPunct="1"/>
            <a:r>
              <a:rPr lang="en-US" altLang="zh-CN" dirty="0">
                <a:ea typeface="宋体" panose="02010600030101010101" pitchFamily="2" charset="-122"/>
              </a:rPr>
              <a:t>2000</a:t>
            </a:r>
            <a:r>
              <a:rPr lang="zh-CN" altLang="en-US" dirty="0">
                <a:ea typeface="宋体" panose="02010600030101010101" pitchFamily="2" charset="-122"/>
              </a:rPr>
              <a:t>年 美国 </a:t>
            </a:r>
            <a:r>
              <a:rPr lang="en-US" altLang="zh-CN" dirty="0">
                <a:ea typeface="宋体" panose="02010600030101010101" pitchFamily="2" charset="-122"/>
              </a:rPr>
              <a:t>AES</a:t>
            </a:r>
          </a:p>
        </p:txBody>
      </p:sp>
      <p:sp>
        <p:nvSpPr>
          <p:cNvPr id="2662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529664C-C8C2-4698-AD0F-9FA725A805D3}"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662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15FAE94-7D76-4E03-B5BE-59C20CABEA01}"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51</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animEffect transition="in" filter="checkerboard(across)">
                                      <p:cBhvr>
                                        <p:cTn id="7" dur="500"/>
                                        <p:tgtEl>
                                          <p:spTgt spid="31747">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1747">
                                            <p:txEl>
                                              <p:pRg st="3" end="3"/>
                                            </p:txEl>
                                          </p:spTgt>
                                        </p:tgtEl>
                                        <p:attrNameLst>
                                          <p:attrName>style.visibility</p:attrName>
                                        </p:attrNameLst>
                                      </p:cBhvr>
                                      <p:to>
                                        <p:strVal val="visible"/>
                                      </p:to>
                                    </p:set>
                                    <p:animEffect transition="in" filter="checkerboard(across)">
                                      <p:cBhvr>
                                        <p:cTn id="10" dur="500"/>
                                        <p:tgtEl>
                                          <p:spTgt spid="31747">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checkerboard(across)">
                                      <p:cBhvr>
                                        <p:cTn id="15" dur="500"/>
                                        <p:tgtEl>
                                          <p:spTgt spid="31747">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checkerboard(across)">
                                      <p:cBhvr>
                                        <p:cTn id="18" dur="500"/>
                                        <p:tgtEl>
                                          <p:spTgt spid="31747">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1747">
                                            <p:txEl>
                                              <p:pRg st="6" end="6"/>
                                            </p:txEl>
                                          </p:spTgt>
                                        </p:tgtEl>
                                        <p:attrNameLst>
                                          <p:attrName>style.visibility</p:attrName>
                                        </p:attrNameLst>
                                      </p:cBhvr>
                                      <p:to>
                                        <p:strVal val="visible"/>
                                      </p:to>
                                    </p:set>
                                    <p:animEffect transition="in" filter="checkerboard(across)">
                                      <p:cBhvr>
                                        <p:cTn id="21" dur="500"/>
                                        <p:tgtEl>
                                          <p:spTgt spid="31747">
                                            <p:txEl>
                                              <p:pRg st="6" end="6"/>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1747">
                                            <p:txEl>
                                              <p:pRg st="7" end="7"/>
                                            </p:txEl>
                                          </p:spTgt>
                                        </p:tgtEl>
                                        <p:attrNameLst>
                                          <p:attrName>style.visibility</p:attrName>
                                        </p:attrNameLst>
                                      </p:cBhvr>
                                      <p:to>
                                        <p:strVal val="visible"/>
                                      </p:to>
                                    </p:set>
                                    <p:animEffect transition="in" filter="checkerboard(across)">
                                      <p:cBhvr>
                                        <p:cTn id="24" dur="500"/>
                                        <p:tgtEl>
                                          <p:spTgt spid="31747">
                                            <p:txEl>
                                              <p:pRg st="7" end="7"/>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31747">
                                            <p:txEl>
                                              <p:pRg st="8" end="8"/>
                                            </p:txEl>
                                          </p:spTgt>
                                        </p:tgtEl>
                                        <p:attrNameLst>
                                          <p:attrName>style.visibility</p:attrName>
                                        </p:attrNameLst>
                                      </p:cBhvr>
                                      <p:to>
                                        <p:strVal val="visible"/>
                                      </p:to>
                                    </p:set>
                                    <p:animEffect transition="in" filter="checkerboard(across)">
                                      <p:cBhvr>
                                        <p:cTn id="27" dur="500"/>
                                        <p:tgtEl>
                                          <p:spTgt spid="317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ea typeface="宋体" panose="02010600030101010101" pitchFamily="2" charset="-122"/>
              </a:rPr>
              <a:t>本讲内容</a:t>
            </a:r>
          </a:p>
        </p:txBody>
      </p:sp>
      <p:sp>
        <p:nvSpPr>
          <p:cNvPr id="27651"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BE1F6B0-691B-48BE-B347-8CB83A21857D}"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7652"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24D05CD-8E01-4857-A85E-B616B0CE7C3B}"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52</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17411" name="AutoShape 3"/>
          <p:cNvSpPr>
            <a:spLocks noChangeArrowheads="1"/>
          </p:cNvSpPr>
          <p:nvPr/>
        </p:nvSpPr>
        <p:spPr bwMode="gray">
          <a:xfrm>
            <a:off x="2514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7654" name="AutoShape 4"/>
          <p:cNvSpPr>
            <a:spLocks noChangeArrowheads="1"/>
          </p:cNvSpPr>
          <p:nvPr/>
        </p:nvSpPr>
        <p:spPr bwMode="gray">
          <a:xfrm>
            <a:off x="2133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7655" name="Text Box 5"/>
          <p:cNvSpPr txBox="1">
            <a:spLocks noChangeArrowheads="1"/>
          </p:cNvSpPr>
          <p:nvPr/>
        </p:nvSpPr>
        <p:spPr bwMode="gray">
          <a:xfrm>
            <a:off x="2743200" y="22098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密码学概述</a:t>
            </a:r>
          </a:p>
        </p:txBody>
      </p:sp>
      <p:sp>
        <p:nvSpPr>
          <p:cNvPr id="27656" name="Text Box 6"/>
          <p:cNvSpPr txBox="1">
            <a:spLocks noChangeArrowheads="1"/>
          </p:cNvSpPr>
          <p:nvPr/>
        </p:nvSpPr>
        <p:spPr bwMode="gray">
          <a:xfrm>
            <a:off x="2287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2514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7658" name="AutoShape 8"/>
          <p:cNvSpPr>
            <a:spLocks noChangeArrowheads="1"/>
          </p:cNvSpPr>
          <p:nvPr/>
        </p:nvSpPr>
        <p:spPr bwMode="gray">
          <a:xfrm>
            <a:off x="2133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7659" name="Text Box 9"/>
          <p:cNvSpPr txBox="1">
            <a:spLocks noChangeArrowheads="1"/>
          </p:cNvSpPr>
          <p:nvPr/>
        </p:nvSpPr>
        <p:spPr bwMode="gray">
          <a:xfrm>
            <a:off x="2895600" y="30480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密码学基础</a:t>
            </a:r>
          </a:p>
        </p:txBody>
      </p:sp>
      <p:sp>
        <p:nvSpPr>
          <p:cNvPr id="27660" name="Text Box 10"/>
          <p:cNvSpPr txBox="1">
            <a:spLocks noChangeArrowheads="1"/>
          </p:cNvSpPr>
          <p:nvPr/>
        </p:nvSpPr>
        <p:spPr bwMode="gray">
          <a:xfrm>
            <a:off x="2287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2514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7662" name="AutoShape 12"/>
          <p:cNvSpPr>
            <a:spLocks noChangeArrowheads="1"/>
          </p:cNvSpPr>
          <p:nvPr/>
        </p:nvSpPr>
        <p:spPr bwMode="gray">
          <a:xfrm>
            <a:off x="2133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7663" name="Text Box 13"/>
          <p:cNvSpPr txBox="1">
            <a:spLocks noChangeArrowheads="1"/>
          </p:cNvSpPr>
          <p:nvPr/>
        </p:nvSpPr>
        <p:spPr bwMode="gray">
          <a:xfrm>
            <a:off x="2895600" y="3886200"/>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密码技术</a:t>
            </a:r>
          </a:p>
        </p:txBody>
      </p:sp>
      <p:sp>
        <p:nvSpPr>
          <p:cNvPr id="27664" name="Text Box 14"/>
          <p:cNvSpPr txBox="1">
            <a:spLocks noChangeArrowheads="1"/>
          </p:cNvSpPr>
          <p:nvPr/>
        </p:nvSpPr>
        <p:spPr bwMode="gray">
          <a:xfrm>
            <a:off x="2287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ea typeface="宋体" panose="02010600030101010101" pitchFamily="2" charset="-122"/>
              </a:rPr>
              <a:t>2.1 </a:t>
            </a:r>
            <a:r>
              <a:rPr lang="zh-CN" altLang="en-US">
                <a:ea typeface="宋体" panose="02010600030101010101" pitchFamily="2" charset="-122"/>
              </a:rPr>
              <a:t>密码学基本概念</a:t>
            </a:r>
          </a:p>
        </p:txBody>
      </p:sp>
      <p:sp>
        <p:nvSpPr>
          <p:cNvPr id="28675" name="Rectangle 3"/>
          <p:cNvSpPr>
            <a:spLocks noGrp="1" noChangeArrowheads="1"/>
          </p:cNvSpPr>
          <p:nvPr>
            <p:ph idx="1"/>
          </p:nvPr>
        </p:nvSpPr>
        <p:spPr/>
        <p:txBody>
          <a:bodyPr/>
          <a:lstStyle/>
          <a:p>
            <a:pPr eaLnBrk="1" hangingPunct="1">
              <a:lnSpc>
                <a:spcPct val="110000"/>
              </a:lnSpc>
            </a:pPr>
            <a:r>
              <a:rPr lang="zh-CN" altLang="en-US" sz="2400" b="0">
                <a:ea typeface="宋体" panose="02010600030101010101" pitchFamily="2" charset="-122"/>
              </a:rPr>
              <a:t>密码学（</a:t>
            </a:r>
            <a:r>
              <a:rPr lang="en-US" altLang="zh-CN" sz="2400" b="0">
                <a:ea typeface="宋体" panose="02010600030101010101" pitchFamily="2" charset="-122"/>
              </a:rPr>
              <a:t>Cryptology</a:t>
            </a:r>
            <a:r>
              <a:rPr lang="zh-CN" altLang="en-US" sz="2400" b="0">
                <a:ea typeface="宋体" panose="02010600030101010101" pitchFamily="2" charset="-122"/>
              </a:rPr>
              <a:t>）</a:t>
            </a:r>
          </a:p>
          <a:p>
            <a:pPr lvl="1" eaLnBrk="1" hangingPunct="1">
              <a:lnSpc>
                <a:spcPct val="110000"/>
              </a:lnSpc>
            </a:pPr>
            <a:r>
              <a:rPr lang="zh-CN" altLang="en-US" sz="2400">
                <a:ea typeface="宋体" panose="02010600030101010101" pitchFamily="2" charset="-122"/>
              </a:rPr>
              <a:t>研究秘密通信的原理和破译密码的方法的一门学科</a:t>
            </a:r>
          </a:p>
          <a:p>
            <a:pPr lvl="1" eaLnBrk="1" hangingPunct="1">
              <a:lnSpc>
                <a:spcPct val="110000"/>
              </a:lnSpc>
            </a:pPr>
            <a:r>
              <a:rPr lang="en-US" altLang="zh-CN" sz="2400">
                <a:ea typeface="宋体" panose="02010600030101010101" pitchFamily="2" charset="-122"/>
              </a:rPr>
              <a:t>The art and science of making and breaking </a:t>
            </a:r>
            <a:r>
              <a:rPr lang="en-US" altLang="zh-CN" sz="2400">
                <a:latin typeface="Comic Sans MS" panose="030F0702030302020204" pitchFamily="66" charset="0"/>
                <a:ea typeface="宋体" panose="02010600030101010101" pitchFamily="2" charset="-122"/>
              </a:rPr>
              <a:t>“</a:t>
            </a:r>
            <a:r>
              <a:rPr lang="en-US" altLang="zh-CN" sz="2400">
                <a:ea typeface="宋体" panose="02010600030101010101" pitchFamily="2" charset="-122"/>
              </a:rPr>
              <a:t>secret codes</a:t>
            </a:r>
            <a:r>
              <a:rPr lang="en-US" altLang="zh-CN" sz="2400">
                <a:latin typeface="Comic Sans MS" panose="030F0702030302020204" pitchFamily="66" charset="0"/>
                <a:ea typeface="宋体" panose="02010600030101010101" pitchFamily="2" charset="-122"/>
              </a:rPr>
              <a:t>”</a:t>
            </a:r>
            <a:endParaRPr lang="en-US" altLang="zh-CN" sz="2400">
              <a:ea typeface="宋体" panose="02010600030101010101" pitchFamily="2" charset="-122"/>
            </a:endParaRPr>
          </a:p>
          <a:p>
            <a:pPr eaLnBrk="1" hangingPunct="1">
              <a:lnSpc>
                <a:spcPct val="110000"/>
              </a:lnSpc>
            </a:pPr>
            <a:r>
              <a:rPr lang="zh-CN" altLang="en-US" sz="2400" b="0">
                <a:ea typeface="宋体" panose="02010600030101010101" pitchFamily="2" charset="-122"/>
              </a:rPr>
              <a:t>密码编码学（</a:t>
            </a:r>
            <a:r>
              <a:rPr lang="en-US" altLang="zh-CN" sz="2400" b="0">
                <a:ea typeface="宋体" panose="02010600030101010101" pitchFamily="2" charset="-122"/>
              </a:rPr>
              <a:t>Cryptography</a:t>
            </a:r>
            <a:r>
              <a:rPr lang="zh-CN" altLang="en-US" sz="2400" b="0">
                <a:ea typeface="宋体" panose="02010600030101010101" pitchFamily="2" charset="-122"/>
              </a:rPr>
              <a:t>）</a:t>
            </a:r>
          </a:p>
          <a:p>
            <a:pPr lvl="1" eaLnBrk="1" hangingPunct="1">
              <a:lnSpc>
                <a:spcPct val="110000"/>
              </a:lnSpc>
            </a:pPr>
            <a:r>
              <a:rPr lang="zh-CN" altLang="en-US" sz="2400" b="1">
                <a:ea typeface="宋体" panose="02010600030101010101" pitchFamily="2" charset="-122"/>
              </a:rPr>
              <a:t>研究对信息进行变换，以保护信息在信道中安全传送</a:t>
            </a:r>
          </a:p>
          <a:p>
            <a:pPr lvl="1" eaLnBrk="1" hangingPunct="1">
              <a:lnSpc>
                <a:spcPct val="110000"/>
              </a:lnSpc>
            </a:pPr>
            <a:r>
              <a:rPr lang="en-US" altLang="zh-CN" sz="2400">
                <a:ea typeface="宋体" panose="02010600030101010101" pitchFamily="2" charset="-122"/>
              </a:rPr>
              <a:t>making </a:t>
            </a:r>
            <a:r>
              <a:rPr lang="en-US" altLang="zh-CN" sz="2400">
                <a:latin typeface="Comic Sans MS" panose="030F0702030302020204" pitchFamily="66" charset="0"/>
                <a:ea typeface="宋体" panose="02010600030101010101" pitchFamily="2" charset="-122"/>
              </a:rPr>
              <a:t>“</a:t>
            </a:r>
            <a:r>
              <a:rPr lang="en-US" altLang="zh-CN" sz="2400">
                <a:ea typeface="宋体" panose="02010600030101010101" pitchFamily="2" charset="-122"/>
              </a:rPr>
              <a:t>secret codes</a:t>
            </a:r>
            <a:r>
              <a:rPr lang="en-US" altLang="zh-CN" sz="2400">
                <a:latin typeface="Comic Sans MS" panose="030F0702030302020204" pitchFamily="66" charset="0"/>
                <a:ea typeface="宋体" panose="02010600030101010101" pitchFamily="2" charset="-122"/>
              </a:rPr>
              <a:t>”</a:t>
            </a:r>
            <a:endParaRPr lang="en-US" altLang="zh-CN" sz="2400">
              <a:ea typeface="宋体" panose="02010600030101010101" pitchFamily="2" charset="-122"/>
            </a:endParaRPr>
          </a:p>
          <a:p>
            <a:pPr eaLnBrk="1" hangingPunct="1">
              <a:lnSpc>
                <a:spcPct val="110000"/>
              </a:lnSpc>
            </a:pPr>
            <a:r>
              <a:rPr lang="zh-CN" altLang="en-US" sz="2400" b="0">
                <a:ea typeface="宋体" panose="02010600030101010101" pitchFamily="2" charset="-122"/>
              </a:rPr>
              <a:t>密码分析学（</a:t>
            </a:r>
            <a:r>
              <a:rPr lang="en-US" altLang="zh-CN" sz="2400" b="0">
                <a:ea typeface="宋体" panose="02010600030101010101" pitchFamily="2" charset="-122"/>
              </a:rPr>
              <a:t>Cryptanalysis</a:t>
            </a:r>
            <a:r>
              <a:rPr lang="zh-CN" altLang="en-US" sz="2400" b="0">
                <a:ea typeface="宋体" panose="02010600030101010101" pitchFamily="2" charset="-122"/>
              </a:rPr>
              <a:t>）</a:t>
            </a:r>
          </a:p>
          <a:p>
            <a:pPr lvl="1" eaLnBrk="1" hangingPunct="1">
              <a:lnSpc>
                <a:spcPct val="110000"/>
              </a:lnSpc>
            </a:pPr>
            <a:r>
              <a:rPr lang="zh-CN" altLang="en-US" sz="2400">
                <a:ea typeface="宋体" panose="02010600030101010101" pitchFamily="2" charset="-122"/>
              </a:rPr>
              <a:t>研究如何分析和破译密码</a:t>
            </a:r>
          </a:p>
          <a:p>
            <a:pPr lvl="1" eaLnBrk="1" hangingPunct="1">
              <a:lnSpc>
                <a:spcPct val="110000"/>
              </a:lnSpc>
            </a:pPr>
            <a:r>
              <a:rPr lang="en-US" altLang="zh-CN" sz="2400">
                <a:ea typeface="宋体" panose="02010600030101010101" pitchFamily="2" charset="-122"/>
              </a:rPr>
              <a:t>breaking </a:t>
            </a:r>
            <a:r>
              <a:rPr lang="en-US" altLang="zh-CN" sz="2400">
                <a:latin typeface="Comic Sans MS" panose="030F0702030302020204" pitchFamily="66" charset="0"/>
                <a:ea typeface="宋体" panose="02010600030101010101" pitchFamily="2" charset="-122"/>
              </a:rPr>
              <a:t>“</a:t>
            </a:r>
            <a:r>
              <a:rPr lang="en-US" altLang="zh-CN" sz="2400">
                <a:ea typeface="宋体" panose="02010600030101010101" pitchFamily="2" charset="-122"/>
              </a:rPr>
              <a:t>secret codes</a:t>
            </a:r>
            <a:r>
              <a:rPr lang="en-US" altLang="zh-CN" sz="2400">
                <a:latin typeface="Comic Sans MS" panose="030F0702030302020204" pitchFamily="66" charset="0"/>
                <a:ea typeface="宋体" panose="02010600030101010101" pitchFamily="2" charset="-122"/>
              </a:rPr>
              <a:t>”</a:t>
            </a:r>
            <a:endParaRPr lang="en-US" altLang="zh-CN" sz="2400">
              <a:ea typeface="宋体" panose="02010600030101010101" pitchFamily="2" charset="-122"/>
            </a:endParaRPr>
          </a:p>
        </p:txBody>
      </p:sp>
      <p:sp>
        <p:nvSpPr>
          <p:cNvPr id="2867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71E2062-FC43-4545-99E4-73C461E1B3DB}"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867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C4A0AC5-87DE-4E5F-A02D-F647BDA70663}"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53</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7295D-A0D5-4C97-9CC7-DDFF8026F4AD}"/>
              </a:ext>
            </a:extLst>
          </p:cNvPr>
          <p:cNvSpPr>
            <a:spLocks noGrp="1"/>
          </p:cNvSpPr>
          <p:nvPr>
            <p:ph type="title"/>
          </p:nvPr>
        </p:nvSpPr>
        <p:spPr/>
        <p:txBody>
          <a:bodyPr/>
          <a:lstStyle/>
          <a:p>
            <a:r>
              <a:rPr lang="zh-CN" altLang="en-US" b="0" dirty="0">
                <a:solidFill>
                  <a:schemeClr val="tx1"/>
                </a:solidFill>
              </a:rPr>
              <a:t>好的密码体制</a:t>
            </a:r>
          </a:p>
        </p:txBody>
      </p:sp>
      <p:pic>
        <p:nvPicPr>
          <p:cNvPr id="15" name="内容占位符 14">
            <a:extLst>
              <a:ext uri="{FF2B5EF4-FFF2-40B4-BE49-F238E27FC236}">
                <a16:creationId xmlns:a16="http://schemas.microsoft.com/office/drawing/2014/main" id="{BB2072E3-CB2E-45E8-AC2D-D5178B885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469" y="2362400"/>
            <a:ext cx="8185061" cy="2826404"/>
          </a:xfrm>
        </p:spPr>
      </p:pic>
      <p:sp>
        <p:nvSpPr>
          <p:cNvPr id="4" name="日期占位符 3">
            <a:extLst>
              <a:ext uri="{FF2B5EF4-FFF2-40B4-BE49-F238E27FC236}">
                <a16:creationId xmlns:a16="http://schemas.microsoft.com/office/drawing/2014/main" id="{E8479BD4-EE69-4B47-9209-A70A202363FB}"/>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90D14359-4DCD-4785-900C-F551D7552287}"/>
              </a:ext>
            </a:extLst>
          </p:cNvPr>
          <p:cNvSpPr>
            <a:spLocks noGrp="1"/>
          </p:cNvSpPr>
          <p:nvPr>
            <p:ph type="sldNum" sz="quarter" idx="11"/>
          </p:nvPr>
        </p:nvSpPr>
        <p:spPr/>
        <p:txBody>
          <a:bodyPr/>
          <a:lstStyle/>
          <a:p>
            <a:fld id="{932003EE-D7F4-4083-B251-227CF17C5240}" type="slidenum">
              <a:rPr lang="en-US" altLang="zh-CN" smtClean="0"/>
              <a:pPr/>
              <a:t>54</a:t>
            </a:fld>
            <a:endParaRPr lang="en-US" altLang="zh-CN"/>
          </a:p>
        </p:txBody>
      </p:sp>
      <p:sp>
        <p:nvSpPr>
          <p:cNvPr id="6" name="文本框 5">
            <a:extLst>
              <a:ext uri="{FF2B5EF4-FFF2-40B4-BE49-F238E27FC236}">
                <a16:creationId xmlns:a16="http://schemas.microsoft.com/office/drawing/2014/main" id="{D530C4BD-0DE9-4EB6-8E44-23B4808A6202}"/>
              </a:ext>
            </a:extLst>
          </p:cNvPr>
          <p:cNvSpPr txBox="1">
            <a:spLocks noChangeArrowheads="1"/>
          </p:cNvSpPr>
          <p:nvPr/>
        </p:nvSpPr>
        <p:spPr bwMode="auto">
          <a:xfrm>
            <a:off x="457200" y="1639888"/>
            <a:ext cx="8229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solidFill>
                  <a:srgbClr val="0070C0"/>
                </a:solidFill>
              </a:rPr>
              <a:t>一个好的密码体制至少应满足的两个条件：</a:t>
            </a:r>
          </a:p>
        </p:txBody>
      </p:sp>
    </p:spTree>
    <p:extLst>
      <p:ext uri="{BB962C8B-B14F-4D97-AF65-F5344CB8AC3E}">
        <p14:creationId xmlns:p14="http://schemas.microsoft.com/office/powerpoint/2010/main" val="19608171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a:ea typeface="宋体" panose="02010600030101010101" pitchFamily="2" charset="-122"/>
              </a:rPr>
              <a:t> </a:t>
            </a:r>
            <a:r>
              <a:rPr lang="zh-CN" altLang="en-US">
                <a:ea typeface="宋体" panose="02010600030101010101" pitchFamily="2" charset="-122"/>
              </a:rPr>
              <a:t>其它概念</a:t>
            </a:r>
          </a:p>
        </p:txBody>
      </p:sp>
      <p:sp>
        <p:nvSpPr>
          <p:cNvPr id="29699" name="Rectangle 3"/>
          <p:cNvSpPr>
            <a:spLocks noGrp="1" noChangeArrowheads="1"/>
          </p:cNvSpPr>
          <p:nvPr>
            <p:ph idx="1"/>
          </p:nvPr>
        </p:nvSpPr>
        <p:spPr/>
        <p:txBody>
          <a:bodyPr/>
          <a:lstStyle/>
          <a:p>
            <a:pPr eaLnBrk="1" hangingPunct="1">
              <a:lnSpc>
                <a:spcPct val="90000"/>
              </a:lnSpc>
            </a:pPr>
            <a:r>
              <a:rPr lang="zh-CN" altLang="en-US">
                <a:ea typeface="宋体" panose="02010600030101010101" pitchFamily="2" charset="-122"/>
              </a:rPr>
              <a:t>明文（</a:t>
            </a:r>
            <a:r>
              <a:rPr lang="en-US" altLang="zh-CN">
                <a:ea typeface="宋体" panose="02010600030101010101" pitchFamily="2" charset="-122"/>
              </a:rPr>
              <a:t>Plaintext</a:t>
            </a:r>
            <a:r>
              <a:rPr lang="zh-CN" altLang="en-US">
                <a:ea typeface="宋体" panose="02010600030101010101" pitchFamily="2" charset="-122"/>
              </a:rPr>
              <a:t>）</a:t>
            </a:r>
          </a:p>
          <a:p>
            <a:pPr lvl="1" eaLnBrk="1" hangingPunct="1">
              <a:lnSpc>
                <a:spcPct val="90000"/>
              </a:lnSpc>
            </a:pPr>
            <a:r>
              <a:rPr lang="zh-CN" altLang="en-US">
                <a:ea typeface="宋体" panose="02010600030101010101" pitchFamily="2" charset="-122"/>
              </a:rPr>
              <a:t>需要变换的原消息</a:t>
            </a:r>
          </a:p>
          <a:p>
            <a:pPr eaLnBrk="1" hangingPunct="1">
              <a:lnSpc>
                <a:spcPct val="90000"/>
              </a:lnSpc>
            </a:pPr>
            <a:r>
              <a:rPr lang="zh-CN" altLang="en-US">
                <a:ea typeface="宋体" panose="02010600030101010101" pitchFamily="2" charset="-122"/>
              </a:rPr>
              <a:t>密文（</a:t>
            </a:r>
            <a:r>
              <a:rPr lang="en-US" altLang="zh-CN">
                <a:ea typeface="宋体" panose="02010600030101010101" pitchFamily="2" charset="-122"/>
              </a:rPr>
              <a:t>Ciphertext</a:t>
            </a:r>
            <a:r>
              <a:rPr lang="zh-CN" altLang="en-US">
                <a:ea typeface="宋体" panose="02010600030101010101" pitchFamily="2" charset="-122"/>
              </a:rPr>
              <a:t>）</a:t>
            </a:r>
          </a:p>
          <a:p>
            <a:pPr lvl="1" eaLnBrk="1" hangingPunct="1">
              <a:lnSpc>
                <a:spcPct val="90000"/>
              </a:lnSpc>
            </a:pPr>
            <a:r>
              <a:rPr lang="zh-CN" altLang="en-US">
                <a:ea typeface="宋体" panose="02010600030101010101" pitchFamily="2" charset="-122"/>
              </a:rPr>
              <a:t>明文经过变换成为另一种隐蔽的形式</a:t>
            </a:r>
          </a:p>
          <a:p>
            <a:pPr eaLnBrk="1" hangingPunct="1">
              <a:lnSpc>
                <a:spcPct val="90000"/>
              </a:lnSpc>
            </a:pPr>
            <a:r>
              <a:rPr lang="zh-CN" altLang="en-US">
                <a:ea typeface="宋体" panose="02010600030101010101" pitchFamily="2" charset="-122"/>
              </a:rPr>
              <a:t>加密（</a:t>
            </a:r>
            <a:r>
              <a:rPr lang="en-US" altLang="zh-CN">
                <a:ea typeface="宋体" panose="02010600030101010101" pitchFamily="2" charset="-122"/>
              </a:rPr>
              <a:t>Encryption</a:t>
            </a:r>
            <a:r>
              <a:rPr lang="zh-CN" altLang="en-US">
                <a:ea typeface="宋体" panose="02010600030101010101" pitchFamily="2" charset="-122"/>
              </a:rPr>
              <a:t>）</a:t>
            </a:r>
          </a:p>
          <a:p>
            <a:pPr lvl="1" eaLnBrk="1" hangingPunct="1">
              <a:lnSpc>
                <a:spcPct val="90000"/>
              </a:lnSpc>
            </a:pPr>
            <a:r>
              <a:rPr lang="zh-CN" altLang="en-US">
                <a:ea typeface="宋体" panose="02010600030101010101" pitchFamily="2" charset="-122"/>
              </a:rPr>
              <a:t>完成变换的过程</a:t>
            </a:r>
          </a:p>
          <a:p>
            <a:pPr eaLnBrk="1" hangingPunct="1">
              <a:lnSpc>
                <a:spcPct val="90000"/>
              </a:lnSpc>
            </a:pPr>
            <a:r>
              <a:rPr lang="zh-CN" altLang="en-US">
                <a:ea typeface="宋体" panose="02010600030101010101" pitchFamily="2" charset="-122"/>
              </a:rPr>
              <a:t>解密（</a:t>
            </a:r>
            <a:r>
              <a:rPr lang="en-US" altLang="zh-CN">
                <a:ea typeface="宋体" panose="02010600030101010101" pitchFamily="2" charset="-122"/>
              </a:rPr>
              <a:t>Decryption</a:t>
            </a:r>
            <a:r>
              <a:rPr lang="zh-CN" altLang="en-US">
                <a:ea typeface="宋体" panose="02010600030101010101" pitchFamily="2" charset="-122"/>
              </a:rPr>
              <a:t>）</a:t>
            </a:r>
          </a:p>
          <a:p>
            <a:pPr lvl="1" eaLnBrk="1" hangingPunct="1">
              <a:lnSpc>
                <a:spcPct val="90000"/>
              </a:lnSpc>
            </a:pPr>
            <a:r>
              <a:rPr lang="zh-CN" altLang="en-US">
                <a:ea typeface="宋体" panose="02010600030101010101" pitchFamily="2" charset="-122"/>
              </a:rPr>
              <a:t>从密文中恢复出明文</a:t>
            </a:r>
          </a:p>
          <a:p>
            <a:pPr eaLnBrk="1" hangingPunct="1">
              <a:lnSpc>
                <a:spcPct val="90000"/>
              </a:lnSpc>
            </a:pPr>
            <a:r>
              <a:rPr lang="zh-CN" altLang="en-US">
                <a:ea typeface="宋体" panose="02010600030101010101" pitchFamily="2" charset="-122"/>
              </a:rPr>
              <a:t>密钥（</a:t>
            </a:r>
            <a:r>
              <a:rPr lang="en-US" altLang="zh-CN">
                <a:ea typeface="宋体" panose="02010600030101010101" pitchFamily="2" charset="-122"/>
              </a:rPr>
              <a:t>Key</a:t>
            </a:r>
            <a:r>
              <a:rPr lang="zh-CN" altLang="en-US">
                <a:ea typeface="宋体" panose="02010600030101010101" pitchFamily="2" charset="-122"/>
              </a:rPr>
              <a:t>）</a:t>
            </a:r>
          </a:p>
          <a:p>
            <a:pPr lvl="1" eaLnBrk="1" hangingPunct="1">
              <a:lnSpc>
                <a:spcPct val="90000"/>
              </a:lnSpc>
            </a:pPr>
            <a:r>
              <a:rPr lang="zh-CN" altLang="en-US">
                <a:ea typeface="宋体" panose="02010600030101010101" pitchFamily="2" charset="-122"/>
              </a:rPr>
              <a:t>加密密钥（</a:t>
            </a:r>
            <a:r>
              <a:rPr lang="en-US" altLang="zh-CN">
                <a:ea typeface="宋体" panose="02010600030101010101" pitchFamily="2" charset="-122"/>
              </a:rPr>
              <a:t>Encryption Key</a:t>
            </a:r>
            <a:r>
              <a:rPr lang="zh-CN" altLang="en-US">
                <a:ea typeface="宋体" panose="02010600030101010101" pitchFamily="2" charset="-122"/>
              </a:rPr>
              <a:t>）</a:t>
            </a:r>
          </a:p>
          <a:p>
            <a:pPr lvl="1" eaLnBrk="1" hangingPunct="1">
              <a:lnSpc>
                <a:spcPct val="90000"/>
              </a:lnSpc>
            </a:pPr>
            <a:r>
              <a:rPr lang="zh-CN" altLang="en-US">
                <a:ea typeface="宋体" panose="02010600030101010101" pitchFamily="2" charset="-122"/>
              </a:rPr>
              <a:t>解密密钥（</a:t>
            </a:r>
            <a:r>
              <a:rPr lang="en-US" altLang="zh-CN">
                <a:ea typeface="宋体" panose="02010600030101010101" pitchFamily="2" charset="-122"/>
              </a:rPr>
              <a:t>Decryption Key</a:t>
            </a:r>
            <a:r>
              <a:rPr lang="zh-CN" altLang="en-US">
                <a:ea typeface="宋体" panose="02010600030101010101" pitchFamily="2" charset="-122"/>
              </a:rPr>
              <a:t>）</a:t>
            </a:r>
          </a:p>
        </p:txBody>
      </p:sp>
      <p:sp>
        <p:nvSpPr>
          <p:cNvPr id="29700"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F8D56E7-C8AD-494E-AB7E-3DF762E41B80}"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2970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545D717-78DA-409C-AA73-12223DB8934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55</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ea typeface="宋体" panose="02010600030101010101" pitchFamily="2" charset="-122"/>
              </a:rPr>
              <a:t>密码编制和分析过程图</a:t>
            </a:r>
          </a:p>
        </p:txBody>
      </p:sp>
      <p:sp>
        <p:nvSpPr>
          <p:cNvPr id="30723" name="Rectangle 3"/>
          <p:cNvSpPr>
            <a:spLocks noGrp="1" noChangeArrowheads="1"/>
          </p:cNvSpPr>
          <p:nvPr>
            <p:ph idx="1"/>
          </p:nvPr>
        </p:nvSpPr>
        <p:spPr>
          <a:xfrm>
            <a:off x="1600200" y="5257800"/>
            <a:ext cx="7010400" cy="685800"/>
          </a:xfrm>
        </p:spPr>
        <p:txBody>
          <a:bodyPr/>
          <a:lstStyle/>
          <a:p>
            <a:pPr eaLnBrk="1" hangingPunct="1">
              <a:buFont typeface="Wingdings" panose="05000000000000000000" pitchFamily="2" charset="2"/>
              <a:buNone/>
            </a:pPr>
            <a:r>
              <a:rPr lang="en-US" altLang="zh-CN">
                <a:ea typeface="宋体" panose="02010600030101010101" pitchFamily="2" charset="-122"/>
              </a:rPr>
              <a:t>               </a:t>
            </a:r>
          </a:p>
        </p:txBody>
      </p:sp>
      <p:sp>
        <p:nvSpPr>
          <p:cNvPr id="3072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524501A-7979-4468-A298-813B11C83EF2}"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072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BEF0368-600D-45B2-B2E3-34F75274B2A9}"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56</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30726" name="Rectangle 4"/>
          <p:cNvSpPr>
            <a:spLocks noChangeArrowheads="1"/>
          </p:cNvSpPr>
          <p:nvPr/>
        </p:nvSpPr>
        <p:spPr bwMode="auto">
          <a:xfrm>
            <a:off x="2133600" y="3581400"/>
            <a:ext cx="1143000" cy="8382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0727" name="Rectangle 5"/>
          <p:cNvSpPr>
            <a:spLocks noChangeArrowheads="1"/>
          </p:cNvSpPr>
          <p:nvPr/>
        </p:nvSpPr>
        <p:spPr bwMode="auto">
          <a:xfrm>
            <a:off x="5830888" y="3581400"/>
            <a:ext cx="1219200" cy="9144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30728" name="Rectangle 6"/>
          <p:cNvSpPr>
            <a:spLocks noChangeArrowheads="1"/>
          </p:cNvSpPr>
          <p:nvPr/>
        </p:nvSpPr>
        <p:spPr bwMode="auto">
          <a:xfrm>
            <a:off x="533400" y="3668713"/>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明文</a:t>
            </a:r>
          </a:p>
        </p:txBody>
      </p:sp>
      <p:sp>
        <p:nvSpPr>
          <p:cNvPr id="30729" name="Rectangle 7"/>
          <p:cNvSpPr>
            <a:spLocks noChangeArrowheads="1"/>
          </p:cNvSpPr>
          <p:nvPr/>
        </p:nvSpPr>
        <p:spPr bwMode="auto">
          <a:xfrm>
            <a:off x="5943600" y="22860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密钥</a:t>
            </a:r>
            <a:r>
              <a:rPr lang="en-US" altLang="zh-CN" sz="2400" b="0"/>
              <a:t>k</a:t>
            </a:r>
          </a:p>
        </p:txBody>
      </p:sp>
      <p:sp>
        <p:nvSpPr>
          <p:cNvPr id="30730" name="Rectangle 8"/>
          <p:cNvSpPr>
            <a:spLocks noChangeArrowheads="1"/>
          </p:cNvSpPr>
          <p:nvPr/>
        </p:nvSpPr>
        <p:spPr bwMode="auto">
          <a:xfrm>
            <a:off x="2362200" y="2301875"/>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密钥</a:t>
            </a:r>
            <a:r>
              <a:rPr lang="en-US" altLang="zh-CN" sz="2400" b="0"/>
              <a:t>k</a:t>
            </a:r>
          </a:p>
        </p:txBody>
      </p:sp>
      <p:sp>
        <p:nvSpPr>
          <p:cNvPr id="30731" name="Rectangle 9"/>
          <p:cNvSpPr>
            <a:spLocks noChangeArrowheads="1"/>
          </p:cNvSpPr>
          <p:nvPr/>
        </p:nvSpPr>
        <p:spPr bwMode="auto">
          <a:xfrm>
            <a:off x="7848600" y="36576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明文</a:t>
            </a:r>
          </a:p>
        </p:txBody>
      </p:sp>
      <p:sp>
        <p:nvSpPr>
          <p:cNvPr id="30732" name="Rectangle 10"/>
          <p:cNvSpPr>
            <a:spLocks noChangeArrowheads="1"/>
          </p:cNvSpPr>
          <p:nvPr/>
        </p:nvSpPr>
        <p:spPr bwMode="auto">
          <a:xfrm>
            <a:off x="3810000" y="411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zh-CN" altLang="en-US" sz="2400" b="0"/>
              <a:t>密文</a:t>
            </a:r>
          </a:p>
        </p:txBody>
      </p:sp>
      <p:sp>
        <p:nvSpPr>
          <p:cNvPr id="30733" name="Line 11"/>
          <p:cNvSpPr>
            <a:spLocks noChangeShapeType="1"/>
          </p:cNvSpPr>
          <p:nvPr/>
        </p:nvSpPr>
        <p:spPr bwMode="auto">
          <a:xfrm>
            <a:off x="1295400" y="3886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4" name="Line 12"/>
          <p:cNvSpPr>
            <a:spLocks noChangeShapeType="1"/>
          </p:cNvSpPr>
          <p:nvPr/>
        </p:nvSpPr>
        <p:spPr bwMode="auto">
          <a:xfrm>
            <a:off x="7046913" y="3886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5" name="Line 13"/>
          <p:cNvSpPr>
            <a:spLocks noChangeShapeType="1"/>
          </p:cNvSpPr>
          <p:nvPr/>
        </p:nvSpPr>
        <p:spPr bwMode="auto">
          <a:xfrm>
            <a:off x="2743200" y="2743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6" name="Line 14"/>
          <p:cNvSpPr>
            <a:spLocks noChangeShapeType="1"/>
          </p:cNvSpPr>
          <p:nvPr/>
        </p:nvSpPr>
        <p:spPr bwMode="auto">
          <a:xfrm>
            <a:off x="6400800" y="2743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7" name="Rectangle 15"/>
          <p:cNvSpPr>
            <a:spLocks noChangeArrowheads="1"/>
          </p:cNvSpPr>
          <p:nvPr/>
        </p:nvSpPr>
        <p:spPr bwMode="auto">
          <a:xfrm>
            <a:off x="2179638" y="3636963"/>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000" b="0"/>
              <a:t>加密器</a:t>
            </a:r>
          </a:p>
          <a:p>
            <a:pPr eaLnBrk="1" hangingPunct="1">
              <a:spcBef>
                <a:spcPct val="0"/>
              </a:spcBef>
              <a:buClrTx/>
              <a:buFontTx/>
              <a:buNone/>
            </a:pPr>
            <a:r>
              <a:rPr lang="zh-CN" altLang="en-US" sz="2000" b="0"/>
              <a:t>   </a:t>
            </a:r>
            <a:r>
              <a:rPr lang="en-US" altLang="zh-CN" sz="2000" b="0"/>
              <a:t>Ek</a:t>
            </a:r>
          </a:p>
        </p:txBody>
      </p:sp>
      <p:sp>
        <p:nvSpPr>
          <p:cNvPr id="30738" name="Rectangle 16"/>
          <p:cNvSpPr>
            <a:spLocks noChangeArrowheads="1"/>
          </p:cNvSpPr>
          <p:nvPr/>
        </p:nvSpPr>
        <p:spPr bwMode="auto">
          <a:xfrm>
            <a:off x="5897563" y="3648075"/>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000" b="0"/>
              <a:t>解密器</a:t>
            </a:r>
          </a:p>
          <a:p>
            <a:pPr eaLnBrk="1" hangingPunct="1">
              <a:spcBef>
                <a:spcPct val="0"/>
              </a:spcBef>
              <a:buClrTx/>
              <a:buFontTx/>
              <a:buNone/>
            </a:pPr>
            <a:r>
              <a:rPr lang="zh-CN" altLang="en-US" sz="2000" b="0"/>
              <a:t>  </a:t>
            </a:r>
            <a:r>
              <a:rPr lang="en-US" altLang="zh-CN" sz="2000" b="0"/>
              <a:t>Dk</a:t>
            </a:r>
          </a:p>
        </p:txBody>
      </p:sp>
      <p:sp>
        <p:nvSpPr>
          <p:cNvPr id="30739" name="Line 17"/>
          <p:cNvSpPr>
            <a:spLocks noChangeShapeType="1"/>
          </p:cNvSpPr>
          <p:nvPr/>
        </p:nvSpPr>
        <p:spPr bwMode="auto">
          <a:xfrm>
            <a:off x="3276600" y="3886200"/>
            <a:ext cx="381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0" name="Line 18"/>
          <p:cNvSpPr>
            <a:spLocks noChangeShapeType="1"/>
          </p:cNvSpPr>
          <p:nvPr/>
        </p:nvSpPr>
        <p:spPr bwMode="auto">
          <a:xfrm flipV="1">
            <a:off x="5446713" y="3886200"/>
            <a:ext cx="381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1" name="Line 19"/>
          <p:cNvSpPr>
            <a:spLocks noChangeShapeType="1"/>
          </p:cNvSpPr>
          <p:nvPr/>
        </p:nvSpPr>
        <p:spPr bwMode="auto">
          <a:xfrm flipV="1">
            <a:off x="3657600" y="38100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2" name="Line 20"/>
          <p:cNvSpPr>
            <a:spLocks noChangeShapeType="1"/>
          </p:cNvSpPr>
          <p:nvPr/>
        </p:nvSpPr>
        <p:spPr bwMode="auto">
          <a:xfrm flipV="1">
            <a:off x="4249738" y="38100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3" name="Line 21"/>
          <p:cNvSpPr>
            <a:spLocks noChangeShapeType="1"/>
          </p:cNvSpPr>
          <p:nvPr/>
        </p:nvSpPr>
        <p:spPr bwMode="auto">
          <a:xfrm flipV="1">
            <a:off x="4862513" y="3811588"/>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4" name="Line 22"/>
          <p:cNvSpPr>
            <a:spLocks noChangeShapeType="1"/>
          </p:cNvSpPr>
          <p:nvPr/>
        </p:nvSpPr>
        <p:spPr bwMode="auto">
          <a:xfrm>
            <a:off x="3957638" y="38290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5" name="Line 23"/>
          <p:cNvSpPr>
            <a:spLocks noChangeShapeType="1"/>
          </p:cNvSpPr>
          <p:nvPr/>
        </p:nvSpPr>
        <p:spPr bwMode="auto">
          <a:xfrm>
            <a:off x="4551363" y="38290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6" name="Line 24"/>
          <p:cNvSpPr>
            <a:spLocks noChangeShapeType="1"/>
          </p:cNvSpPr>
          <p:nvPr/>
        </p:nvSpPr>
        <p:spPr bwMode="auto">
          <a:xfrm>
            <a:off x="5164138" y="38290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5" name="Line 25"/>
          <p:cNvSpPr>
            <a:spLocks noChangeShapeType="1"/>
          </p:cNvSpPr>
          <p:nvPr/>
        </p:nvSpPr>
        <p:spPr bwMode="ltGray">
          <a:xfrm>
            <a:off x="3505200" y="2590800"/>
            <a:ext cx="2286000" cy="0"/>
          </a:xfrm>
          <a:prstGeom prst="line">
            <a:avLst/>
          </a:prstGeom>
          <a:ln>
            <a:headEnd/>
            <a:tailEnd type="stealth" w="lg" len="lg"/>
          </a:ln>
        </p:spPr>
        <p:style>
          <a:lnRef idx="1">
            <a:schemeClr val="accent1"/>
          </a:lnRef>
          <a:fillRef idx="0">
            <a:schemeClr val="accent1"/>
          </a:fillRef>
          <a:effectRef idx="0">
            <a:schemeClr val="accent1"/>
          </a:effectRef>
          <a:fontRef idx="minor">
            <a:schemeClr val="tx1"/>
          </a:fontRef>
        </p:style>
        <p:txBody>
          <a:bodyPr/>
          <a:lstStyle/>
          <a:p>
            <a:pPr>
              <a:defRPr/>
            </a:pPr>
            <a:endParaRPr lang="zh-CN" altLang="en-US"/>
          </a:p>
        </p:txBody>
      </p:sp>
      <p:sp>
        <p:nvSpPr>
          <p:cNvPr id="117786" name="Rectangle 26"/>
          <p:cNvSpPr>
            <a:spLocks noChangeArrowheads="1"/>
          </p:cNvSpPr>
          <p:nvPr/>
        </p:nvSpPr>
        <p:spPr bwMode="auto">
          <a:xfrm>
            <a:off x="3886200" y="19812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solidFill>
                  <a:srgbClr val="C00000"/>
                </a:solidFill>
              </a:rPr>
              <a:t>安全信道</a:t>
            </a:r>
          </a:p>
        </p:txBody>
      </p:sp>
      <p:sp>
        <p:nvSpPr>
          <p:cNvPr id="117787" name="Rectangle 27"/>
          <p:cNvSpPr>
            <a:spLocks noChangeArrowheads="1"/>
          </p:cNvSpPr>
          <p:nvPr/>
        </p:nvSpPr>
        <p:spPr bwMode="auto">
          <a:xfrm>
            <a:off x="2590800" y="5486400"/>
            <a:ext cx="2057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solidFill>
                  <a:schemeClr val="folHlink"/>
                </a:solidFill>
              </a:rPr>
              <a:t>非法接入者或密码分析员</a:t>
            </a:r>
          </a:p>
        </p:txBody>
      </p:sp>
      <p:sp>
        <p:nvSpPr>
          <p:cNvPr id="117788" name="Line 28"/>
          <p:cNvSpPr>
            <a:spLocks noChangeShapeType="1"/>
          </p:cNvSpPr>
          <p:nvPr/>
        </p:nvSpPr>
        <p:spPr bwMode="ltGray">
          <a:xfrm flipV="1">
            <a:off x="3657600" y="4267200"/>
            <a:ext cx="0" cy="1066800"/>
          </a:xfrm>
          <a:prstGeom prst="line">
            <a:avLst/>
          </a:prstGeom>
          <a:noFill/>
          <a:ln w="28575">
            <a:solidFill>
              <a:srgbClr val="FF9900"/>
            </a:solidFill>
            <a:prstDash val="dashDot"/>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9" name="Rectangle 29"/>
          <p:cNvSpPr>
            <a:spLocks noChangeArrowheads="1"/>
          </p:cNvSpPr>
          <p:nvPr/>
        </p:nvSpPr>
        <p:spPr bwMode="auto">
          <a:xfrm>
            <a:off x="3962400" y="4800600"/>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solidFill>
                  <a:schemeClr val="folHlink"/>
                </a:solidFill>
              </a:rPr>
              <a:t>搭线信道（主动攻击或被动攻击）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7785"/>
                                        </p:tgtEl>
                                        <p:attrNameLst>
                                          <p:attrName>style.visibility</p:attrName>
                                        </p:attrNameLst>
                                      </p:cBhvr>
                                      <p:to>
                                        <p:strVal val="visible"/>
                                      </p:to>
                                    </p:set>
                                    <p:animEffect transition="in" filter="box(in)">
                                      <p:cBhvr>
                                        <p:cTn id="7" dur="500"/>
                                        <p:tgtEl>
                                          <p:spTgt spid="11778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7786"/>
                                        </p:tgtEl>
                                        <p:attrNameLst>
                                          <p:attrName>style.visibility</p:attrName>
                                        </p:attrNameLst>
                                      </p:cBhvr>
                                      <p:to>
                                        <p:strVal val="visible"/>
                                      </p:to>
                                    </p:set>
                                    <p:animEffect transition="in" filter="box(in)">
                                      <p:cBhvr>
                                        <p:cTn id="10" dur="500"/>
                                        <p:tgtEl>
                                          <p:spTgt spid="11778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17787"/>
                                        </p:tgtEl>
                                        <p:attrNameLst>
                                          <p:attrName>style.visibility</p:attrName>
                                        </p:attrNameLst>
                                      </p:cBhvr>
                                      <p:to>
                                        <p:strVal val="visible"/>
                                      </p:to>
                                    </p:set>
                                    <p:animEffect transition="in" filter="box(in)">
                                      <p:cBhvr>
                                        <p:cTn id="15" dur="500"/>
                                        <p:tgtEl>
                                          <p:spTgt spid="117787"/>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17789"/>
                                        </p:tgtEl>
                                        <p:attrNameLst>
                                          <p:attrName>style.visibility</p:attrName>
                                        </p:attrNameLst>
                                      </p:cBhvr>
                                      <p:to>
                                        <p:strVal val="visible"/>
                                      </p:to>
                                    </p:set>
                                    <p:animEffect transition="in" filter="box(in)">
                                      <p:cBhvr>
                                        <p:cTn id="18" dur="500"/>
                                        <p:tgtEl>
                                          <p:spTgt spid="117789"/>
                                        </p:tgtEl>
                                      </p:cBhvr>
                                    </p:animEffect>
                                  </p:childTnLst>
                                </p:cTn>
                              </p:par>
                              <p:par>
                                <p:cTn id="19" presetID="4" presetClass="entr" presetSubtype="16" fill="hold" nodeType="withEffect">
                                  <p:stCondLst>
                                    <p:cond delay="0"/>
                                  </p:stCondLst>
                                  <p:childTnLst>
                                    <p:set>
                                      <p:cBhvr>
                                        <p:cTn id="20" dur="1" fill="hold">
                                          <p:stCondLst>
                                            <p:cond delay="0"/>
                                          </p:stCondLst>
                                        </p:cTn>
                                        <p:tgtEl>
                                          <p:spTgt spid="117788"/>
                                        </p:tgtEl>
                                        <p:attrNameLst>
                                          <p:attrName>style.visibility</p:attrName>
                                        </p:attrNameLst>
                                      </p:cBhvr>
                                      <p:to>
                                        <p:strVal val="visible"/>
                                      </p:to>
                                    </p:set>
                                    <p:animEffect transition="in" filter="box(in)">
                                      <p:cBhvr>
                                        <p:cTn id="21" dur="500"/>
                                        <p:tgtEl>
                                          <p:spTgt spid="117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6" grpId="0"/>
      <p:bldP spid="117787" grpId="0"/>
      <p:bldP spid="11778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ea typeface="宋体" panose="02010600030101010101" pitchFamily="2" charset="-122"/>
              </a:rPr>
              <a:t>密码体制分类</a:t>
            </a:r>
          </a:p>
        </p:txBody>
      </p:sp>
      <p:sp>
        <p:nvSpPr>
          <p:cNvPr id="31747" name="Rectangle 3"/>
          <p:cNvSpPr>
            <a:spLocks noGrp="1" noChangeArrowheads="1"/>
          </p:cNvSpPr>
          <p:nvPr>
            <p:ph idx="1"/>
          </p:nvPr>
        </p:nvSpPr>
        <p:spPr/>
        <p:txBody>
          <a:bodyPr/>
          <a:lstStyle/>
          <a:p>
            <a:pPr eaLnBrk="1" hangingPunct="1"/>
            <a:r>
              <a:rPr lang="zh-CN" altLang="en-US" sz="3600">
                <a:ea typeface="宋体" panose="02010600030101010101" pitchFamily="2" charset="-122"/>
              </a:rPr>
              <a:t>一种完整的密码技术包括</a:t>
            </a:r>
            <a:r>
              <a:rPr lang="zh-CN" altLang="en-US" sz="3600">
                <a:solidFill>
                  <a:schemeClr val="folHlink"/>
                </a:solidFill>
                <a:ea typeface="宋体" panose="02010600030101010101" pitchFamily="2" charset="-122"/>
              </a:rPr>
              <a:t>密钥管理</a:t>
            </a:r>
            <a:r>
              <a:rPr lang="zh-CN" altLang="en-US" sz="3600">
                <a:ea typeface="宋体" panose="02010600030101010101" pitchFamily="2" charset="-122"/>
              </a:rPr>
              <a:t>和</a:t>
            </a:r>
            <a:r>
              <a:rPr lang="zh-CN" altLang="en-US" sz="3600">
                <a:solidFill>
                  <a:schemeClr val="folHlink"/>
                </a:solidFill>
                <a:ea typeface="宋体" panose="02010600030101010101" pitchFamily="2" charset="-122"/>
              </a:rPr>
              <a:t>加密处理</a:t>
            </a:r>
            <a:r>
              <a:rPr lang="zh-CN" altLang="en-US" sz="3600">
                <a:ea typeface="宋体" panose="02010600030101010101" pitchFamily="2" charset="-122"/>
              </a:rPr>
              <a:t>两个方面</a:t>
            </a:r>
          </a:p>
          <a:p>
            <a:pPr lvl="1" eaLnBrk="1" hangingPunct="1"/>
            <a:r>
              <a:rPr lang="zh-CN" altLang="en-US" sz="3200">
                <a:ea typeface="宋体" panose="02010600030101010101" pitchFamily="2" charset="-122"/>
              </a:rPr>
              <a:t>密钥管理包括密钥的产生、分配、保管和销毁等</a:t>
            </a:r>
          </a:p>
          <a:p>
            <a:pPr lvl="1" eaLnBrk="1" hangingPunct="1"/>
            <a:r>
              <a:rPr lang="zh-CN" altLang="en-US" sz="3200">
                <a:ea typeface="宋体" panose="02010600030101010101" pitchFamily="2" charset="-122"/>
              </a:rPr>
              <a:t>加密处理包括加密和解密</a:t>
            </a:r>
          </a:p>
          <a:p>
            <a:pPr eaLnBrk="1" hangingPunct="1"/>
            <a:r>
              <a:rPr lang="zh-CN" altLang="en-US" sz="3600">
                <a:ea typeface="宋体" panose="02010600030101010101" pitchFamily="2" charset="-122"/>
              </a:rPr>
              <a:t>根据密钥的特点，又可分为：</a:t>
            </a:r>
          </a:p>
          <a:p>
            <a:pPr lvl="1" eaLnBrk="1" hangingPunct="1"/>
            <a:r>
              <a:rPr lang="zh-CN" altLang="en-US" sz="3200">
                <a:ea typeface="宋体" panose="02010600030101010101" pitchFamily="2" charset="-122"/>
              </a:rPr>
              <a:t>私钥（单钥、对称）密码体制</a:t>
            </a:r>
          </a:p>
          <a:p>
            <a:pPr lvl="1" eaLnBrk="1" hangingPunct="1"/>
            <a:r>
              <a:rPr lang="zh-CN" altLang="en-US" sz="3200">
                <a:ea typeface="宋体" panose="02010600030101010101" pitchFamily="2" charset="-122"/>
              </a:rPr>
              <a:t>公钥（双钥、非对称）密码体制</a:t>
            </a:r>
          </a:p>
        </p:txBody>
      </p:sp>
      <p:sp>
        <p:nvSpPr>
          <p:cNvPr id="3174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717AC3E-E75A-408E-8991-E3717AEE9F97}"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174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DEC4A80-BF04-4BB0-8317-AF4C9D6112AF}"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57</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3A5E5-D49C-4746-9B0C-AF6A7621E181}"/>
              </a:ext>
            </a:extLst>
          </p:cNvPr>
          <p:cNvSpPr>
            <a:spLocks noGrp="1"/>
          </p:cNvSpPr>
          <p:nvPr>
            <p:ph type="title"/>
          </p:nvPr>
        </p:nvSpPr>
        <p:spPr/>
        <p:txBody>
          <a:bodyPr/>
          <a:lstStyle/>
          <a:p>
            <a:r>
              <a:rPr lang="zh-CN" altLang="en-US" sz="3600" b="0" spc="-10" dirty="0">
                <a:solidFill>
                  <a:schemeClr val="tx1"/>
                </a:solidFill>
                <a:latin typeface="Microsoft JhengHei UI"/>
                <a:cs typeface="Microsoft JhengHei UI"/>
              </a:rPr>
              <a:t>加密算法的安全性</a:t>
            </a:r>
            <a:endParaRPr lang="zh-CN" altLang="en-US" dirty="0"/>
          </a:p>
        </p:txBody>
      </p:sp>
      <p:sp>
        <p:nvSpPr>
          <p:cNvPr id="3" name="内容占位符 2">
            <a:extLst>
              <a:ext uri="{FF2B5EF4-FFF2-40B4-BE49-F238E27FC236}">
                <a16:creationId xmlns:a16="http://schemas.microsoft.com/office/drawing/2014/main" id="{FEE73851-8DD6-4132-8CD3-E647635BD651}"/>
              </a:ext>
            </a:extLst>
          </p:cNvPr>
          <p:cNvSpPr>
            <a:spLocks noGrp="1"/>
          </p:cNvSpPr>
          <p:nvPr>
            <p:ph idx="1"/>
          </p:nvPr>
        </p:nvSpPr>
        <p:spPr>
          <a:xfrm>
            <a:off x="304800" y="5181600"/>
            <a:ext cx="8382000" cy="1143000"/>
          </a:xfrm>
        </p:spPr>
        <p:txBody>
          <a:bodyPr/>
          <a:lstStyle/>
          <a:p>
            <a:endParaRPr lang="zh-CN" altLang="en-US" dirty="0"/>
          </a:p>
        </p:txBody>
      </p:sp>
      <p:sp>
        <p:nvSpPr>
          <p:cNvPr id="4" name="日期占位符 3">
            <a:extLst>
              <a:ext uri="{FF2B5EF4-FFF2-40B4-BE49-F238E27FC236}">
                <a16:creationId xmlns:a16="http://schemas.microsoft.com/office/drawing/2014/main" id="{8815000D-F013-42E5-BB16-2317C7B1C245}"/>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6E3EEEC7-E620-4874-AF45-C48C8FD2C376}"/>
              </a:ext>
            </a:extLst>
          </p:cNvPr>
          <p:cNvSpPr>
            <a:spLocks noGrp="1"/>
          </p:cNvSpPr>
          <p:nvPr>
            <p:ph type="sldNum" sz="quarter" idx="11"/>
          </p:nvPr>
        </p:nvSpPr>
        <p:spPr/>
        <p:txBody>
          <a:bodyPr/>
          <a:lstStyle/>
          <a:p>
            <a:fld id="{932003EE-D7F4-4083-B251-227CF17C5240}" type="slidenum">
              <a:rPr lang="en-US" altLang="zh-CN" smtClean="0"/>
              <a:pPr/>
              <a:t>58</a:t>
            </a:fld>
            <a:endParaRPr lang="en-US" altLang="zh-CN"/>
          </a:p>
        </p:txBody>
      </p:sp>
      <p:sp>
        <p:nvSpPr>
          <p:cNvPr id="6" name="object 8">
            <a:extLst>
              <a:ext uri="{FF2B5EF4-FFF2-40B4-BE49-F238E27FC236}">
                <a16:creationId xmlns:a16="http://schemas.microsoft.com/office/drawing/2014/main" id="{B0CC49D3-E286-4985-9D90-272B7D570F0A}"/>
              </a:ext>
            </a:extLst>
          </p:cNvPr>
          <p:cNvSpPr txBox="1">
            <a:spLocks/>
          </p:cNvSpPr>
          <p:nvPr/>
        </p:nvSpPr>
        <p:spPr bwMode="gray">
          <a:xfrm>
            <a:off x="533400" y="1338623"/>
            <a:ext cx="4419600" cy="443711"/>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12700" rIns="0" bIns="0" numCol="1" rtlCol="0" anchor="ctr" anchorCtr="0" compatLnSpc="1">
            <a:prstTxWarp prst="textNoShape">
              <a:avLst/>
            </a:prstTxWarp>
            <a:spAutoFit/>
          </a:bodyPr>
          <a:lst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a:lstStyle>
          <a:p>
            <a:pPr marL="12700">
              <a:spcBef>
                <a:spcPts val="100"/>
              </a:spcBef>
            </a:pPr>
            <a:r>
              <a:rPr lang="zh-CN" altLang="en-US" sz="2800" kern="0" spc="-5" dirty="0">
                <a:solidFill>
                  <a:srgbClr val="0070C0"/>
                </a:solidFill>
                <a:latin typeface="Microsoft JhengHei UI"/>
                <a:cs typeface="Microsoft JhengHei UI"/>
              </a:rPr>
              <a:t>加密算法的安全⽬标：</a:t>
            </a:r>
            <a:endParaRPr lang="zh-CN" altLang="en-US" sz="2800" kern="0" dirty="0">
              <a:solidFill>
                <a:srgbClr val="0070C0"/>
              </a:solidFill>
              <a:latin typeface="Microsoft JhengHei UI"/>
              <a:cs typeface="Microsoft JhengHei UI"/>
            </a:endParaRPr>
          </a:p>
        </p:txBody>
      </p:sp>
      <p:sp>
        <p:nvSpPr>
          <p:cNvPr id="7" name="object 9">
            <a:extLst>
              <a:ext uri="{FF2B5EF4-FFF2-40B4-BE49-F238E27FC236}">
                <a16:creationId xmlns:a16="http://schemas.microsoft.com/office/drawing/2014/main" id="{5728BE90-2DFD-4344-8A3E-1E5861E96A4D}"/>
              </a:ext>
            </a:extLst>
          </p:cNvPr>
          <p:cNvSpPr txBox="1">
            <a:spLocks/>
          </p:cNvSpPr>
          <p:nvPr/>
        </p:nvSpPr>
        <p:spPr bwMode="gray">
          <a:xfrm>
            <a:off x="788640" y="2108899"/>
            <a:ext cx="7288560" cy="2524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97815" indent="-285115">
              <a:spcBef>
                <a:spcPts val="100"/>
              </a:spcBef>
              <a:buFont typeface="Arial Narrow"/>
              <a:buChar char="■"/>
              <a:tabLst>
                <a:tab pos="297815" algn="l"/>
                <a:tab pos="298450" algn="l"/>
              </a:tabLst>
            </a:pPr>
            <a:r>
              <a:rPr lang="zh-CN" altLang="en-US" kern="0" spc="-5" dirty="0"/>
              <a:t>攻击者不能获得解密密钥</a:t>
            </a:r>
          </a:p>
          <a:p>
            <a:pPr>
              <a:spcBef>
                <a:spcPts val="55"/>
              </a:spcBef>
              <a:buFont typeface="Arial Narrow"/>
              <a:buChar char="■"/>
            </a:pPr>
            <a:endParaRPr lang="zh-CN" altLang="en-US" sz="1250" kern="0" dirty="0"/>
          </a:p>
          <a:p>
            <a:pPr marL="297815" indent="-285115">
              <a:buFont typeface="Arial Narrow"/>
              <a:buChar char="■"/>
              <a:tabLst>
                <a:tab pos="297815" algn="l"/>
                <a:tab pos="298450" algn="l"/>
              </a:tabLst>
            </a:pPr>
            <a:r>
              <a:rPr lang="zh-CN" altLang="en-US" kern="0" spc="-10" dirty="0"/>
              <a:t>攻击者不能获得明⽂</a:t>
            </a:r>
          </a:p>
          <a:p>
            <a:pPr>
              <a:spcBef>
                <a:spcPts val="55"/>
              </a:spcBef>
              <a:buFont typeface="Arial Narrow"/>
              <a:buChar char="■"/>
            </a:pPr>
            <a:endParaRPr lang="zh-CN" altLang="en-US" sz="1250" kern="0" dirty="0"/>
          </a:p>
          <a:p>
            <a:pPr marL="297815" indent="-285115">
              <a:buFont typeface="Arial Narrow"/>
              <a:buChar char="■"/>
              <a:tabLst>
                <a:tab pos="297815" algn="l"/>
                <a:tab pos="298450" algn="l"/>
              </a:tabLst>
            </a:pPr>
            <a:r>
              <a:rPr lang="zh-CN" altLang="en-US" kern="0" spc="-5" dirty="0"/>
              <a:t>攻击者不能获得明⽂的任何部分信息</a:t>
            </a:r>
          </a:p>
          <a:p>
            <a:pPr>
              <a:spcBef>
                <a:spcPts val="55"/>
              </a:spcBef>
              <a:buFont typeface="Arial Narrow"/>
              <a:buChar char="■"/>
            </a:pPr>
            <a:endParaRPr lang="zh-CN" altLang="en-US" sz="1250" kern="0" dirty="0"/>
          </a:p>
          <a:p>
            <a:pPr marL="297815" indent="-285115">
              <a:spcBef>
                <a:spcPts val="5"/>
              </a:spcBef>
              <a:buFont typeface="Arial Narrow"/>
              <a:buChar char="■"/>
              <a:tabLst>
                <a:tab pos="297815" algn="l"/>
                <a:tab pos="298450" algn="l"/>
              </a:tabLst>
            </a:pPr>
            <a:r>
              <a:rPr lang="zh-CN" altLang="en-US" kern="0" spc="-5" dirty="0"/>
              <a:t>攻击者不能获得明⽂的任何函数</a:t>
            </a:r>
          </a:p>
        </p:txBody>
      </p:sp>
    </p:spTree>
    <p:extLst>
      <p:ext uri="{BB962C8B-B14F-4D97-AF65-F5344CB8AC3E}">
        <p14:creationId xmlns:p14="http://schemas.microsoft.com/office/powerpoint/2010/main" val="131282919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anose="02010600030101010101" pitchFamily="2" charset="-122"/>
              </a:rPr>
              <a:t>2.2 </a:t>
            </a:r>
            <a:r>
              <a:rPr lang="zh-CN" altLang="en-US">
                <a:ea typeface="宋体" panose="02010600030101010101" pitchFamily="2" charset="-122"/>
              </a:rPr>
              <a:t>不可攻破的密码系统</a:t>
            </a:r>
          </a:p>
        </p:txBody>
      </p:sp>
      <p:sp>
        <p:nvSpPr>
          <p:cNvPr id="32771" name="Rectangle 3"/>
          <p:cNvSpPr>
            <a:spLocks noGrp="1" noChangeArrowheads="1"/>
          </p:cNvSpPr>
          <p:nvPr>
            <p:ph idx="1"/>
          </p:nvPr>
        </p:nvSpPr>
        <p:spPr/>
        <p:txBody>
          <a:bodyPr/>
          <a:lstStyle/>
          <a:p>
            <a:pPr eaLnBrk="1" hangingPunct="1"/>
            <a:r>
              <a:rPr lang="zh-CN" altLang="en-US" dirty="0">
                <a:ea typeface="宋体" panose="02010600030101010101" pitchFamily="2" charset="-122"/>
              </a:rPr>
              <a:t>一个密码系统设计通常的基本要求是</a:t>
            </a:r>
          </a:p>
          <a:p>
            <a:pPr lvl="1" eaLnBrk="1" hangingPunct="1"/>
            <a:r>
              <a:rPr lang="zh-CN" altLang="en-US" dirty="0">
                <a:ea typeface="宋体" panose="02010600030101010101" pitchFamily="2" charset="-122"/>
              </a:rPr>
              <a:t>知道</a:t>
            </a:r>
            <a:r>
              <a:rPr lang="en-US" altLang="zh-CN" dirty="0">
                <a:ea typeface="宋体" panose="02010600030101010101" pitchFamily="2" charset="-122"/>
              </a:rPr>
              <a:t>K</a:t>
            </a:r>
            <a:r>
              <a:rPr lang="en-US" altLang="zh-CN" baseline="-25000" dirty="0">
                <a:ea typeface="宋体" panose="02010600030101010101" pitchFamily="2" charset="-122"/>
              </a:rPr>
              <a:t>AB</a:t>
            </a:r>
            <a:r>
              <a:rPr lang="zh-CN" altLang="en-US" dirty="0">
                <a:ea typeface="宋体" panose="02010600030101010101" pitchFamily="2" charset="-122"/>
              </a:rPr>
              <a:t>时，</a:t>
            </a:r>
            <a:r>
              <a:rPr lang="en-US" altLang="zh-CN" dirty="0">
                <a:ea typeface="宋体" panose="02010600030101010101" pitchFamily="2" charset="-122"/>
              </a:rPr>
              <a:t>E</a:t>
            </a:r>
            <a:r>
              <a:rPr lang="en-US" altLang="zh-CN" baseline="-25000" dirty="0">
                <a:ea typeface="宋体" panose="02010600030101010101" pitchFamily="2" charset="-122"/>
              </a:rPr>
              <a:t>AB</a:t>
            </a:r>
            <a:r>
              <a:rPr lang="zh-CN" altLang="en-US" dirty="0">
                <a:ea typeface="宋体" panose="02010600030101010101" pitchFamily="2" charset="-122"/>
              </a:rPr>
              <a:t>容易计算</a:t>
            </a:r>
          </a:p>
          <a:p>
            <a:pPr lvl="1" eaLnBrk="1" hangingPunct="1"/>
            <a:r>
              <a:rPr lang="zh-CN" altLang="en-US" dirty="0">
                <a:ea typeface="宋体" panose="02010600030101010101" pitchFamily="2" charset="-122"/>
              </a:rPr>
              <a:t>知道</a:t>
            </a:r>
            <a:r>
              <a:rPr lang="en-US" altLang="zh-CN" dirty="0">
                <a:ea typeface="宋体" panose="02010600030101010101" pitchFamily="2" charset="-122"/>
              </a:rPr>
              <a:t>K</a:t>
            </a:r>
            <a:r>
              <a:rPr lang="en-US" altLang="zh-CN" baseline="-25000" dirty="0">
                <a:ea typeface="宋体" panose="02010600030101010101" pitchFamily="2" charset="-122"/>
              </a:rPr>
              <a:t>AB</a:t>
            </a:r>
            <a:r>
              <a:rPr lang="zh-CN" altLang="en-US" dirty="0">
                <a:ea typeface="宋体" panose="02010600030101010101" pitchFamily="2" charset="-122"/>
              </a:rPr>
              <a:t>时，</a:t>
            </a:r>
            <a:r>
              <a:rPr lang="en-US" altLang="zh-CN" dirty="0">
                <a:ea typeface="宋体" panose="02010600030101010101" pitchFamily="2" charset="-122"/>
              </a:rPr>
              <a:t>D</a:t>
            </a:r>
            <a:r>
              <a:rPr lang="en-US" altLang="zh-CN" baseline="-25000" dirty="0">
                <a:ea typeface="宋体" panose="02010600030101010101" pitchFamily="2" charset="-122"/>
              </a:rPr>
              <a:t>AB</a:t>
            </a:r>
            <a:r>
              <a:rPr lang="zh-CN" altLang="en-US" dirty="0">
                <a:ea typeface="宋体" panose="02010600030101010101" pitchFamily="2" charset="-122"/>
              </a:rPr>
              <a:t>容易计算</a:t>
            </a:r>
          </a:p>
          <a:p>
            <a:pPr lvl="1" eaLnBrk="1" hangingPunct="1"/>
            <a:r>
              <a:rPr lang="zh-CN" altLang="en-US" dirty="0">
                <a:ea typeface="宋体" panose="02010600030101010101" pitchFamily="2" charset="-122"/>
              </a:rPr>
              <a:t>不知道</a:t>
            </a:r>
            <a:r>
              <a:rPr lang="en-US" altLang="zh-CN" dirty="0">
                <a:ea typeface="宋体" panose="02010600030101010101" pitchFamily="2" charset="-122"/>
              </a:rPr>
              <a:t>K</a:t>
            </a:r>
            <a:r>
              <a:rPr lang="en-US" altLang="zh-CN" baseline="-25000" dirty="0">
                <a:ea typeface="宋体" panose="02010600030101010101" pitchFamily="2" charset="-122"/>
              </a:rPr>
              <a:t>AB</a:t>
            </a:r>
            <a:r>
              <a:rPr lang="zh-CN" altLang="en-US" dirty="0">
                <a:ea typeface="宋体" panose="02010600030101010101" pitchFamily="2" charset="-122"/>
              </a:rPr>
              <a:t>时，有</a:t>
            </a:r>
            <a:r>
              <a:rPr lang="en-US" altLang="zh-CN" dirty="0">
                <a:ea typeface="宋体" panose="02010600030101010101" pitchFamily="2" charset="-122"/>
              </a:rPr>
              <a:t>C=E</a:t>
            </a:r>
            <a:r>
              <a:rPr lang="en-US" altLang="zh-CN" baseline="-25000" dirty="0">
                <a:ea typeface="宋体" panose="02010600030101010101" pitchFamily="2" charset="-122"/>
              </a:rPr>
              <a:t>AB</a:t>
            </a:r>
            <a:r>
              <a:rPr lang="en-US" altLang="zh-CN" dirty="0">
                <a:ea typeface="宋体" panose="02010600030101010101" pitchFamily="2" charset="-122"/>
              </a:rPr>
              <a:t>(M)</a:t>
            </a:r>
            <a:r>
              <a:rPr lang="zh-CN" altLang="en-US" dirty="0">
                <a:ea typeface="宋体" panose="02010600030101010101" pitchFamily="2" charset="-122"/>
              </a:rPr>
              <a:t>不容易推导出</a:t>
            </a:r>
            <a:r>
              <a:rPr lang="en-US" altLang="zh-CN" dirty="0">
                <a:ea typeface="宋体" panose="02010600030101010101" pitchFamily="2" charset="-122"/>
              </a:rPr>
              <a:t>M</a:t>
            </a:r>
          </a:p>
          <a:p>
            <a:pPr eaLnBrk="1" hangingPunct="1"/>
            <a:r>
              <a:rPr lang="zh-CN" altLang="en-US" dirty="0">
                <a:ea typeface="宋体" panose="02010600030101010101" pitchFamily="2" charset="-122"/>
              </a:rPr>
              <a:t>绝对不可破译的密码在理论上是存在的</a:t>
            </a:r>
          </a:p>
          <a:p>
            <a:pPr lvl="1" eaLnBrk="1" hangingPunct="1"/>
            <a:r>
              <a:rPr lang="zh-CN" altLang="en-US" dirty="0">
                <a:ea typeface="宋体" panose="02010600030101010101" pitchFamily="2" charset="-122"/>
              </a:rPr>
              <a:t>一次一密</a:t>
            </a:r>
          </a:p>
          <a:p>
            <a:pPr eaLnBrk="1" hangingPunct="1"/>
            <a:r>
              <a:rPr lang="zh-CN" altLang="en-US" dirty="0">
                <a:ea typeface="宋体" panose="02010600030101010101" pitchFamily="2" charset="-122"/>
              </a:rPr>
              <a:t>更有实际意义的是计算上不可破译</a:t>
            </a:r>
          </a:p>
        </p:txBody>
      </p:sp>
      <p:sp>
        <p:nvSpPr>
          <p:cNvPr id="3277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603C921-8A01-4AA7-B7E0-A57035122ABC}"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277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1A65590-3DDB-4E60-BF40-134E544AFE96}"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59</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 name="object 13">
            <a:extLst>
              <a:ext uri="{FF2B5EF4-FFF2-40B4-BE49-F238E27FC236}">
                <a16:creationId xmlns:a16="http://schemas.microsoft.com/office/drawing/2014/main" id="{38D92C76-638F-468B-B887-CF74E73E109B}"/>
              </a:ext>
            </a:extLst>
          </p:cNvPr>
          <p:cNvSpPr txBox="1"/>
          <p:nvPr/>
        </p:nvSpPr>
        <p:spPr>
          <a:xfrm>
            <a:off x="685800" y="4794885"/>
            <a:ext cx="2768600" cy="1690078"/>
          </a:xfrm>
          <a:prstGeom prst="rect">
            <a:avLst/>
          </a:prstGeom>
        </p:spPr>
        <p:txBody>
          <a:bodyPr vert="horz" wrap="square" lIns="0" tIns="12700" rIns="0" bIns="0" rtlCol="0">
            <a:spAutoFit/>
          </a:bodyPr>
          <a:lstStyle/>
          <a:p>
            <a:pPr marL="12700">
              <a:spcBef>
                <a:spcPts val="100"/>
              </a:spcBef>
            </a:pPr>
            <a:r>
              <a:rPr lang="zh-CN" altLang="en-US" sz="2400" spc="-20" dirty="0">
                <a:solidFill>
                  <a:srgbClr val="0070C0"/>
                </a:solidFill>
                <a:latin typeface="Microsoft JhengHei UI"/>
              </a:rPr>
              <a:t>一次一密</a:t>
            </a:r>
            <a:r>
              <a:rPr sz="2400" spc="-20" dirty="0" err="1">
                <a:solidFill>
                  <a:srgbClr val="0070C0"/>
                </a:solidFill>
                <a:latin typeface="Microsoft JhengHei UI"/>
                <a:cs typeface="Microsoft JhengHei UI"/>
              </a:rPr>
              <a:t>缺点</a:t>
            </a:r>
            <a:r>
              <a:rPr sz="2400" spc="-20" dirty="0">
                <a:solidFill>
                  <a:srgbClr val="0070C0"/>
                </a:solidFill>
                <a:latin typeface="Microsoft JhengHei UI"/>
                <a:cs typeface="Microsoft JhengHei UI"/>
              </a:rPr>
              <a:t>：</a:t>
            </a:r>
            <a:endParaRPr sz="2400" dirty="0">
              <a:latin typeface="Microsoft JhengHei UI"/>
              <a:cs typeface="Microsoft JhengHei UI"/>
            </a:endParaRPr>
          </a:p>
          <a:p>
            <a:pPr marL="12700" marR="5080">
              <a:lnSpc>
                <a:spcPct val="155500"/>
              </a:lnSpc>
              <a:spcBef>
                <a:spcPts val="130"/>
              </a:spcBef>
            </a:pPr>
            <a:r>
              <a:rPr sz="1800" spc="-5" dirty="0">
                <a:latin typeface="Microsoft JhengHei UI"/>
                <a:cs typeface="Microsoft JhengHei UI"/>
              </a:rPr>
              <a:t>密钥⻓度和明⽂⻓度⼀样⻓</a:t>
            </a:r>
            <a:r>
              <a:rPr sz="1800" spc="-10" dirty="0">
                <a:latin typeface="Microsoft JhengHei UI"/>
                <a:cs typeface="Microsoft JhengHei UI"/>
              </a:rPr>
              <a:t>密钥只能使⽤⼀次</a:t>
            </a:r>
            <a:endParaRPr sz="1800" dirty="0">
              <a:latin typeface="Microsoft JhengHei UI"/>
              <a:cs typeface="Microsoft JhengHei UI"/>
            </a:endParaRPr>
          </a:p>
          <a:p>
            <a:pPr marL="12700">
              <a:lnSpc>
                <a:spcPct val="100000"/>
              </a:lnSpc>
              <a:spcBef>
                <a:spcPts val="1200"/>
              </a:spcBef>
            </a:pPr>
            <a:r>
              <a:rPr sz="1800" spc="-10" dirty="0">
                <a:latin typeface="Microsoft JhengHei UI"/>
                <a:cs typeface="Microsoft JhengHei UI"/>
              </a:rPr>
              <a:t>密钥管理异常复杂</a:t>
            </a:r>
            <a:endParaRPr sz="1800" dirty="0">
              <a:latin typeface="Microsoft JhengHei UI"/>
              <a:cs typeface="Microsoft JhengHei UI"/>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ADE84-148F-47D7-BBA1-CEA5FF2DA48D}"/>
              </a:ext>
            </a:extLst>
          </p:cNvPr>
          <p:cNvSpPr>
            <a:spLocks noGrp="1"/>
          </p:cNvSpPr>
          <p:nvPr>
            <p:ph type="title"/>
          </p:nvPr>
        </p:nvSpPr>
        <p:spPr/>
        <p:txBody>
          <a:bodyPr/>
          <a:lstStyle/>
          <a:p>
            <a:r>
              <a:rPr lang="zh-CN" altLang="en-US" dirty="0"/>
              <a:t>密码学重要性</a:t>
            </a:r>
          </a:p>
        </p:txBody>
      </p:sp>
      <p:sp>
        <p:nvSpPr>
          <p:cNvPr id="3" name="内容占位符 2">
            <a:extLst>
              <a:ext uri="{FF2B5EF4-FFF2-40B4-BE49-F238E27FC236}">
                <a16:creationId xmlns:a16="http://schemas.microsoft.com/office/drawing/2014/main" id="{A43A070F-8C97-47D4-BB86-9ABA531D19D8}"/>
              </a:ext>
            </a:extLst>
          </p:cNvPr>
          <p:cNvSpPr>
            <a:spLocks noGrp="1"/>
          </p:cNvSpPr>
          <p:nvPr>
            <p:ph idx="1"/>
          </p:nvPr>
        </p:nvSpPr>
        <p:spPr/>
        <p:txBody>
          <a:bodyPr/>
          <a:lstStyle/>
          <a:p>
            <a:pPr eaLnBrk="1" hangingPunct="1">
              <a:lnSpc>
                <a:spcPct val="90000"/>
              </a:lnSpc>
            </a:pPr>
            <a:r>
              <a:rPr lang="zh-CN" altLang="en-US" sz="2400" dirty="0"/>
              <a:t>机密性（</a:t>
            </a:r>
            <a:r>
              <a:rPr lang="en-US" altLang="zh-CN" sz="2400" dirty="0"/>
              <a:t>Confidentiality</a:t>
            </a:r>
            <a:r>
              <a:rPr lang="zh-CN" altLang="en-US" sz="2400" dirty="0"/>
              <a:t>）：保证信息为授权者享用而不泄漏给未经授权者。</a:t>
            </a:r>
            <a:endParaRPr lang="en-US" altLang="zh-CN" sz="2400" dirty="0"/>
          </a:p>
          <a:p>
            <a:pPr eaLnBrk="1" hangingPunct="1">
              <a:lnSpc>
                <a:spcPct val="90000"/>
              </a:lnSpc>
            </a:pPr>
            <a:r>
              <a:rPr lang="zh-CN" altLang="en-US" sz="2400" dirty="0"/>
              <a:t>完整性（</a:t>
            </a:r>
            <a:r>
              <a:rPr lang="en-US" altLang="zh-CN" sz="2400" dirty="0"/>
              <a:t>Integrity</a:t>
            </a:r>
            <a:r>
              <a:rPr lang="zh-CN" altLang="en-US" sz="2400" dirty="0"/>
              <a:t>）：</a:t>
            </a:r>
          </a:p>
          <a:p>
            <a:pPr lvl="1" eaLnBrk="1" hangingPunct="1">
              <a:lnSpc>
                <a:spcPct val="80000"/>
              </a:lnSpc>
              <a:buFont typeface="Wingdings" panose="05000000000000000000" pitchFamily="2" charset="2"/>
              <a:buChar char="ü"/>
            </a:pPr>
            <a:r>
              <a:rPr lang="zh-CN" altLang="en-US" sz="2000" dirty="0"/>
              <a:t>数据完整性，未被未授权篡改或者损坏。</a:t>
            </a:r>
          </a:p>
          <a:p>
            <a:pPr lvl="1" eaLnBrk="1" hangingPunct="1">
              <a:lnSpc>
                <a:spcPct val="80000"/>
              </a:lnSpc>
              <a:buFont typeface="Wingdings" panose="05000000000000000000" pitchFamily="2" charset="2"/>
              <a:buChar char="ü"/>
            </a:pPr>
            <a:r>
              <a:rPr lang="zh-CN" altLang="en-US" sz="2000" dirty="0"/>
              <a:t>系统完整性，系统未被非授权操纵，按既定的功能运行。</a:t>
            </a:r>
          </a:p>
          <a:p>
            <a:pPr eaLnBrk="1" hangingPunct="1">
              <a:lnSpc>
                <a:spcPct val="90000"/>
              </a:lnSpc>
            </a:pPr>
            <a:r>
              <a:rPr lang="zh-CN" altLang="en-US" sz="2400" dirty="0"/>
              <a:t>可鉴别性（</a:t>
            </a:r>
            <a:r>
              <a:rPr lang="en-US" altLang="zh-CN" sz="2400" dirty="0"/>
              <a:t>Authentication</a:t>
            </a:r>
            <a:r>
              <a:rPr lang="zh-CN" altLang="en-US" sz="2400" dirty="0"/>
              <a:t>）：使一定能确认数据的来源就是他。</a:t>
            </a:r>
            <a:endParaRPr lang="en-US" altLang="zh-CN" sz="2400" dirty="0"/>
          </a:p>
          <a:p>
            <a:pPr lvl="1" eaLnBrk="1" hangingPunct="1">
              <a:lnSpc>
                <a:spcPct val="80000"/>
              </a:lnSpc>
              <a:buFont typeface="Wingdings" panose="05000000000000000000" pitchFamily="2" charset="2"/>
              <a:buChar char="ü"/>
            </a:pPr>
            <a:r>
              <a:rPr lang="zh-CN" altLang="en-US" sz="2000" dirty="0"/>
              <a:t>实体鉴别</a:t>
            </a:r>
          </a:p>
          <a:p>
            <a:pPr lvl="1" eaLnBrk="1" hangingPunct="1">
              <a:lnSpc>
                <a:spcPct val="80000"/>
              </a:lnSpc>
              <a:buFont typeface="Wingdings" panose="05000000000000000000" pitchFamily="2" charset="2"/>
              <a:buChar char="ü"/>
            </a:pPr>
            <a:r>
              <a:rPr lang="zh-CN" altLang="en-US" sz="2000" dirty="0"/>
              <a:t>数据源鉴别</a:t>
            </a:r>
          </a:p>
          <a:p>
            <a:pPr eaLnBrk="1" hangingPunct="1">
              <a:lnSpc>
                <a:spcPct val="90000"/>
              </a:lnSpc>
            </a:pPr>
            <a:r>
              <a:rPr lang="zh-CN" altLang="en-US" sz="2400" dirty="0"/>
              <a:t>抗抵赖性（</a:t>
            </a:r>
            <a:r>
              <a:rPr lang="en-US" altLang="zh-CN" sz="2400" dirty="0"/>
              <a:t>Nonrepudiation）</a:t>
            </a:r>
            <a:r>
              <a:rPr lang="zh-CN" altLang="en-US" sz="2400" dirty="0"/>
              <a:t>：收发双方在事后都不能抵赖进行了本次通信活动。</a:t>
            </a:r>
            <a:endParaRPr lang="en-US" altLang="zh-CN" sz="2400" dirty="0"/>
          </a:p>
          <a:p>
            <a:pPr eaLnBrk="1" hangingPunct="1">
              <a:lnSpc>
                <a:spcPct val="90000"/>
              </a:lnSpc>
            </a:pPr>
            <a:r>
              <a:rPr lang="zh-CN" altLang="en-US" sz="2400" dirty="0"/>
              <a:t>可用性（</a:t>
            </a:r>
            <a:r>
              <a:rPr lang="en-US" altLang="zh-CN" sz="2400" dirty="0"/>
              <a:t>Availability</a:t>
            </a:r>
            <a:r>
              <a:rPr lang="zh-CN" altLang="en-US" sz="2400" dirty="0"/>
              <a:t>）；保证信息和信息系统随时为授权者提供服务，而不要出现非授权者滥用却对授权者拒绝服务的情况。</a:t>
            </a:r>
          </a:p>
          <a:p>
            <a:endParaRPr lang="zh-CN" altLang="en-US" dirty="0"/>
          </a:p>
        </p:txBody>
      </p:sp>
      <p:sp>
        <p:nvSpPr>
          <p:cNvPr id="4" name="日期占位符 3">
            <a:extLst>
              <a:ext uri="{FF2B5EF4-FFF2-40B4-BE49-F238E27FC236}">
                <a16:creationId xmlns:a16="http://schemas.microsoft.com/office/drawing/2014/main" id="{F8011D52-C600-4029-A814-E7DBA48B3321}"/>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BE4A779E-DEE8-46CC-9A39-71FC8FE72051}"/>
              </a:ext>
            </a:extLst>
          </p:cNvPr>
          <p:cNvSpPr>
            <a:spLocks noGrp="1"/>
          </p:cNvSpPr>
          <p:nvPr>
            <p:ph type="sldNum" sz="quarter" idx="11"/>
          </p:nvPr>
        </p:nvSpPr>
        <p:spPr/>
        <p:txBody>
          <a:bodyPr/>
          <a:lstStyle/>
          <a:p>
            <a:fld id="{932003EE-D7F4-4083-B251-227CF17C5240}" type="slidenum">
              <a:rPr lang="en-US" altLang="zh-CN" smtClean="0"/>
              <a:pPr/>
              <a:t>6</a:t>
            </a:fld>
            <a:endParaRPr lang="en-US" altLang="zh-CN"/>
          </a:p>
        </p:txBody>
      </p:sp>
    </p:spTree>
    <p:extLst>
      <p:ext uri="{BB962C8B-B14F-4D97-AF65-F5344CB8AC3E}">
        <p14:creationId xmlns:p14="http://schemas.microsoft.com/office/powerpoint/2010/main" val="404234935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29A49-C32F-44F8-9E50-BFA5551269F3}"/>
              </a:ext>
            </a:extLst>
          </p:cNvPr>
          <p:cNvSpPr>
            <a:spLocks noGrp="1"/>
          </p:cNvSpPr>
          <p:nvPr>
            <p:ph type="title"/>
          </p:nvPr>
        </p:nvSpPr>
        <p:spPr/>
        <p:txBody>
          <a:bodyPr/>
          <a:lstStyle/>
          <a:p>
            <a:r>
              <a:rPr lang="zh-CN" altLang="en-US" sz="2400" dirty="0">
                <a:solidFill>
                  <a:schemeClr val="tx1"/>
                </a:solidFill>
                <a:latin typeface="Microsoft JhengHei UI"/>
                <a:cs typeface="Microsoft JhengHei UI"/>
              </a:rPr>
              <a:t>机器学习中的</a:t>
            </a:r>
            <a:r>
              <a:rPr lang="en-US" altLang="zh-CN" sz="2400" spc="-65" dirty="0">
                <a:solidFill>
                  <a:schemeClr val="tx1"/>
                </a:solidFill>
                <a:latin typeface="Arial"/>
                <a:cs typeface="Arial"/>
              </a:rPr>
              <a:t>PAC</a:t>
            </a:r>
            <a:r>
              <a:rPr lang="zh-CN" altLang="en-US" sz="2400" dirty="0">
                <a:solidFill>
                  <a:schemeClr val="tx1"/>
                </a:solidFill>
                <a:latin typeface="Microsoft JhengHei UI"/>
                <a:cs typeface="Microsoft JhengHei UI"/>
              </a:rPr>
              <a:t>理论（</a:t>
            </a:r>
            <a:r>
              <a:rPr lang="en-US" altLang="zh-CN" sz="2400" dirty="0">
                <a:solidFill>
                  <a:schemeClr val="tx1"/>
                </a:solidFill>
                <a:latin typeface="Calibri"/>
                <a:cs typeface="Calibri"/>
              </a:rPr>
              <a:t>Probably</a:t>
            </a:r>
            <a:r>
              <a:rPr lang="en-US" altLang="zh-CN" sz="2400" spc="-40" dirty="0">
                <a:solidFill>
                  <a:schemeClr val="tx1"/>
                </a:solidFill>
                <a:latin typeface="Calibri"/>
                <a:cs typeface="Calibri"/>
              </a:rPr>
              <a:t> </a:t>
            </a:r>
            <a:r>
              <a:rPr lang="en-US" altLang="zh-CN" sz="2400" dirty="0">
                <a:solidFill>
                  <a:schemeClr val="tx1"/>
                </a:solidFill>
                <a:latin typeface="Arial"/>
                <a:cs typeface="Arial"/>
              </a:rPr>
              <a:t>Approximately</a:t>
            </a:r>
            <a:r>
              <a:rPr lang="en-US" altLang="zh-CN" sz="2400" spc="-30" dirty="0">
                <a:solidFill>
                  <a:schemeClr val="tx1"/>
                </a:solidFill>
                <a:latin typeface="Arial"/>
                <a:cs typeface="Arial"/>
              </a:rPr>
              <a:t> </a:t>
            </a:r>
            <a:r>
              <a:rPr lang="en-US" altLang="zh-CN" sz="2400" spc="-10" dirty="0">
                <a:solidFill>
                  <a:schemeClr val="tx1"/>
                </a:solidFill>
                <a:latin typeface="Arial"/>
                <a:cs typeface="Arial"/>
              </a:rPr>
              <a:t>Correct</a:t>
            </a:r>
            <a:r>
              <a:rPr lang="zh-CN" altLang="en-US" sz="2400" spc="-10" dirty="0">
                <a:solidFill>
                  <a:schemeClr val="tx1"/>
                </a:solidFill>
                <a:latin typeface="Microsoft JhengHei UI"/>
                <a:cs typeface="Microsoft JhengHei UI"/>
              </a:rPr>
              <a:t>）</a:t>
            </a:r>
            <a:endParaRPr lang="zh-CN" altLang="en-US" dirty="0">
              <a:solidFill>
                <a:schemeClr val="tx1"/>
              </a:solidFill>
            </a:endParaRPr>
          </a:p>
        </p:txBody>
      </p:sp>
      <p:sp>
        <p:nvSpPr>
          <p:cNvPr id="3" name="内容占位符 2">
            <a:extLst>
              <a:ext uri="{FF2B5EF4-FFF2-40B4-BE49-F238E27FC236}">
                <a16:creationId xmlns:a16="http://schemas.microsoft.com/office/drawing/2014/main" id="{6A7A2695-74DC-4DFE-8152-C34A57EB1A2C}"/>
              </a:ext>
            </a:extLst>
          </p:cNvPr>
          <p:cNvSpPr>
            <a:spLocks noGrp="1"/>
          </p:cNvSpPr>
          <p:nvPr>
            <p:ph idx="1"/>
          </p:nvPr>
        </p:nvSpPr>
        <p:spPr>
          <a:xfrm>
            <a:off x="304800" y="6080124"/>
            <a:ext cx="8382000" cy="244475"/>
          </a:xfrm>
        </p:spPr>
        <p:txBody>
          <a:bodyPr/>
          <a:lstStyle/>
          <a:p>
            <a:endParaRPr lang="zh-CN" altLang="en-US" dirty="0"/>
          </a:p>
        </p:txBody>
      </p:sp>
      <p:sp>
        <p:nvSpPr>
          <p:cNvPr id="4" name="日期占位符 3">
            <a:extLst>
              <a:ext uri="{FF2B5EF4-FFF2-40B4-BE49-F238E27FC236}">
                <a16:creationId xmlns:a16="http://schemas.microsoft.com/office/drawing/2014/main" id="{5B9FC2E5-437A-4E23-BFA2-2DE52923D683}"/>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E4CBC8A2-E2C9-445A-998B-4988A400FEB0}"/>
              </a:ext>
            </a:extLst>
          </p:cNvPr>
          <p:cNvSpPr>
            <a:spLocks noGrp="1"/>
          </p:cNvSpPr>
          <p:nvPr>
            <p:ph type="sldNum" sz="quarter" idx="11"/>
          </p:nvPr>
        </p:nvSpPr>
        <p:spPr/>
        <p:txBody>
          <a:bodyPr/>
          <a:lstStyle/>
          <a:p>
            <a:fld id="{932003EE-D7F4-4083-B251-227CF17C5240}" type="slidenum">
              <a:rPr lang="en-US" altLang="zh-CN" smtClean="0"/>
              <a:pPr/>
              <a:t>60</a:t>
            </a:fld>
            <a:endParaRPr lang="en-US" altLang="zh-CN"/>
          </a:p>
        </p:txBody>
      </p:sp>
      <p:pic>
        <p:nvPicPr>
          <p:cNvPr id="6" name="object 7">
            <a:extLst>
              <a:ext uri="{FF2B5EF4-FFF2-40B4-BE49-F238E27FC236}">
                <a16:creationId xmlns:a16="http://schemas.microsoft.com/office/drawing/2014/main" id="{AE198A5D-6EC3-4288-AD51-B3E18D6553D2}"/>
              </a:ext>
            </a:extLst>
          </p:cNvPr>
          <p:cNvPicPr/>
          <p:nvPr/>
        </p:nvPicPr>
        <p:blipFill>
          <a:blip r:embed="rId2" cstate="print"/>
          <a:stretch>
            <a:fillRect/>
          </a:stretch>
        </p:blipFill>
        <p:spPr>
          <a:xfrm>
            <a:off x="670200" y="1200548"/>
            <a:ext cx="6385524" cy="1636091"/>
          </a:xfrm>
          <a:prstGeom prst="rect">
            <a:avLst/>
          </a:prstGeom>
        </p:spPr>
      </p:pic>
      <p:sp>
        <p:nvSpPr>
          <p:cNvPr id="7" name="object 8">
            <a:extLst>
              <a:ext uri="{FF2B5EF4-FFF2-40B4-BE49-F238E27FC236}">
                <a16:creationId xmlns:a16="http://schemas.microsoft.com/office/drawing/2014/main" id="{7DAED1BA-E62F-4A1B-8D2C-38E718C87715}"/>
              </a:ext>
            </a:extLst>
          </p:cNvPr>
          <p:cNvSpPr txBox="1"/>
          <p:nvPr/>
        </p:nvSpPr>
        <p:spPr>
          <a:xfrm>
            <a:off x="611822" y="3291203"/>
            <a:ext cx="7691755" cy="2576195"/>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0070C0"/>
                </a:solidFill>
                <a:latin typeface="Microsoft JhengHei UI"/>
                <a:cs typeface="Microsoft JhengHei UI"/>
              </a:rPr>
              <a:t>从</a:t>
            </a:r>
            <a:r>
              <a:rPr sz="2400" dirty="0">
                <a:solidFill>
                  <a:srgbClr val="0070C0"/>
                </a:solidFill>
                <a:latin typeface="Arial"/>
                <a:cs typeface="Arial"/>
              </a:rPr>
              <a:t>AI</a:t>
            </a:r>
            <a:r>
              <a:rPr sz="2400" dirty="0">
                <a:solidFill>
                  <a:srgbClr val="0070C0"/>
                </a:solidFill>
                <a:latin typeface="Microsoft JhengHei UI"/>
                <a:cs typeface="Microsoft JhengHei UI"/>
              </a:rPr>
              <a:t>⻆度，给⾜够多的（密⽂，明⽂）</a:t>
            </a:r>
            <a:r>
              <a:rPr sz="2400" spc="-10" dirty="0">
                <a:solidFill>
                  <a:srgbClr val="0070C0"/>
                </a:solidFill>
                <a:latin typeface="Microsoft JhengHei UI"/>
                <a:cs typeface="Microsoft JhengHei UI"/>
              </a:rPr>
              <a:t>做训练集，能否找</a:t>
            </a:r>
            <a:r>
              <a:rPr sz="2400" spc="-5" dirty="0">
                <a:solidFill>
                  <a:srgbClr val="0070C0"/>
                </a:solidFill>
                <a:latin typeface="Microsoft JhengHei UI"/>
                <a:cs typeface="Microsoft JhengHei UI"/>
              </a:rPr>
              <a:t>到⼀个算法，近似正确地把测试集中的密⽂映射到明⽂？</a:t>
            </a:r>
            <a:endParaRPr sz="2400" dirty="0">
              <a:latin typeface="Microsoft JhengHei UI"/>
              <a:cs typeface="Microsoft JhengHei UI"/>
            </a:endParaRPr>
          </a:p>
          <a:p>
            <a:pPr marL="237490" indent="-225425">
              <a:lnSpc>
                <a:spcPct val="100000"/>
              </a:lnSpc>
              <a:spcBef>
                <a:spcPts val="1240"/>
              </a:spcBef>
              <a:buFont typeface="Calibri"/>
              <a:buAutoNum type="arabicPeriod"/>
              <a:tabLst>
                <a:tab pos="238125" algn="l"/>
              </a:tabLst>
            </a:pPr>
            <a:r>
              <a:rPr sz="1800" dirty="0">
                <a:latin typeface="Microsoft JhengHei UI"/>
                <a:cs typeface="Microsoft JhengHei UI"/>
              </a:rPr>
              <a:t>密钥⻓度与明⽂⻓度等⻓，且明⽂可以任意⻓</a:t>
            </a:r>
            <a:r>
              <a:rPr sz="1800" spc="-10" dirty="0">
                <a:latin typeface="Microsoft JhengHei UI"/>
                <a:cs typeface="Microsoft JhengHei UI"/>
              </a:rPr>
              <a:t>（</a:t>
            </a:r>
            <a:r>
              <a:rPr sz="1800" spc="-10" dirty="0">
                <a:latin typeface="Arial"/>
                <a:cs typeface="Arial"/>
              </a:rPr>
              <a:t>infinite</a:t>
            </a:r>
            <a:r>
              <a:rPr sz="1800" spc="-10" dirty="0">
                <a:latin typeface="Microsoft JhengHei UI"/>
                <a:cs typeface="Microsoft JhengHei UI"/>
              </a:rPr>
              <a:t>）</a:t>
            </a:r>
            <a:endParaRPr sz="1800" dirty="0">
              <a:latin typeface="Microsoft JhengHei UI"/>
              <a:cs typeface="Microsoft JhengHei UI"/>
            </a:endParaRPr>
          </a:p>
          <a:p>
            <a:pPr marL="237490" indent="-225425">
              <a:lnSpc>
                <a:spcPct val="100000"/>
              </a:lnSpc>
              <a:spcBef>
                <a:spcPts val="1200"/>
              </a:spcBef>
              <a:buFont typeface="Calibri"/>
              <a:buAutoNum type="arabicPeriod"/>
              <a:tabLst>
                <a:tab pos="238125" algn="l"/>
              </a:tabLst>
            </a:pPr>
            <a:r>
              <a:rPr sz="1800" dirty="0">
                <a:latin typeface="Microsoft JhengHei UI"/>
                <a:cs typeface="Microsoft JhengHei UI"/>
              </a:rPr>
              <a:t>密钥的每位都是从</a:t>
            </a:r>
            <a:r>
              <a:rPr sz="1800" spc="-10" dirty="0">
                <a:latin typeface="Arial"/>
                <a:cs typeface="Arial"/>
              </a:rPr>
              <a:t>{0,1}</a:t>
            </a:r>
            <a:r>
              <a:rPr sz="1800" spc="-5" dirty="0">
                <a:latin typeface="Microsoft JhengHei UI"/>
                <a:cs typeface="Microsoft JhengHei UI"/>
              </a:rPr>
              <a:t>中随机决定，所以密钥服从均匀分布</a:t>
            </a:r>
            <a:endParaRPr sz="1800" dirty="0">
              <a:latin typeface="Microsoft JhengHei UI"/>
              <a:cs typeface="Microsoft JhengHei UI"/>
            </a:endParaRPr>
          </a:p>
          <a:p>
            <a:pPr marL="266700" indent="-254635">
              <a:lnSpc>
                <a:spcPct val="100000"/>
              </a:lnSpc>
              <a:spcBef>
                <a:spcPts val="1200"/>
              </a:spcBef>
              <a:buFont typeface="Arial"/>
              <a:buAutoNum type="arabicPeriod"/>
              <a:tabLst>
                <a:tab pos="267335" algn="l"/>
              </a:tabLst>
            </a:pPr>
            <a:r>
              <a:rPr sz="1800" dirty="0">
                <a:latin typeface="Microsoft JhengHei UI"/>
                <a:cs typeface="Microsoft JhengHei UI"/>
              </a:rPr>
              <a:t>假设集（</a:t>
            </a:r>
            <a:r>
              <a:rPr sz="1800" dirty="0">
                <a:latin typeface="Arial"/>
                <a:cs typeface="Arial"/>
              </a:rPr>
              <a:t>hypothesis</a:t>
            </a:r>
            <a:r>
              <a:rPr sz="1800" spc="110" dirty="0">
                <a:latin typeface="Arial"/>
                <a:cs typeface="Arial"/>
              </a:rPr>
              <a:t> </a:t>
            </a:r>
            <a:r>
              <a:rPr sz="1800" spc="-10" dirty="0">
                <a:latin typeface="Arial"/>
                <a:cs typeface="Arial"/>
              </a:rPr>
              <a:t>class</a:t>
            </a:r>
            <a:r>
              <a:rPr sz="1800" spc="-10" dirty="0">
                <a:latin typeface="Microsoft JhengHei UI"/>
                <a:cs typeface="Microsoft JhengHei UI"/>
              </a:rPr>
              <a:t>）</a:t>
            </a:r>
            <a:r>
              <a:rPr sz="1800" dirty="0">
                <a:latin typeface="Microsoft JhengHei UI"/>
                <a:cs typeface="Microsoft JhengHei UI"/>
              </a:rPr>
              <a:t>可以散布</a:t>
            </a:r>
            <a:r>
              <a:rPr sz="1800" spc="-10" dirty="0">
                <a:latin typeface="Microsoft JhengHei UI"/>
                <a:cs typeface="Microsoft JhengHei UI"/>
              </a:rPr>
              <a:t>（</a:t>
            </a:r>
            <a:r>
              <a:rPr sz="1800" spc="-10" dirty="0">
                <a:latin typeface="Arial"/>
                <a:cs typeface="Arial"/>
              </a:rPr>
              <a:t>shatter</a:t>
            </a:r>
            <a:r>
              <a:rPr sz="1800" spc="-10" dirty="0">
                <a:latin typeface="Microsoft JhengHei UI"/>
                <a:cs typeface="Microsoft JhengHei UI"/>
              </a:rPr>
              <a:t>）</a:t>
            </a:r>
            <a:r>
              <a:rPr sz="1800" spc="-5" dirty="0">
                <a:latin typeface="Microsoft JhengHei UI"/>
                <a:cs typeface="Microsoft JhengHei UI"/>
              </a:rPr>
              <a:t>在任意⼤⼩的样本集合上</a:t>
            </a:r>
            <a:endParaRPr sz="1800" dirty="0">
              <a:latin typeface="Microsoft JhengHei UI"/>
              <a:cs typeface="Microsoft JhengHei UI"/>
            </a:endParaRPr>
          </a:p>
          <a:p>
            <a:pPr marL="237490" indent="-225425">
              <a:lnSpc>
                <a:spcPct val="100000"/>
              </a:lnSpc>
              <a:spcBef>
                <a:spcPts val="1200"/>
              </a:spcBef>
              <a:buFont typeface="Calibri"/>
              <a:buAutoNum type="arabicPeriod"/>
              <a:tabLst>
                <a:tab pos="238125" algn="l"/>
              </a:tabLst>
            </a:pPr>
            <a:r>
              <a:rPr sz="1800" dirty="0">
                <a:latin typeface="Microsoft JhengHei UI"/>
                <a:cs typeface="Microsoft JhengHei UI"/>
              </a:rPr>
              <a:t>所以，假设集的</a:t>
            </a:r>
            <a:r>
              <a:rPr sz="1800" dirty="0">
                <a:latin typeface="Arial"/>
                <a:cs typeface="Arial"/>
              </a:rPr>
              <a:t>VC</a:t>
            </a:r>
            <a:r>
              <a:rPr sz="1800" dirty="0">
                <a:latin typeface="Microsoft JhengHei UI"/>
                <a:cs typeface="Microsoft JhengHei UI"/>
              </a:rPr>
              <a:t>维是⽆限的</a:t>
            </a:r>
            <a:r>
              <a:rPr sz="1800" spc="-10" dirty="0">
                <a:latin typeface="Microsoft JhengHei UI"/>
                <a:cs typeface="Microsoft JhengHei UI"/>
              </a:rPr>
              <a:t>（</a:t>
            </a:r>
            <a:r>
              <a:rPr sz="1800" spc="-10" dirty="0">
                <a:latin typeface="Arial"/>
                <a:cs typeface="Arial"/>
              </a:rPr>
              <a:t>infinite</a:t>
            </a:r>
            <a:r>
              <a:rPr sz="1800" spc="-10" dirty="0">
                <a:latin typeface="Microsoft JhengHei UI"/>
                <a:cs typeface="Microsoft JhengHei UI"/>
              </a:rPr>
              <a:t>），</a:t>
            </a:r>
            <a:r>
              <a:rPr sz="1800" dirty="0">
                <a:latin typeface="Microsoft JhengHei UI"/>
                <a:cs typeface="Microsoft JhengHei UI"/>
              </a:rPr>
              <a:t>因此不是</a:t>
            </a:r>
            <a:r>
              <a:rPr sz="1800" spc="-55" dirty="0">
                <a:latin typeface="Arial"/>
                <a:cs typeface="Arial"/>
              </a:rPr>
              <a:t>PAC</a:t>
            </a:r>
            <a:r>
              <a:rPr sz="1800" spc="-15" dirty="0">
                <a:latin typeface="Microsoft JhengHei UI"/>
                <a:cs typeface="Microsoft JhengHei UI"/>
              </a:rPr>
              <a:t>可学习的</a:t>
            </a:r>
            <a:endParaRPr sz="1800" dirty="0">
              <a:latin typeface="Microsoft JhengHei UI"/>
              <a:cs typeface="Microsoft JhengHei UI"/>
            </a:endParaRPr>
          </a:p>
        </p:txBody>
      </p:sp>
    </p:spTree>
    <p:extLst>
      <p:ext uri="{BB962C8B-B14F-4D97-AF65-F5344CB8AC3E}">
        <p14:creationId xmlns:p14="http://schemas.microsoft.com/office/powerpoint/2010/main" val="148023364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ea typeface="宋体" panose="02010600030101010101" pitchFamily="2" charset="-122"/>
              </a:rPr>
              <a:t>2.3 </a:t>
            </a:r>
            <a:r>
              <a:rPr lang="zh-CN" altLang="en-US">
                <a:ea typeface="宋体" panose="02010600030101010101" pitchFamily="2" charset="-122"/>
              </a:rPr>
              <a:t>密码分析</a:t>
            </a:r>
          </a:p>
        </p:txBody>
      </p:sp>
      <p:sp>
        <p:nvSpPr>
          <p:cNvPr id="35843" name="Rectangle 3"/>
          <p:cNvSpPr>
            <a:spLocks noGrp="1" noChangeArrowheads="1"/>
          </p:cNvSpPr>
          <p:nvPr>
            <p:ph idx="1"/>
          </p:nvPr>
        </p:nvSpPr>
        <p:spPr>
          <a:xfrm>
            <a:off x="762000" y="1295400"/>
            <a:ext cx="8153400" cy="5105400"/>
          </a:xfrm>
        </p:spPr>
        <p:txBody>
          <a:bodyPr/>
          <a:lstStyle/>
          <a:p>
            <a:pPr eaLnBrk="1" hangingPunct="1">
              <a:lnSpc>
                <a:spcPct val="90000"/>
              </a:lnSpc>
            </a:pPr>
            <a:r>
              <a:rPr lang="zh-CN" altLang="en-US" sz="3200">
                <a:ea typeface="宋体" panose="02010600030101010101" pitchFamily="2" charset="-122"/>
              </a:rPr>
              <a:t>密码设计与密码分析是共生的</a:t>
            </a:r>
          </a:p>
          <a:p>
            <a:pPr eaLnBrk="1" hangingPunct="1">
              <a:lnSpc>
                <a:spcPct val="90000"/>
              </a:lnSpc>
            </a:pPr>
            <a:r>
              <a:rPr lang="zh-CN" altLang="en-US" sz="3200">
                <a:ea typeface="宋体" panose="02010600030101010101" pitchFamily="2" charset="-122"/>
              </a:rPr>
              <a:t>攻击密码的方法有：</a:t>
            </a:r>
          </a:p>
          <a:p>
            <a:pPr lvl="1" eaLnBrk="1" hangingPunct="1">
              <a:lnSpc>
                <a:spcPct val="90000"/>
              </a:lnSpc>
            </a:pPr>
            <a:r>
              <a:rPr lang="zh-CN" altLang="en-US">
                <a:ea typeface="宋体" panose="02010600030101010101" pitchFamily="2" charset="-122"/>
              </a:rPr>
              <a:t>穷举破译法</a:t>
            </a:r>
            <a:r>
              <a:rPr lang="en-US" altLang="zh-CN">
                <a:ea typeface="宋体" panose="02010600030101010101" pitchFamily="2" charset="-122"/>
              </a:rPr>
              <a:t>(Exhaustive Attack Method)</a:t>
            </a:r>
          </a:p>
          <a:p>
            <a:pPr lvl="1" eaLnBrk="1" hangingPunct="1">
              <a:lnSpc>
                <a:spcPct val="90000"/>
              </a:lnSpc>
            </a:pPr>
            <a:r>
              <a:rPr lang="zh-CN" altLang="en-US">
                <a:ea typeface="宋体" panose="02010600030101010101" pitchFamily="2" charset="-122"/>
              </a:rPr>
              <a:t>完全试凑法</a:t>
            </a:r>
            <a:r>
              <a:rPr lang="en-US" altLang="zh-CN">
                <a:ea typeface="宋体" panose="02010600030101010101" pitchFamily="2" charset="-122"/>
              </a:rPr>
              <a:t>(Complete Trial-and-error Method)</a:t>
            </a:r>
          </a:p>
          <a:p>
            <a:pPr lvl="1" eaLnBrk="1" hangingPunct="1">
              <a:lnSpc>
                <a:spcPct val="90000"/>
              </a:lnSpc>
            </a:pPr>
            <a:r>
              <a:rPr lang="zh-CN" altLang="en-US">
                <a:ea typeface="宋体" panose="02010600030101010101" pitchFamily="2" charset="-122"/>
              </a:rPr>
              <a:t>改进试凑法</a:t>
            </a:r>
          </a:p>
          <a:p>
            <a:pPr lvl="1" eaLnBrk="1" hangingPunct="1">
              <a:lnSpc>
                <a:spcPct val="90000"/>
              </a:lnSpc>
            </a:pPr>
            <a:r>
              <a:rPr lang="zh-CN" altLang="en-US">
                <a:ea typeface="宋体" panose="02010600030101010101" pitchFamily="2" charset="-122"/>
              </a:rPr>
              <a:t>确定分析法</a:t>
            </a:r>
          </a:p>
          <a:p>
            <a:pPr lvl="1" eaLnBrk="1" hangingPunct="1">
              <a:lnSpc>
                <a:spcPct val="90000"/>
              </a:lnSpc>
            </a:pPr>
            <a:r>
              <a:rPr lang="zh-CN" altLang="en-US">
                <a:ea typeface="宋体" panose="02010600030101010101" pitchFamily="2" charset="-122"/>
              </a:rPr>
              <a:t>统计分析法</a:t>
            </a:r>
          </a:p>
          <a:p>
            <a:pPr lvl="1" eaLnBrk="1" hangingPunct="1">
              <a:lnSpc>
                <a:spcPct val="90000"/>
              </a:lnSpc>
            </a:pPr>
            <a:r>
              <a:rPr lang="en-US" altLang="zh-CN">
                <a:latin typeface="Verdana" panose="020B0604030504040204" pitchFamily="34" charset="0"/>
                <a:ea typeface="宋体" panose="02010600030101010101" pitchFamily="2" charset="-122"/>
              </a:rPr>
              <a:t>……</a:t>
            </a:r>
            <a:endParaRPr lang="en-US" altLang="zh-CN">
              <a:ea typeface="宋体" panose="02010600030101010101" pitchFamily="2" charset="-122"/>
            </a:endParaRPr>
          </a:p>
          <a:p>
            <a:pPr lvl="1" eaLnBrk="1" hangingPunct="1">
              <a:lnSpc>
                <a:spcPct val="90000"/>
              </a:lnSpc>
              <a:buFont typeface="Wingdings" panose="05000000000000000000" pitchFamily="2" charset="2"/>
              <a:buNone/>
            </a:pPr>
            <a:endParaRPr lang="en-US" altLang="zh-CN">
              <a:ea typeface="宋体" panose="02010600030101010101" pitchFamily="2" charset="-122"/>
            </a:endParaRPr>
          </a:p>
        </p:txBody>
      </p:sp>
      <p:sp>
        <p:nvSpPr>
          <p:cNvPr id="3584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E6CFAF0-D808-430C-8C90-41A450EF2D1D}"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584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F93532E-B5D1-4E4D-BE39-24C01388E305}"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61</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400B0-12E4-4794-B0D7-674166B251D6}"/>
              </a:ext>
            </a:extLst>
          </p:cNvPr>
          <p:cNvSpPr>
            <a:spLocks noGrp="1"/>
          </p:cNvSpPr>
          <p:nvPr>
            <p:ph type="title"/>
          </p:nvPr>
        </p:nvSpPr>
        <p:spPr/>
        <p:txBody>
          <a:bodyPr/>
          <a:lstStyle/>
          <a:p>
            <a:r>
              <a:rPr lang="zh-CN" altLang="en-US" sz="3600" b="0" spc="-10" dirty="0">
                <a:solidFill>
                  <a:schemeClr val="tx1"/>
                </a:solidFill>
                <a:latin typeface="Microsoft JhengHei UI"/>
                <a:cs typeface="Microsoft JhengHei UI"/>
              </a:rPr>
              <a:t>加密算法的安全性</a:t>
            </a:r>
            <a:endParaRPr lang="zh-CN" altLang="en-US" b="0" dirty="0">
              <a:solidFill>
                <a:schemeClr val="tx1"/>
              </a:solidFill>
            </a:endParaRPr>
          </a:p>
        </p:txBody>
      </p:sp>
      <p:sp>
        <p:nvSpPr>
          <p:cNvPr id="3" name="内容占位符 2">
            <a:extLst>
              <a:ext uri="{FF2B5EF4-FFF2-40B4-BE49-F238E27FC236}">
                <a16:creationId xmlns:a16="http://schemas.microsoft.com/office/drawing/2014/main" id="{5F6A01A2-9E67-4C77-ADA7-FE7D7A78F4B9}"/>
              </a:ext>
            </a:extLst>
          </p:cNvPr>
          <p:cNvSpPr>
            <a:spLocks noGrp="1"/>
          </p:cNvSpPr>
          <p:nvPr>
            <p:ph idx="1"/>
          </p:nvPr>
        </p:nvSpPr>
        <p:spPr>
          <a:xfrm>
            <a:off x="304800" y="1219200"/>
            <a:ext cx="8382000" cy="899160"/>
          </a:xfrm>
        </p:spPr>
        <p:txBody>
          <a:bodyPr/>
          <a:lstStyle/>
          <a:p>
            <a:r>
              <a:rPr lang="zh-CN" altLang="en-US" sz="2400" dirty="0">
                <a:latin typeface="Microsoft JhengHei UI"/>
                <a:cs typeface="Microsoft JhengHei UI"/>
              </a:rPr>
              <a:t>假设攻击者</a:t>
            </a:r>
            <a:r>
              <a:rPr lang="zh-CN" altLang="en-US" sz="2400" dirty="0">
                <a:solidFill>
                  <a:srgbClr val="FF0000"/>
                </a:solidFill>
                <a:latin typeface="Microsoft JhengHei UI"/>
                <a:cs typeface="Microsoft JhengHei UI"/>
              </a:rPr>
              <a:t>已知加密算法的实现细节</a:t>
            </a:r>
            <a:r>
              <a:rPr lang="zh-CN" altLang="en-US" sz="2400" spc="-5" dirty="0">
                <a:latin typeface="Microsoft JhengHei UI"/>
                <a:cs typeface="Microsoft JhengHei UI"/>
              </a:rPr>
              <a:t>，在未知密钥的情况下，攻击密码系统的强度由弱到强的四种基本攻击</a:t>
            </a:r>
            <a:endParaRPr lang="zh-CN" altLang="en-US" sz="2400" dirty="0"/>
          </a:p>
        </p:txBody>
      </p:sp>
      <p:sp>
        <p:nvSpPr>
          <p:cNvPr id="4" name="日期占位符 3">
            <a:extLst>
              <a:ext uri="{FF2B5EF4-FFF2-40B4-BE49-F238E27FC236}">
                <a16:creationId xmlns:a16="http://schemas.microsoft.com/office/drawing/2014/main" id="{6CCF9FE7-AA93-40A7-A7C4-84E863BF1A3F}"/>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6FC3F255-DD6A-43D4-B412-BFA4BEDD9226}"/>
              </a:ext>
            </a:extLst>
          </p:cNvPr>
          <p:cNvSpPr>
            <a:spLocks noGrp="1"/>
          </p:cNvSpPr>
          <p:nvPr>
            <p:ph type="sldNum" sz="quarter" idx="11"/>
          </p:nvPr>
        </p:nvSpPr>
        <p:spPr/>
        <p:txBody>
          <a:bodyPr/>
          <a:lstStyle/>
          <a:p>
            <a:fld id="{932003EE-D7F4-4083-B251-227CF17C5240}" type="slidenum">
              <a:rPr lang="en-US" altLang="zh-CN" smtClean="0"/>
              <a:pPr/>
              <a:t>62</a:t>
            </a:fld>
            <a:endParaRPr lang="en-US" altLang="zh-CN"/>
          </a:p>
        </p:txBody>
      </p:sp>
      <p:sp>
        <p:nvSpPr>
          <p:cNvPr id="6" name="object 9">
            <a:extLst>
              <a:ext uri="{FF2B5EF4-FFF2-40B4-BE49-F238E27FC236}">
                <a16:creationId xmlns:a16="http://schemas.microsoft.com/office/drawing/2014/main" id="{2DD05282-86B9-46F2-A3B4-539D139B161E}"/>
              </a:ext>
            </a:extLst>
          </p:cNvPr>
          <p:cNvSpPr txBox="1"/>
          <p:nvPr/>
        </p:nvSpPr>
        <p:spPr>
          <a:xfrm>
            <a:off x="482552" y="2376805"/>
            <a:ext cx="8166734" cy="3474085"/>
          </a:xfrm>
          <a:prstGeom prst="rect">
            <a:avLst/>
          </a:prstGeom>
        </p:spPr>
        <p:txBody>
          <a:bodyPr vert="horz" wrap="square" lIns="0" tIns="12700" rIns="0" bIns="0" rtlCol="0">
            <a:spAutoFit/>
          </a:bodyPr>
          <a:lstStyle/>
          <a:p>
            <a:pPr marL="40640">
              <a:lnSpc>
                <a:spcPct val="100000"/>
              </a:lnSpc>
              <a:spcBef>
                <a:spcPts val="100"/>
              </a:spcBef>
            </a:pPr>
            <a:r>
              <a:rPr sz="1800" b="1" dirty="0">
                <a:solidFill>
                  <a:srgbClr val="00B0F0"/>
                </a:solidFill>
                <a:latin typeface="微软雅黑 Semibold"/>
                <a:cs typeface="微软雅黑 Semibold"/>
              </a:rPr>
              <a:t>唯密⽂攻击</a:t>
            </a:r>
            <a:r>
              <a:rPr sz="1800" b="1" spc="-10" dirty="0">
                <a:latin typeface="Arial"/>
                <a:cs typeface="Arial"/>
              </a:rPr>
              <a:t>(Ciphertext-</a:t>
            </a:r>
            <a:r>
              <a:rPr sz="1800" b="1" dirty="0">
                <a:latin typeface="Arial"/>
                <a:cs typeface="Arial"/>
              </a:rPr>
              <a:t>only</a:t>
            </a:r>
            <a:r>
              <a:rPr sz="1800" b="1" spc="165" dirty="0">
                <a:latin typeface="Arial"/>
                <a:cs typeface="Arial"/>
              </a:rPr>
              <a:t> </a:t>
            </a:r>
            <a:r>
              <a:rPr sz="1800" b="1" spc="-10" dirty="0">
                <a:latin typeface="Arial"/>
                <a:cs typeface="Arial"/>
              </a:rPr>
              <a:t>attack)</a:t>
            </a:r>
            <a:r>
              <a:rPr sz="1800" b="1" spc="-10" dirty="0">
                <a:latin typeface="微软雅黑 Semibold"/>
                <a:cs typeface="微软雅黑 Semibold"/>
              </a:rPr>
              <a:t>：</a:t>
            </a:r>
            <a:r>
              <a:rPr sz="1800" spc="-5" dirty="0">
                <a:latin typeface="Microsoft JhengHei UI"/>
                <a:cs typeface="Microsoft JhengHei UI"/>
              </a:rPr>
              <a:t>分析者通过同⼀密钥加密的密⽂，恢复出</a:t>
            </a:r>
            <a:endParaRPr sz="1800" dirty="0">
              <a:latin typeface="Microsoft JhengHei UI"/>
              <a:cs typeface="Microsoft JhengHei UI"/>
            </a:endParaRPr>
          </a:p>
          <a:p>
            <a:pPr marL="227965">
              <a:lnSpc>
                <a:spcPct val="100000"/>
              </a:lnSpc>
              <a:spcBef>
                <a:spcPts val="1285"/>
              </a:spcBef>
            </a:pPr>
            <a:r>
              <a:rPr sz="1800" spc="-10" dirty="0">
                <a:latin typeface="Microsoft JhengHei UI"/>
                <a:cs typeface="Microsoft JhengHei UI"/>
              </a:rPr>
              <a:t>明⽂或者密钥。</a:t>
            </a:r>
            <a:endParaRPr sz="1800" dirty="0">
              <a:latin typeface="Microsoft JhengHei UI"/>
              <a:cs typeface="Microsoft JhengHei UI"/>
            </a:endParaRPr>
          </a:p>
          <a:p>
            <a:pPr marL="227965" marR="170180" indent="-215900">
              <a:lnSpc>
                <a:spcPct val="156300"/>
              </a:lnSpc>
              <a:spcBef>
                <a:spcPts val="430"/>
              </a:spcBef>
            </a:pPr>
            <a:r>
              <a:rPr sz="1800" b="1" dirty="0">
                <a:solidFill>
                  <a:srgbClr val="00B0F0"/>
                </a:solidFill>
                <a:latin typeface="微软雅黑 Semibold"/>
                <a:cs typeface="微软雅黑 Semibold"/>
              </a:rPr>
              <a:t>已知明⽂攻击</a:t>
            </a:r>
            <a:r>
              <a:rPr sz="1800" b="1" spc="-10" dirty="0">
                <a:latin typeface="Arial"/>
                <a:cs typeface="Arial"/>
              </a:rPr>
              <a:t>(Known-</a:t>
            </a:r>
            <a:r>
              <a:rPr sz="1800" b="1" dirty="0">
                <a:latin typeface="Arial"/>
                <a:cs typeface="Arial"/>
              </a:rPr>
              <a:t>plaintext </a:t>
            </a:r>
            <a:r>
              <a:rPr sz="1800" b="1" spc="-10" dirty="0">
                <a:latin typeface="Arial"/>
                <a:cs typeface="Arial"/>
              </a:rPr>
              <a:t>attack)</a:t>
            </a:r>
            <a:r>
              <a:rPr sz="1800" b="1" spc="-10" dirty="0">
                <a:latin typeface="微软雅黑 Semibold"/>
                <a:cs typeface="微软雅黑 Semibold"/>
              </a:rPr>
              <a:t>：</a:t>
            </a:r>
            <a:r>
              <a:rPr sz="1800" dirty="0">
                <a:latin typeface="Microsoft JhengHei UI"/>
                <a:cs typeface="Microsoft JhengHei UI"/>
              </a:rPr>
              <a:t>分析者通过同⼀密钥加密的明⽂</a:t>
            </a:r>
            <a:r>
              <a:rPr sz="1800" dirty="0">
                <a:latin typeface="Arial"/>
                <a:cs typeface="Arial"/>
              </a:rPr>
              <a:t>/</a:t>
            </a:r>
            <a:r>
              <a:rPr sz="1800" spc="-25" dirty="0">
                <a:latin typeface="Microsoft JhengHei UI"/>
                <a:cs typeface="Microsoft JhengHei UI"/>
              </a:rPr>
              <a:t>密⽂</a:t>
            </a:r>
            <a:r>
              <a:rPr sz="1800" spc="-5" dirty="0">
                <a:latin typeface="Microsoft JhengHei UI"/>
                <a:cs typeface="Microsoft JhengHei UI"/>
              </a:rPr>
              <a:t>对，恢复出其他密⽂的明⽂或者密钥。</a:t>
            </a:r>
            <a:endParaRPr sz="1800" dirty="0">
              <a:latin typeface="Microsoft JhengHei UI"/>
              <a:cs typeface="Microsoft JhengHei UI"/>
            </a:endParaRPr>
          </a:p>
          <a:p>
            <a:pPr marL="227965" marR="157480" indent="-215900">
              <a:lnSpc>
                <a:spcPct val="156300"/>
              </a:lnSpc>
              <a:spcBef>
                <a:spcPts val="430"/>
              </a:spcBef>
            </a:pPr>
            <a:r>
              <a:rPr sz="1800" b="1" dirty="0">
                <a:solidFill>
                  <a:srgbClr val="00B0F0"/>
                </a:solidFill>
                <a:latin typeface="微软雅黑 Semibold"/>
                <a:cs typeface="微软雅黑 Semibold"/>
              </a:rPr>
              <a:t>选择明⽂攻击</a:t>
            </a:r>
            <a:r>
              <a:rPr sz="1800" b="1" spc="-10" dirty="0">
                <a:latin typeface="Arial"/>
                <a:cs typeface="Arial"/>
              </a:rPr>
              <a:t>(Chosen-</a:t>
            </a:r>
            <a:r>
              <a:rPr sz="1800" b="1" dirty="0">
                <a:latin typeface="Arial"/>
                <a:cs typeface="Arial"/>
              </a:rPr>
              <a:t>plaintext </a:t>
            </a:r>
            <a:r>
              <a:rPr sz="1800" b="1" spc="-10" dirty="0">
                <a:latin typeface="Arial"/>
                <a:cs typeface="Arial"/>
              </a:rPr>
              <a:t>attack)</a:t>
            </a:r>
            <a:r>
              <a:rPr sz="1800" b="1" spc="-10" dirty="0">
                <a:latin typeface="微软雅黑 Semibold"/>
                <a:cs typeface="微软雅黑 Semibold"/>
              </a:rPr>
              <a:t>：</a:t>
            </a:r>
            <a:r>
              <a:rPr sz="1800" spc="-5" dirty="0">
                <a:latin typeface="Microsoft JhengHei UI"/>
                <a:cs typeface="Microsoft JhengHei UI"/>
              </a:rPr>
              <a:t>分析者可以根据破解需要，选择系列明⽂并获得对应的密⽂，恢复出其他密⽂的明⽂或者密钥。</a:t>
            </a:r>
            <a:endParaRPr sz="1800" dirty="0">
              <a:latin typeface="Microsoft JhengHei UI"/>
              <a:cs typeface="Microsoft JhengHei UI"/>
            </a:endParaRPr>
          </a:p>
          <a:p>
            <a:pPr marL="227965" marR="5080" indent="-215900">
              <a:lnSpc>
                <a:spcPct val="156200"/>
              </a:lnSpc>
              <a:spcBef>
                <a:spcPts val="434"/>
              </a:spcBef>
            </a:pPr>
            <a:r>
              <a:rPr sz="1800" b="1" dirty="0">
                <a:solidFill>
                  <a:srgbClr val="00B0F0"/>
                </a:solidFill>
                <a:latin typeface="微软雅黑 Semibold"/>
                <a:cs typeface="微软雅黑 Semibold"/>
              </a:rPr>
              <a:t>选择密⽂攻击</a:t>
            </a:r>
            <a:r>
              <a:rPr sz="1800" b="1" spc="-10" dirty="0">
                <a:latin typeface="Arial"/>
                <a:cs typeface="Arial"/>
              </a:rPr>
              <a:t>(Chosen-</a:t>
            </a:r>
            <a:r>
              <a:rPr sz="1800" b="1" dirty="0">
                <a:latin typeface="Arial"/>
                <a:cs typeface="Arial"/>
              </a:rPr>
              <a:t>ciphertext </a:t>
            </a:r>
            <a:r>
              <a:rPr sz="1800" b="1" spc="-10" dirty="0">
                <a:latin typeface="Arial"/>
                <a:cs typeface="Arial"/>
              </a:rPr>
              <a:t>attack)</a:t>
            </a:r>
            <a:r>
              <a:rPr sz="1800" b="1" spc="-10" dirty="0">
                <a:latin typeface="微软雅黑 Semibold"/>
                <a:cs typeface="微软雅黑 Semibold"/>
              </a:rPr>
              <a:t>：</a:t>
            </a:r>
            <a:r>
              <a:rPr sz="1800" spc="-5" dirty="0">
                <a:latin typeface="Microsoft JhengHei UI"/>
                <a:cs typeface="Microsoft JhengHei UI"/>
              </a:rPr>
              <a:t>分析者可以根据破解需要，选择系列密⽂并获得对应的明⽂，恢复出其他密⽂的明⽂或者密钥。</a:t>
            </a:r>
            <a:endParaRPr sz="1800" dirty="0">
              <a:latin typeface="Microsoft JhengHei UI"/>
              <a:cs typeface="Microsoft JhengHei UI"/>
            </a:endParaRPr>
          </a:p>
        </p:txBody>
      </p:sp>
    </p:spTree>
    <p:extLst>
      <p:ext uri="{BB962C8B-B14F-4D97-AF65-F5344CB8AC3E}">
        <p14:creationId xmlns:p14="http://schemas.microsoft.com/office/powerpoint/2010/main" val="227748494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304800"/>
            <a:ext cx="7772400" cy="838200"/>
          </a:xfrm>
        </p:spPr>
        <p:txBody>
          <a:bodyPr/>
          <a:lstStyle/>
          <a:p>
            <a:pPr eaLnBrk="1" hangingPunct="1"/>
            <a:r>
              <a:rPr lang="zh-CN" altLang="en-US">
                <a:ea typeface="宋体" panose="02010600030101010101" pitchFamily="2" charset="-122"/>
              </a:rPr>
              <a:t>密码分析</a:t>
            </a:r>
          </a:p>
        </p:txBody>
      </p:sp>
      <p:sp>
        <p:nvSpPr>
          <p:cNvPr id="37891" name="Rectangle 3"/>
          <p:cNvSpPr>
            <a:spLocks noGrp="1" noChangeArrowheads="1"/>
          </p:cNvSpPr>
          <p:nvPr>
            <p:ph idx="1"/>
          </p:nvPr>
        </p:nvSpPr>
        <p:spPr>
          <a:xfrm>
            <a:off x="685800" y="1447800"/>
            <a:ext cx="7848600" cy="4724400"/>
          </a:xfrm>
        </p:spPr>
        <p:txBody>
          <a:bodyPr/>
          <a:lstStyle/>
          <a:p>
            <a:pPr eaLnBrk="1" hangingPunct="1"/>
            <a:r>
              <a:rPr lang="zh-CN" altLang="en-US" dirty="0">
                <a:ea typeface="宋体" panose="02010600030101010101" pitchFamily="2" charset="-122"/>
              </a:rPr>
              <a:t>基本的假设</a:t>
            </a:r>
          </a:p>
          <a:p>
            <a:pPr lvl="1" eaLnBrk="1" hangingPunct="1"/>
            <a:r>
              <a:rPr lang="zh-CN" altLang="en-US" dirty="0">
                <a:ea typeface="宋体" panose="02010600030101010101" pitchFamily="2" charset="-122"/>
              </a:rPr>
              <a:t>敌方完全知道加密算法</a:t>
            </a:r>
          </a:p>
          <a:p>
            <a:pPr lvl="1" eaLnBrk="1" hangingPunct="1"/>
            <a:r>
              <a:rPr lang="zh-CN" altLang="en-US" dirty="0">
                <a:ea typeface="宋体" panose="02010600030101010101" pitchFamily="2" charset="-122"/>
              </a:rPr>
              <a:t>只有密钥是敌方不知道的</a:t>
            </a:r>
          </a:p>
          <a:p>
            <a:pPr eaLnBrk="1" hangingPunct="1"/>
            <a:r>
              <a:rPr lang="zh-CN" altLang="en-US" dirty="0">
                <a:ea typeface="宋体" panose="02010600030101010101" pitchFamily="2" charset="-122"/>
              </a:rPr>
              <a:t>一般称为 </a:t>
            </a:r>
            <a:r>
              <a:rPr lang="en-US" altLang="zh-CN" b="0" dirty="0" err="1">
                <a:solidFill>
                  <a:schemeClr val="folHlink"/>
                </a:solidFill>
                <a:ea typeface="宋体" panose="02010600030101010101" pitchFamily="2" charset="-122"/>
              </a:rPr>
              <a:t>Kerckhoffs</a:t>
            </a:r>
            <a:r>
              <a:rPr lang="en-US" altLang="zh-CN" b="0" dirty="0">
                <a:solidFill>
                  <a:schemeClr val="folHlink"/>
                </a:solidFill>
                <a:ea typeface="宋体" panose="02010600030101010101" pitchFamily="2" charset="-122"/>
              </a:rPr>
              <a:t> Principle</a:t>
            </a:r>
            <a:endParaRPr lang="en-US" altLang="zh-CN" dirty="0">
              <a:solidFill>
                <a:schemeClr val="folHlink"/>
              </a:solidFill>
              <a:ea typeface="宋体" panose="02010600030101010101" pitchFamily="2" charset="-122"/>
            </a:endParaRPr>
          </a:p>
          <a:p>
            <a:pPr lvl="1" eaLnBrk="1" hangingPunct="1"/>
            <a:r>
              <a:rPr lang="zh-CN" altLang="en-US" dirty="0">
                <a:ea typeface="宋体" panose="02010600030101010101" pitchFamily="2" charset="-122"/>
              </a:rPr>
              <a:t>加密算法不是保密的</a:t>
            </a:r>
          </a:p>
          <a:p>
            <a:pPr eaLnBrk="1" hangingPunct="1"/>
            <a:r>
              <a:rPr lang="zh-CN" altLang="en-US" dirty="0">
                <a:ea typeface="宋体" panose="02010600030101010101" pitchFamily="2" charset="-122"/>
              </a:rPr>
              <a:t>为什么这样假设</a:t>
            </a:r>
          </a:p>
          <a:p>
            <a:pPr lvl="1" eaLnBrk="1" hangingPunct="1"/>
            <a:r>
              <a:rPr lang="zh-CN" altLang="en-US" dirty="0">
                <a:ea typeface="宋体" panose="02010600030101010101" pitchFamily="2" charset="-122"/>
              </a:rPr>
              <a:t>过去的经验表明一但加密算法被破解，一切全完了</a:t>
            </a:r>
          </a:p>
          <a:p>
            <a:pPr lvl="1" eaLnBrk="1" hangingPunct="1"/>
            <a:r>
              <a:rPr lang="zh-CN" altLang="en-US" dirty="0">
                <a:ea typeface="宋体" panose="02010600030101010101" pitchFamily="2" charset="-122"/>
              </a:rPr>
              <a:t>加密算法无法保证敌方永远不知道</a:t>
            </a:r>
          </a:p>
          <a:p>
            <a:pPr lvl="1" eaLnBrk="1" hangingPunct="1"/>
            <a:r>
              <a:rPr lang="zh-CN" altLang="en-US" dirty="0">
                <a:ea typeface="宋体" panose="02010600030101010101" pitchFamily="2" charset="-122"/>
              </a:rPr>
              <a:t>最好提前知道加密方法中的不足</a:t>
            </a:r>
          </a:p>
        </p:txBody>
      </p:sp>
      <p:sp>
        <p:nvSpPr>
          <p:cNvPr id="3789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23DE579-5F93-47FF-B94E-EFE72489EC00}"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789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53FFBA6-1936-4B7B-9922-6227328592BD}"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63</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228600"/>
            <a:ext cx="7924800" cy="914400"/>
          </a:xfrm>
        </p:spPr>
        <p:txBody>
          <a:bodyPr/>
          <a:lstStyle/>
          <a:p>
            <a:pPr eaLnBrk="1" hangingPunct="1"/>
            <a:r>
              <a:rPr lang="zh-CN" altLang="en-US" dirty="0">
                <a:ea typeface="宋体" panose="02010600030101010101" pitchFamily="2" charset="-122"/>
              </a:rPr>
              <a:t>对密码系统安全性的基本要求</a:t>
            </a:r>
          </a:p>
        </p:txBody>
      </p:sp>
      <p:sp>
        <p:nvSpPr>
          <p:cNvPr id="38915" name="Rectangle 3"/>
          <p:cNvSpPr>
            <a:spLocks noGrp="1" noChangeArrowheads="1"/>
          </p:cNvSpPr>
          <p:nvPr>
            <p:ph idx="1"/>
          </p:nvPr>
        </p:nvSpPr>
        <p:spPr/>
        <p:txBody>
          <a:bodyPr/>
          <a:lstStyle/>
          <a:p>
            <a:pPr eaLnBrk="1" hangingPunct="1"/>
            <a:r>
              <a:rPr lang="zh-CN" altLang="en-US" sz="3200" dirty="0">
                <a:ea typeface="宋体" panose="02010600030101010101" pitchFamily="2" charset="-122"/>
              </a:rPr>
              <a:t>至少是在实际上不可破的</a:t>
            </a:r>
          </a:p>
          <a:p>
            <a:pPr eaLnBrk="1" hangingPunct="1"/>
            <a:r>
              <a:rPr lang="zh-CN" altLang="en-US" sz="3200" dirty="0">
                <a:ea typeface="宋体" panose="02010600030101010101" pitchFamily="2" charset="-122"/>
              </a:rPr>
              <a:t>安全性在于密钥，而不是算法</a:t>
            </a:r>
          </a:p>
          <a:p>
            <a:pPr eaLnBrk="1" hangingPunct="1"/>
            <a:r>
              <a:rPr lang="zh-CN" altLang="en-US" sz="3200" dirty="0">
                <a:ea typeface="宋体" panose="02010600030101010101" pitchFamily="2" charset="-122"/>
              </a:rPr>
              <a:t>密钥空间足够大</a:t>
            </a:r>
          </a:p>
          <a:p>
            <a:pPr eaLnBrk="1" hangingPunct="1"/>
            <a:r>
              <a:rPr lang="zh-CN" altLang="en-US" sz="3200" dirty="0">
                <a:ea typeface="宋体" panose="02010600030101010101" pitchFamily="2" charset="-122"/>
              </a:rPr>
              <a:t>加解密算法必须是计算上可行的</a:t>
            </a:r>
          </a:p>
        </p:txBody>
      </p:sp>
      <p:sp>
        <p:nvSpPr>
          <p:cNvPr id="3891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A7A8A27-D5AB-4432-AF29-FCFB43926653}"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3891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DF86A5A-824B-43CB-A2E3-58656D3982D2}"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64</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EFAF727B-F026-4158-9C56-16F5A167D2DE}"/>
              </a:ext>
            </a:extLst>
          </p:cNvPr>
          <p:cNvSpPr>
            <a:spLocks noGrp="1"/>
          </p:cNvSpPr>
          <p:nvPr>
            <p:ph type="sldNum" sz="quarter" idx="11"/>
          </p:nvPr>
        </p:nvSpPr>
        <p:spPr/>
        <p:txBody>
          <a:bodyPr/>
          <a:lstStyle/>
          <a:p>
            <a:fld id="{A833F9B3-6AAF-4E90-BD61-6CCA42190651}" type="slidenum">
              <a:rPr lang="en-US" altLang="zh-CN"/>
              <a:pPr/>
              <a:t>65</a:t>
            </a:fld>
            <a:endParaRPr lang="en-US" altLang="zh-CN"/>
          </a:p>
        </p:txBody>
      </p:sp>
      <p:sp>
        <p:nvSpPr>
          <p:cNvPr id="121858" name="Rectangle 2">
            <a:extLst>
              <a:ext uri="{FF2B5EF4-FFF2-40B4-BE49-F238E27FC236}">
                <a16:creationId xmlns:a16="http://schemas.microsoft.com/office/drawing/2014/main" id="{EDF927EB-56D1-4B30-9947-2FFF590D9956}"/>
              </a:ext>
            </a:extLst>
          </p:cNvPr>
          <p:cNvSpPr>
            <a:spLocks noGrp="1" noChangeArrowheads="1"/>
          </p:cNvSpPr>
          <p:nvPr>
            <p:ph type="title"/>
          </p:nvPr>
        </p:nvSpPr>
        <p:spPr>
          <a:xfrm>
            <a:off x="646112" y="152400"/>
            <a:ext cx="7616825" cy="693737"/>
          </a:xfr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dirty="0">
                <a:ea typeface="宋体" panose="02010600030101010101" pitchFamily="2" charset="-122"/>
              </a:rPr>
              <a:t>密码学经典格言 </a:t>
            </a:r>
          </a:p>
        </p:txBody>
      </p:sp>
      <p:sp>
        <p:nvSpPr>
          <p:cNvPr id="121861" name="Text Box 5">
            <a:extLst>
              <a:ext uri="{FF2B5EF4-FFF2-40B4-BE49-F238E27FC236}">
                <a16:creationId xmlns:a16="http://schemas.microsoft.com/office/drawing/2014/main" id="{8AADC326-F67A-4340-BED0-2FFA05582AE2}"/>
              </a:ext>
            </a:extLst>
          </p:cNvPr>
          <p:cNvSpPr txBox="1">
            <a:spLocks noChangeArrowheads="1"/>
          </p:cNvSpPr>
          <p:nvPr/>
        </p:nvSpPr>
        <p:spPr bwMode="auto">
          <a:xfrm>
            <a:off x="304800" y="1232596"/>
            <a:ext cx="8534400" cy="4918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chemeClr val="tx1"/>
              </a:buClr>
              <a:buFont typeface="Wingdings" panose="05000000000000000000" pitchFamily="2" charset="2"/>
              <a:buChar char="v"/>
              <a:defRPr sz="3200" b="1">
                <a:latin typeface="+mn-lt"/>
              </a:defRPr>
            </a:lvl1pPr>
            <a:lvl2pPr marL="742950" indent="-285750" eaLnBrk="0" hangingPunct="0">
              <a:spcBef>
                <a:spcPct val="20000"/>
              </a:spcBef>
              <a:buClr>
                <a:schemeClr val="tx2"/>
              </a:buClr>
              <a:buFont typeface="Wingdings" panose="05000000000000000000"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不应当低估对手的能力。</a:t>
            </a:r>
          </a:p>
          <a:p>
            <a:r>
              <a:rPr lang="zh-CN" altLang="en-US" dirty="0"/>
              <a:t> 只有密码分析者，而不是任何别的人，可以评价一个密码系统的安全性。 </a:t>
            </a:r>
          </a:p>
          <a:p>
            <a:r>
              <a:rPr lang="zh-CN" altLang="en-US" dirty="0"/>
              <a:t> 在判断一种密码算法的安全性时，必须考虑对手知道这种算法。</a:t>
            </a:r>
          </a:p>
          <a:p>
            <a:r>
              <a:rPr lang="zh-CN" altLang="en-US" dirty="0"/>
              <a:t> 表面的复杂性可能是虚假的，它还会使密码编码者产生安全性错觉。</a:t>
            </a:r>
          </a:p>
          <a:p>
            <a:r>
              <a:rPr lang="zh-CN" altLang="en-US" dirty="0"/>
              <a:t> 判断密码系统的安全性时，必须考虑加密错误和其它违反安全纪律的情况。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1861"/>
                                        </p:tgtEl>
                                        <p:attrNameLst>
                                          <p:attrName>style.visibility</p:attrName>
                                        </p:attrNameLst>
                                      </p:cBhvr>
                                      <p:to>
                                        <p:strVal val="visible"/>
                                      </p:to>
                                    </p:set>
                                    <p:animEffect transition="in" filter="blinds(horizontal)">
                                      <p:cBhvr>
                                        <p:cTn id="7" dur="500"/>
                                        <p:tgtEl>
                                          <p:spTgt spid="121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D6B50-86D3-4957-9877-3D45AF18B341}"/>
              </a:ext>
            </a:extLst>
          </p:cNvPr>
          <p:cNvSpPr>
            <a:spLocks noGrp="1"/>
          </p:cNvSpPr>
          <p:nvPr>
            <p:ph type="title"/>
          </p:nvPr>
        </p:nvSpPr>
        <p:spPr/>
        <p:txBody>
          <a:bodyPr/>
          <a:lstStyle/>
          <a:p>
            <a:r>
              <a:rPr lang="zh-CN" altLang="en-US" sz="3600" b="0" dirty="0">
                <a:solidFill>
                  <a:schemeClr val="tx1"/>
                </a:solidFill>
              </a:rPr>
              <a:t>密码分析</a:t>
            </a:r>
            <a:endParaRPr lang="zh-CN" altLang="en-US" b="0" dirty="0">
              <a:solidFill>
                <a:schemeClr val="tx1"/>
              </a:solidFill>
            </a:endParaRPr>
          </a:p>
        </p:txBody>
      </p:sp>
      <p:sp>
        <p:nvSpPr>
          <p:cNvPr id="3" name="表格占位符 2">
            <a:extLst>
              <a:ext uri="{FF2B5EF4-FFF2-40B4-BE49-F238E27FC236}">
                <a16:creationId xmlns:a16="http://schemas.microsoft.com/office/drawing/2014/main" id="{862E3C89-87E4-41D5-B3DF-FDAABBE0F943}"/>
              </a:ext>
            </a:extLst>
          </p:cNvPr>
          <p:cNvSpPr>
            <a:spLocks noGrp="1"/>
          </p:cNvSpPr>
          <p:nvPr>
            <p:ph type="tbl" idx="1"/>
          </p:nvPr>
        </p:nvSpPr>
        <p:spPr>
          <a:xfrm>
            <a:off x="304800" y="5556175"/>
            <a:ext cx="8382000" cy="768424"/>
          </a:xfrm>
        </p:spPr>
      </p:sp>
      <p:sp>
        <p:nvSpPr>
          <p:cNvPr id="4" name="日期占位符 3">
            <a:extLst>
              <a:ext uri="{FF2B5EF4-FFF2-40B4-BE49-F238E27FC236}">
                <a16:creationId xmlns:a16="http://schemas.microsoft.com/office/drawing/2014/main" id="{816C4B40-AF8F-42DA-B106-BE9864608245}"/>
              </a:ext>
            </a:extLst>
          </p:cNvPr>
          <p:cNvSpPr>
            <a:spLocks noGrp="1"/>
          </p:cNvSpPr>
          <p:nvPr>
            <p:ph type="dt" sz="half" idx="10"/>
          </p:nvPr>
        </p:nvSpPr>
        <p:spPr/>
        <p:txBody>
          <a:bodyPr/>
          <a:lstStyle/>
          <a:p>
            <a:pPr>
              <a:defRPr/>
            </a:pPr>
            <a:fld id="{A175B972-089E-4B43-8D19-A81E051B5BC8}"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38CB24BF-F93E-4ED2-8900-61F7C5925D7D}"/>
              </a:ext>
            </a:extLst>
          </p:cNvPr>
          <p:cNvSpPr>
            <a:spLocks noGrp="1"/>
          </p:cNvSpPr>
          <p:nvPr>
            <p:ph type="sldNum" sz="quarter" idx="11"/>
          </p:nvPr>
        </p:nvSpPr>
        <p:spPr/>
        <p:txBody>
          <a:bodyPr/>
          <a:lstStyle/>
          <a:p>
            <a:fld id="{476805E9-1366-4029-9A2A-6F916360EFA5}" type="slidenum">
              <a:rPr lang="en-US" altLang="zh-CN" smtClean="0"/>
              <a:pPr/>
              <a:t>66</a:t>
            </a:fld>
            <a:endParaRPr lang="en-US" altLang="zh-CN"/>
          </a:p>
        </p:txBody>
      </p:sp>
      <p:sp>
        <p:nvSpPr>
          <p:cNvPr id="9" name="文本框 8">
            <a:extLst>
              <a:ext uri="{FF2B5EF4-FFF2-40B4-BE49-F238E27FC236}">
                <a16:creationId xmlns:a16="http://schemas.microsoft.com/office/drawing/2014/main" id="{B93A5578-A972-466A-B4BE-A183723D93DB}"/>
              </a:ext>
            </a:extLst>
          </p:cNvPr>
          <p:cNvSpPr txBox="1"/>
          <p:nvPr/>
        </p:nvSpPr>
        <p:spPr>
          <a:xfrm>
            <a:off x="457200" y="1301825"/>
            <a:ext cx="8382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rgbClr val="A50021"/>
                </a:solidFill>
              </a:rPr>
              <a:t>密码分析者攻击密码体制的方法：</a:t>
            </a:r>
          </a:p>
          <a:p>
            <a:pPr>
              <a:spcBef>
                <a:spcPct val="50000"/>
              </a:spcBef>
            </a:pPr>
            <a:r>
              <a:rPr lang="zh-CN" altLang="en-US" sz="2400" b="1" dirty="0">
                <a:solidFill>
                  <a:srgbClr val="FF0000"/>
                </a:solidFill>
              </a:rPr>
              <a:t>（1）穷举攻击：</a:t>
            </a:r>
            <a:r>
              <a:rPr lang="zh-CN" altLang="en-US" sz="2400" b="1" dirty="0"/>
              <a:t>通过试遍所有的密钥来进行破译。</a:t>
            </a:r>
          </a:p>
          <a:p>
            <a:pPr>
              <a:spcBef>
                <a:spcPct val="50000"/>
              </a:spcBef>
            </a:pPr>
            <a:r>
              <a:rPr lang="zh-CN" altLang="en-US" sz="2400" b="1" dirty="0"/>
              <a:t>        </a:t>
            </a:r>
            <a:r>
              <a:rPr lang="zh-CN" altLang="en-US" sz="2400" b="1" dirty="0">
                <a:solidFill>
                  <a:schemeClr val="accent2"/>
                </a:solidFill>
              </a:rPr>
              <a:t>对抗：</a:t>
            </a:r>
            <a:r>
              <a:rPr lang="zh-CN" altLang="en-US" sz="2400" b="1" dirty="0"/>
              <a:t>可增大密钥的数量。</a:t>
            </a:r>
          </a:p>
          <a:p>
            <a:pPr>
              <a:spcBef>
                <a:spcPct val="50000"/>
              </a:spcBef>
            </a:pPr>
            <a:r>
              <a:rPr lang="zh-CN" altLang="en-US" sz="2400" b="1" dirty="0">
                <a:solidFill>
                  <a:srgbClr val="FF0000"/>
                </a:solidFill>
              </a:rPr>
              <a:t>（2）统计分析攻击：</a:t>
            </a:r>
            <a:r>
              <a:rPr lang="zh-CN" altLang="en-US" sz="2400" b="1" dirty="0"/>
              <a:t>通过分析密文和明文的统计规律来破译。</a:t>
            </a:r>
          </a:p>
          <a:p>
            <a:pPr>
              <a:spcBef>
                <a:spcPct val="50000"/>
              </a:spcBef>
            </a:pPr>
            <a:r>
              <a:rPr lang="zh-CN" altLang="en-US" sz="2400" b="1" dirty="0"/>
              <a:t>          </a:t>
            </a:r>
            <a:r>
              <a:rPr lang="zh-CN" altLang="en-US" sz="2400" b="1" dirty="0">
                <a:solidFill>
                  <a:schemeClr val="accent2"/>
                </a:solidFill>
              </a:rPr>
              <a:t>对抗：</a:t>
            </a:r>
            <a:r>
              <a:rPr lang="zh-CN" altLang="en-US" sz="2400" b="1" dirty="0"/>
              <a:t>设法使明文和密文的统计规律不一样。</a:t>
            </a:r>
          </a:p>
          <a:p>
            <a:pPr>
              <a:spcBef>
                <a:spcPct val="50000"/>
              </a:spcBef>
            </a:pPr>
            <a:r>
              <a:rPr lang="zh-CN" altLang="en-US" sz="2400" b="1" dirty="0">
                <a:solidFill>
                  <a:srgbClr val="FF0000"/>
                </a:solidFill>
              </a:rPr>
              <a:t>（3）解密变换攻击：</a:t>
            </a:r>
            <a:r>
              <a:rPr lang="zh-CN" altLang="en-US" sz="2400" b="1" dirty="0"/>
              <a:t>针对加密变换的数学基础，通过数学求解设法找到解密变换。</a:t>
            </a:r>
          </a:p>
          <a:p>
            <a:pPr>
              <a:spcBef>
                <a:spcPct val="50000"/>
              </a:spcBef>
            </a:pPr>
            <a:r>
              <a:rPr lang="zh-CN" altLang="en-US" sz="2400" b="1" dirty="0"/>
              <a:t>          </a:t>
            </a:r>
            <a:r>
              <a:rPr lang="zh-CN" altLang="en-US" sz="2400" b="1" dirty="0">
                <a:solidFill>
                  <a:schemeClr val="accent2"/>
                </a:solidFill>
              </a:rPr>
              <a:t>对抗：</a:t>
            </a:r>
            <a:r>
              <a:rPr lang="zh-CN" altLang="en-US" sz="2400" b="1" dirty="0"/>
              <a:t>选用具有坚实的数学基础和足够复杂的加密算法。</a:t>
            </a:r>
          </a:p>
        </p:txBody>
      </p:sp>
    </p:spTree>
    <p:extLst>
      <p:ext uri="{BB962C8B-B14F-4D97-AF65-F5344CB8AC3E}">
        <p14:creationId xmlns:p14="http://schemas.microsoft.com/office/powerpoint/2010/main" val="180003961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D6F467-6B59-47AF-9461-E1DCA21A1E60}"/>
              </a:ext>
            </a:extLst>
          </p:cNvPr>
          <p:cNvSpPr>
            <a:spLocks noGrp="1"/>
          </p:cNvSpPr>
          <p:nvPr>
            <p:ph type="title"/>
          </p:nvPr>
        </p:nvSpPr>
        <p:spPr/>
        <p:txBody>
          <a:bodyPr/>
          <a:lstStyle/>
          <a:p>
            <a:r>
              <a:rPr lang="zh-CN" altLang="en-US" sz="3600" b="0" dirty="0">
                <a:solidFill>
                  <a:schemeClr val="tx1"/>
                </a:solidFill>
              </a:rPr>
              <a:t>密码分析</a:t>
            </a:r>
            <a:endParaRPr lang="zh-CN" altLang="en-US" dirty="0"/>
          </a:p>
        </p:txBody>
      </p:sp>
      <p:sp>
        <p:nvSpPr>
          <p:cNvPr id="3" name="表格占位符 2">
            <a:extLst>
              <a:ext uri="{FF2B5EF4-FFF2-40B4-BE49-F238E27FC236}">
                <a16:creationId xmlns:a16="http://schemas.microsoft.com/office/drawing/2014/main" id="{8F1F0F85-6E13-402E-8D2D-42F8B414836E}"/>
              </a:ext>
            </a:extLst>
          </p:cNvPr>
          <p:cNvSpPr>
            <a:spLocks noGrp="1"/>
          </p:cNvSpPr>
          <p:nvPr>
            <p:ph type="tbl" idx="1"/>
          </p:nvPr>
        </p:nvSpPr>
        <p:spPr>
          <a:xfrm>
            <a:off x="304800" y="5562600"/>
            <a:ext cx="8382000" cy="761999"/>
          </a:xfrm>
        </p:spPr>
      </p:sp>
      <p:sp>
        <p:nvSpPr>
          <p:cNvPr id="4" name="日期占位符 3">
            <a:extLst>
              <a:ext uri="{FF2B5EF4-FFF2-40B4-BE49-F238E27FC236}">
                <a16:creationId xmlns:a16="http://schemas.microsoft.com/office/drawing/2014/main" id="{BC0E18B5-C7E3-4FF4-BA81-A7F1EABE1D59}"/>
              </a:ext>
            </a:extLst>
          </p:cNvPr>
          <p:cNvSpPr>
            <a:spLocks noGrp="1"/>
          </p:cNvSpPr>
          <p:nvPr>
            <p:ph type="dt" sz="half" idx="10"/>
          </p:nvPr>
        </p:nvSpPr>
        <p:spPr/>
        <p:txBody>
          <a:bodyPr/>
          <a:lstStyle/>
          <a:p>
            <a:pPr>
              <a:defRPr/>
            </a:pPr>
            <a:fld id="{A175B972-089E-4B43-8D19-A81E051B5BC8}"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04CFD75D-60F6-4074-8956-56DF96712C5F}"/>
              </a:ext>
            </a:extLst>
          </p:cNvPr>
          <p:cNvSpPr>
            <a:spLocks noGrp="1"/>
          </p:cNvSpPr>
          <p:nvPr>
            <p:ph type="sldNum" sz="quarter" idx="11"/>
          </p:nvPr>
        </p:nvSpPr>
        <p:spPr/>
        <p:txBody>
          <a:bodyPr/>
          <a:lstStyle/>
          <a:p>
            <a:fld id="{476805E9-1366-4029-9A2A-6F916360EFA5}" type="slidenum">
              <a:rPr lang="en-US" altLang="zh-CN" smtClean="0"/>
              <a:pPr/>
              <a:t>67</a:t>
            </a:fld>
            <a:endParaRPr lang="en-US" altLang="zh-CN"/>
          </a:p>
        </p:txBody>
      </p:sp>
      <p:sp>
        <p:nvSpPr>
          <p:cNvPr id="6" name="Rectangle 2">
            <a:extLst>
              <a:ext uri="{FF2B5EF4-FFF2-40B4-BE49-F238E27FC236}">
                <a16:creationId xmlns:a16="http://schemas.microsoft.com/office/drawing/2014/main" id="{440CEFDA-480B-4060-A1AC-E56CBC0425BB}"/>
              </a:ext>
            </a:extLst>
          </p:cNvPr>
          <p:cNvSpPr>
            <a:spLocks noGrp="1" noChangeArrowheads="1"/>
          </p:cNvSpPr>
          <p:nvPr>
            <p:ph type="body" idx="1"/>
          </p:nvPr>
        </p:nvSpPr>
        <p:spPr>
          <a:xfrm>
            <a:off x="441960" y="1146968"/>
            <a:ext cx="8229600" cy="45640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600" dirty="0"/>
              <a:t>为了防止密码被破译，可采取以下措施：</a:t>
            </a:r>
          </a:p>
          <a:p>
            <a:pPr lvl="1"/>
            <a:r>
              <a:rPr lang="zh-CN" altLang="en-US" sz="2200" dirty="0"/>
              <a:t>强壮的加密算法。一个好的加密算法往往只有用穷举法才能得到密钥，所以只要密钥足够长就会很安全。</a:t>
            </a:r>
            <a:r>
              <a:rPr lang="en-US" altLang="zh-CN" sz="2200" dirty="0"/>
              <a:t>20</a:t>
            </a:r>
            <a:r>
              <a:rPr lang="zh-CN" altLang="en-US" sz="2200" dirty="0"/>
              <a:t>世纪</a:t>
            </a:r>
            <a:r>
              <a:rPr lang="en-US" altLang="zh-CN" sz="2200" dirty="0"/>
              <a:t>70~80</a:t>
            </a:r>
            <a:r>
              <a:rPr lang="zh-CN" altLang="en-US" sz="2200" dirty="0"/>
              <a:t>年代密钥长为</a:t>
            </a:r>
            <a:r>
              <a:rPr lang="en-US" altLang="zh-CN" sz="2200" dirty="0"/>
              <a:t>48</a:t>
            </a:r>
            <a:r>
              <a:rPr lang="zh-CN" altLang="en-US" sz="2200" dirty="0"/>
              <a:t>位</a:t>
            </a:r>
            <a:r>
              <a:rPr lang="en-US" altLang="zh-CN" sz="2200" dirty="0"/>
              <a:t>~64</a:t>
            </a:r>
            <a:r>
              <a:rPr lang="zh-CN" altLang="en-US" sz="2200" dirty="0"/>
              <a:t>位。</a:t>
            </a:r>
            <a:r>
              <a:rPr lang="en-US" altLang="zh-CN" sz="2200" dirty="0"/>
              <a:t>20</a:t>
            </a:r>
            <a:r>
              <a:rPr lang="zh-CN" altLang="en-US" sz="2200" dirty="0"/>
              <a:t>世纪</a:t>
            </a:r>
            <a:r>
              <a:rPr lang="en-US" altLang="zh-CN" sz="2200" dirty="0"/>
              <a:t>90</a:t>
            </a:r>
            <a:r>
              <a:rPr lang="zh-CN" altLang="en-US" sz="2200" dirty="0"/>
              <a:t>年代，由于发达国家不准出口</a:t>
            </a:r>
            <a:r>
              <a:rPr lang="en-US" altLang="zh-CN" sz="2200" dirty="0"/>
              <a:t>64</a:t>
            </a:r>
            <a:r>
              <a:rPr lang="zh-CN" altLang="en-US" sz="2200" dirty="0"/>
              <a:t>位加密产品，所以国内应大力研制</a:t>
            </a:r>
            <a:r>
              <a:rPr lang="en-US" altLang="zh-CN" sz="2200" dirty="0"/>
              <a:t>128</a:t>
            </a:r>
            <a:r>
              <a:rPr lang="zh-CN" altLang="en-US" sz="2200" dirty="0"/>
              <a:t>位产品。建议密钥至少为</a:t>
            </a:r>
            <a:r>
              <a:rPr lang="en-US" altLang="zh-CN" sz="2200" dirty="0"/>
              <a:t>64</a:t>
            </a:r>
            <a:r>
              <a:rPr lang="zh-CN" altLang="en-US" sz="2200" dirty="0"/>
              <a:t>位。</a:t>
            </a:r>
          </a:p>
          <a:p>
            <a:pPr lvl="1"/>
            <a:r>
              <a:rPr lang="zh-CN" altLang="en-US" sz="2200" dirty="0"/>
              <a:t>动态会话密钥。每次会话的密钥不同。</a:t>
            </a:r>
          </a:p>
          <a:p>
            <a:pPr lvl="1"/>
            <a:r>
              <a:rPr lang="zh-CN" altLang="en-US" sz="2200" dirty="0"/>
              <a:t>保护关键密钥（</a:t>
            </a:r>
            <a:r>
              <a:rPr lang="en-US" altLang="zh-CN" sz="2200" dirty="0"/>
              <a:t>KEK</a:t>
            </a:r>
            <a:r>
              <a:rPr lang="zh-CN" altLang="en-US" sz="2200" dirty="0"/>
              <a:t>：</a:t>
            </a:r>
            <a:r>
              <a:rPr lang="en-US" altLang="zh-CN" sz="2400" b="1" dirty="0">
                <a:solidFill>
                  <a:srgbClr val="002060"/>
                </a:solidFill>
              </a:rPr>
              <a:t>KEY CNCRYPTION KEY</a:t>
            </a:r>
            <a:r>
              <a:rPr lang="zh-CN" altLang="en-US" sz="2400" b="1" dirty="0">
                <a:solidFill>
                  <a:srgbClr val="002060"/>
                </a:solidFill>
              </a:rPr>
              <a:t>）</a:t>
            </a:r>
            <a:r>
              <a:rPr lang="zh-CN" altLang="en-US" sz="2200" dirty="0"/>
              <a:t>。</a:t>
            </a:r>
          </a:p>
          <a:p>
            <a:r>
              <a:rPr lang="zh-CN" altLang="en-US" sz="2600" dirty="0"/>
              <a:t>定期变换加密会话的密钥。因为这些密钥是用来加密会话密钥的，一旦泄漏就会引起灾难性的后果。</a:t>
            </a:r>
          </a:p>
        </p:txBody>
      </p:sp>
    </p:spTree>
    <p:extLst>
      <p:ext uri="{BB962C8B-B14F-4D97-AF65-F5344CB8AC3E}">
        <p14:creationId xmlns:p14="http://schemas.microsoft.com/office/powerpoint/2010/main" val="420846899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a:ea typeface="宋体" panose="02010600030101010101" pitchFamily="2" charset="-122"/>
              </a:rPr>
              <a:t>多大才算大？</a:t>
            </a:r>
          </a:p>
        </p:txBody>
      </p:sp>
      <p:sp>
        <p:nvSpPr>
          <p:cNvPr id="53251" name="Rectangle 3"/>
          <p:cNvSpPr>
            <a:spLocks noGrp="1" noChangeArrowheads="1"/>
          </p:cNvSpPr>
          <p:nvPr>
            <p:ph idx="1"/>
          </p:nvPr>
        </p:nvSpPr>
        <p:spPr/>
        <p:txBody>
          <a:bodyPr/>
          <a:lstStyle/>
          <a:p>
            <a:pPr eaLnBrk="1" hangingPunct="1">
              <a:lnSpc>
                <a:spcPct val="80000"/>
              </a:lnSpc>
            </a:pPr>
            <a:r>
              <a:rPr lang="zh-CN" altLang="en-US">
                <a:ea typeface="宋体" panose="02010600030101010101" pitchFamily="2" charset="-122"/>
              </a:rPr>
              <a:t>一年中的秒数				</a:t>
            </a:r>
            <a:r>
              <a:rPr lang="en-US" altLang="zh-CN">
                <a:ea typeface="宋体" panose="02010600030101010101" pitchFamily="2" charset="-122"/>
              </a:rPr>
              <a:t>3×10</a:t>
            </a:r>
            <a:r>
              <a:rPr lang="en-US" altLang="zh-CN" baseline="30000">
                <a:ea typeface="宋体" panose="02010600030101010101" pitchFamily="2" charset="-122"/>
              </a:rPr>
              <a:t>7</a:t>
            </a:r>
          </a:p>
          <a:p>
            <a:pPr eaLnBrk="1" hangingPunct="1">
              <a:lnSpc>
                <a:spcPct val="80000"/>
              </a:lnSpc>
            </a:pPr>
            <a:r>
              <a:rPr lang="zh-CN" altLang="en-US">
                <a:ea typeface="宋体" panose="02010600030101010101" pitchFamily="2" charset="-122"/>
              </a:rPr>
              <a:t>太阳系的平均年龄（年）		</a:t>
            </a:r>
            <a:r>
              <a:rPr lang="en-US" altLang="zh-CN">
                <a:ea typeface="宋体" panose="02010600030101010101" pitchFamily="2" charset="-122"/>
              </a:rPr>
              <a:t>6×10</a:t>
            </a:r>
            <a:r>
              <a:rPr lang="en-US" altLang="zh-CN" baseline="30000">
                <a:ea typeface="宋体" panose="02010600030101010101" pitchFamily="2" charset="-122"/>
              </a:rPr>
              <a:t>9</a:t>
            </a:r>
          </a:p>
          <a:p>
            <a:pPr eaLnBrk="1" hangingPunct="1">
              <a:lnSpc>
                <a:spcPct val="80000"/>
              </a:lnSpc>
            </a:pPr>
            <a:r>
              <a:rPr lang="zh-CN" altLang="en-US">
                <a:ea typeface="宋体" panose="02010600030101010101" pitchFamily="2" charset="-122"/>
              </a:rPr>
              <a:t>太阳系的平均年龄（秒）		</a:t>
            </a:r>
            <a:r>
              <a:rPr lang="en-US" altLang="zh-CN">
                <a:ea typeface="宋体" panose="02010600030101010101" pitchFamily="2" charset="-122"/>
              </a:rPr>
              <a:t>2×10</a:t>
            </a:r>
            <a:r>
              <a:rPr lang="en-US" altLang="zh-CN" baseline="30000">
                <a:ea typeface="宋体" panose="02010600030101010101" pitchFamily="2" charset="-122"/>
              </a:rPr>
              <a:t>17</a:t>
            </a:r>
          </a:p>
          <a:p>
            <a:pPr eaLnBrk="1" hangingPunct="1">
              <a:lnSpc>
                <a:spcPct val="80000"/>
              </a:lnSpc>
            </a:pPr>
            <a:r>
              <a:rPr lang="en-US" altLang="zh-CN">
                <a:ea typeface="宋体" panose="02010600030101010101" pitchFamily="2" charset="-122"/>
              </a:rPr>
              <a:t>50M</a:t>
            </a:r>
            <a:r>
              <a:rPr lang="zh-CN" altLang="en-US">
                <a:ea typeface="宋体" panose="02010600030101010101" pitchFamily="2" charset="-122"/>
              </a:rPr>
              <a:t>计算机一年时钟数		</a:t>
            </a:r>
            <a:r>
              <a:rPr lang="en-US" altLang="zh-CN">
                <a:ea typeface="宋体" panose="02010600030101010101" pitchFamily="2" charset="-122"/>
              </a:rPr>
              <a:t>1.6×10</a:t>
            </a:r>
            <a:r>
              <a:rPr lang="en-US" altLang="zh-CN" baseline="30000">
                <a:ea typeface="宋体" panose="02010600030101010101" pitchFamily="2" charset="-122"/>
              </a:rPr>
              <a:t>15</a:t>
            </a:r>
            <a:endParaRPr lang="en-US" altLang="zh-CN">
              <a:ea typeface="宋体" panose="02010600030101010101" pitchFamily="2" charset="-122"/>
            </a:endParaRPr>
          </a:p>
          <a:p>
            <a:pPr eaLnBrk="1" hangingPunct="1">
              <a:lnSpc>
                <a:spcPct val="80000"/>
              </a:lnSpc>
            </a:pPr>
            <a:r>
              <a:rPr lang="en-US" altLang="zh-CN">
                <a:ea typeface="宋体" panose="02010600030101010101" pitchFamily="2" charset="-122"/>
              </a:rPr>
              <a:t>64</a:t>
            </a:r>
            <a:r>
              <a:rPr lang="zh-CN" altLang="en-US">
                <a:ea typeface="宋体" panose="02010600030101010101" pitchFamily="2" charset="-122"/>
              </a:rPr>
              <a:t>位数的大小				</a:t>
            </a:r>
            <a:r>
              <a:rPr lang="en-US" altLang="zh-CN">
                <a:ea typeface="宋体" panose="02010600030101010101" pitchFamily="2" charset="-122"/>
              </a:rPr>
              <a:t>1.8×10</a:t>
            </a:r>
            <a:r>
              <a:rPr lang="en-US" altLang="zh-CN" baseline="30000">
                <a:ea typeface="宋体" panose="02010600030101010101" pitchFamily="2" charset="-122"/>
              </a:rPr>
              <a:t>19</a:t>
            </a:r>
            <a:endParaRPr lang="en-US" altLang="zh-CN">
              <a:ea typeface="宋体" panose="02010600030101010101" pitchFamily="2" charset="-122"/>
            </a:endParaRPr>
          </a:p>
          <a:p>
            <a:pPr eaLnBrk="1" hangingPunct="1">
              <a:lnSpc>
                <a:spcPct val="80000"/>
              </a:lnSpc>
            </a:pPr>
            <a:r>
              <a:rPr lang="en-US" altLang="zh-CN">
                <a:ea typeface="宋体" panose="02010600030101010101" pitchFamily="2" charset="-122"/>
              </a:rPr>
              <a:t>128</a:t>
            </a:r>
            <a:r>
              <a:rPr lang="zh-CN" altLang="en-US">
                <a:ea typeface="宋体" panose="02010600030101010101" pitchFamily="2" charset="-122"/>
              </a:rPr>
              <a:t>位数的大小				</a:t>
            </a:r>
            <a:r>
              <a:rPr lang="en-US" altLang="zh-CN">
                <a:ea typeface="宋体" panose="02010600030101010101" pitchFamily="2" charset="-122"/>
              </a:rPr>
              <a:t>3.4×10</a:t>
            </a:r>
            <a:r>
              <a:rPr lang="en-US" altLang="zh-CN" baseline="30000">
                <a:ea typeface="宋体" panose="02010600030101010101" pitchFamily="2" charset="-122"/>
              </a:rPr>
              <a:t>38</a:t>
            </a:r>
            <a:endParaRPr lang="en-US" altLang="zh-CN">
              <a:ea typeface="宋体" panose="02010600030101010101" pitchFamily="2" charset="-122"/>
            </a:endParaRPr>
          </a:p>
          <a:p>
            <a:pPr eaLnBrk="1" hangingPunct="1">
              <a:lnSpc>
                <a:spcPct val="80000"/>
              </a:lnSpc>
            </a:pPr>
            <a:r>
              <a:rPr lang="en-US" altLang="zh-CN">
                <a:ea typeface="宋体" panose="02010600030101010101" pitchFamily="2" charset="-122"/>
              </a:rPr>
              <a:t>256</a:t>
            </a:r>
            <a:r>
              <a:rPr lang="zh-CN" altLang="en-US">
                <a:ea typeface="宋体" panose="02010600030101010101" pitchFamily="2" charset="-122"/>
              </a:rPr>
              <a:t>位数的大小				</a:t>
            </a:r>
            <a:r>
              <a:rPr lang="en-US" altLang="zh-CN">
                <a:ea typeface="宋体" panose="02010600030101010101" pitchFamily="2" charset="-122"/>
              </a:rPr>
              <a:t>1.2×10</a:t>
            </a:r>
            <a:r>
              <a:rPr lang="en-US" altLang="zh-CN" baseline="30000">
                <a:ea typeface="宋体" panose="02010600030101010101" pitchFamily="2" charset="-122"/>
              </a:rPr>
              <a:t>77</a:t>
            </a:r>
            <a:endParaRPr lang="en-US" altLang="zh-CN">
              <a:ea typeface="宋体" panose="02010600030101010101" pitchFamily="2" charset="-122"/>
            </a:endParaRPr>
          </a:p>
          <a:p>
            <a:pPr eaLnBrk="1" hangingPunct="1">
              <a:lnSpc>
                <a:spcPct val="80000"/>
              </a:lnSpc>
            </a:pPr>
            <a:r>
              <a:rPr lang="zh-CN" altLang="en-US">
                <a:ea typeface="宋体" panose="02010600030101010101" pitchFamily="2" charset="-122"/>
              </a:rPr>
              <a:t>宇宙中的电子数目			</a:t>
            </a:r>
            <a:r>
              <a:rPr lang="en-US" altLang="zh-CN">
                <a:ea typeface="宋体" panose="02010600030101010101" pitchFamily="2" charset="-122"/>
              </a:rPr>
              <a:t>8.37×10</a:t>
            </a:r>
            <a:r>
              <a:rPr lang="en-US" altLang="zh-CN" baseline="30000">
                <a:ea typeface="宋体" panose="02010600030101010101" pitchFamily="2" charset="-122"/>
              </a:rPr>
              <a:t>77</a:t>
            </a:r>
            <a:endParaRPr lang="en-US" altLang="zh-CN">
              <a:ea typeface="宋体" panose="02010600030101010101" pitchFamily="2" charset="-122"/>
            </a:endParaRPr>
          </a:p>
          <a:p>
            <a:pPr eaLnBrk="1" hangingPunct="1">
              <a:lnSpc>
                <a:spcPct val="80000"/>
              </a:lnSpc>
            </a:pPr>
            <a:r>
              <a:rPr lang="en-US" altLang="zh-CN">
                <a:ea typeface="宋体" panose="02010600030101010101" pitchFamily="2" charset="-122"/>
              </a:rPr>
              <a:t>128bit    2</a:t>
            </a:r>
            <a:r>
              <a:rPr lang="en-US" altLang="zh-CN" baseline="30000">
                <a:ea typeface="宋体" panose="02010600030101010101" pitchFamily="2" charset="-122"/>
              </a:rPr>
              <a:t>128</a:t>
            </a:r>
            <a:r>
              <a:rPr lang="zh-CN" altLang="en-US">
                <a:ea typeface="宋体" panose="02010600030101010101" pitchFamily="2" charset="-122"/>
              </a:rPr>
              <a:t>＝</a:t>
            </a:r>
            <a:r>
              <a:rPr lang="en-US" altLang="zh-CN">
                <a:ea typeface="宋体" panose="02010600030101010101" pitchFamily="2" charset="-122"/>
              </a:rPr>
              <a:t>3.4*10</a:t>
            </a:r>
            <a:r>
              <a:rPr lang="en-US" altLang="zh-CN" baseline="30000">
                <a:ea typeface="宋体" panose="02010600030101010101" pitchFamily="2" charset="-122"/>
              </a:rPr>
              <a:t>38 </a:t>
            </a:r>
            <a:r>
              <a:rPr lang="en-US" altLang="zh-CN">
                <a:ea typeface="宋体" panose="02010600030101010101" pitchFamily="2" charset="-122"/>
              </a:rPr>
              <a:t> </a:t>
            </a:r>
            <a:r>
              <a:rPr lang="zh-CN" altLang="en-US">
                <a:ea typeface="宋体" panose="02010600030101010101" pitchFamily="2" charset="-122"/>
              </a:rPr>
              <a:t>每秒一亿把钥匙需要</a:t>
            </a:r>
            <a:r>
              <a:rPr lang="en-US" altLang="zh-CN">
                <a:ea typeface="宋体" panose="02010600030101010101" pitchFamily="2" charset="-122"/>
              </a:rPr>
              <a:t>10</a:t>
            </a:r>
            <a:r>
              <a:rPr lang="en-US" altLang="zh-CN" baseline="30000">
                <a:ea typeface="宋体" panose="02010600030101010101" pitchFamily="2" charset="-122"/>
              </a:rPr>
              <a:t>14</a:t>
            </a:r>
            <a:r>
              <a:rPr lang="zh-CN" altLang="en-US">
                <a:ea typeface="宋体" panose="02010600030101010101" pitchFamily="2" charset="-122"/>
              </a:rPr>
              <a:t>年。</a:t>
            </a:r>
          </a:p>
        </p:txBody>
      </p:sp>
      <p:sp>
        <p:nvSpPr>
          <p:cNvPr id="46084"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087328A-067F-4A2D-BDC2-8577892A010C}"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608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2194221-5186-4C28-860E-E043414D4BAF}"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68</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25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箭头 4">
            <a:extLst>
              <a:ext uri="{FF2B5EF4-FFF2-40B4-BE49-F238E27FC236}">
                <a16:creationId xmlns:a16="http://schemas.microsoft.com/office/drawing/2014/main" id="{99730D3C-9F3A-4D5A-B0EB-23F1715EAD0F}"/>
              </a:ext>
            </a:extLst>
          </p:cNvPr>
          <p:cNvSpPr/>
          <p:nvPr/>
        </p:nvSpPr>
        <p:spPr>
          <a:xfrm>
            <a:off x="468313" y="3509963"/>
            <a:ext cx="8464550" cy="585787"/>
          </a:xfrm>
          <a:prstGeom prst="rightArrow">
            <a:avLst/>
          </a:prstGeom>
          <a:gradFill>
            <a:gsLst>
              <a:gs pos="0">
                <a:schemeClr val="accent1">
                  <a:lumMod val="5000"/>
                  <a:lumOff val="95000"/>
                </a:schemeClr>
              </a:gs>
              <a:gs pos="49000">
                <a:schemeClr val="accent1">
                  <a:lumMod val="45000"/>
                  <a:lumOff val="55000"/>
                </a:schemeClr>
              </a:gs>
              <a:gs pos="68000">
                <a:schemeClr val="accent1">
                  <a:lumMod val="45000"/>
                  <a:lumOff val="55000"/>
                </a:schemeClr>
              </a:gs>
              <a:gs pos="100000">
                <a:schemeClr val="accent1">
                  <a:lumMod val="30000"/>
                  <a:lumOff val="70000"/>
                </a:schemeClr>
              </a:gs>
            </a:gsLst>
            <a:lin ang="5400000" scaled="0"/>
          </a:gradFill>
        </p:spPr>
        <p:style>
          <a:lnRef idx="2">
            <a:schemeClr val="accent1">
              <a:lumMod val="75000"/>
            </a:schemeClr>
          </a:lnRef>
          <a:fillRef idx="1">
            <a:schemeClr val="accent1"/>
          </a:fillRef>
          <a:effectRef idx="0">
            <a:srgbClr val="FFFFFF"/>
          </a:effectRef>
          <a:fontRef idx="minor">
            <a:schemeClr val="lt1"/>
          </a:fontRef>
        </p:style>
        <p:txBody>
          <a:bodyPr anchor="ctr"/>
          <a:lstStyle/>
          <a:p>
            <a:pPr algn="ctr"/>
            <a:endParaRPr lang="zh-CN" altLang="en-US" noProof="1"/>
          </a:p>
        </p:txBody>
      </p:sp>
      <p:sp>
        <p:nvSpPr>
          <p:cNvPr id="6" name="矩形 5">
            <a:extLst>
              <a:ext uri="{FF2B5EF4-FFF2-40B4-BE49-F238E27FC236}">
                <a16:creationId xmlns:a16="http://schemas.microsoft.com/office/drawing/2014/main" id="{78A5DA29-8E12-4133-9DA3-02FB28DDB05A}"/>
              </a:ext>
            </a:extLst>
          </p:cNvPr>
          <p:cNvSpPr/>
          <p:nvPr/>
        </p:nvSpPr>
        <p:spPr>
          <a:xfrm>
            <a:off x="468313" y="1917700"/>
            <a:ext cx="1452562" cy="127158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r>
              <a:rPr lang="zh-CN" altLang="en-US" sz="1400" noProof="1">
                <a:solidFill>
                  <a:schemeClr val="tx1"/>
                </a:solidFill>
              </a:rPr>
              <a:t>中共中央政治局常务委员会研究决定大力发展商用密码和加强商用密码的管理</a:t>
            </a:r>
          </a:p>
        </p:txBody>
      </p:sp>
      <p:sp>
        <p:nvSpPr>
          <p:cNvPr id="7" name="矩形 6">
            <a:extLst>
              <a:ext uri="{FF2B5EF4-FFF2-40B4-BE49-F238E27FC236}">
                <a16:creationId xmlns:a16="http://schemas.microsoft.com/office/drawing/2014/main" id="{F3B1982E-B76B-46F1-BB74-9803462BF618}"/>
              </a:ext>
            </a:extLst>
          </p:cNvPr>
          <p:cNvSpPr/>
          <p:nvPr/>
        </p:nvSpPr>
        <p:spPr>
          <a:xfrm>
            <a:off x="2124075" y="1920875"/>
            <a:ext cx="1454150" cy="127158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r>
              <a:rPr lang="zh-CN" altLang="en-US" sz="1400" noProof="1">
                <a:solidFill>
                  <a:schemeClr val="tx1"/>
                </a:solidFill>
              </a:rPr>
              <a:t>国家密码管理委员会办公室下设商用密码管理办公室，进一步明确了商用密码管理体制</a:t>
            </a:r>
          </a:p>
        </p:txBody>
      </p:sp>
      <p:sp>
        <p:nvSpPr>
          <p:cNvPr id="8" name="矩形 7">
            <a:extLst>
              <a:ext uri="{FF2B5EF4-FFF2-40B4-BE49-F238E27FC236}">
                <a16:creationId xmlns:a16="http://schemas.microsoft.com/office/drawing/2014/main" id="{7E9F5DE7-3CFF-49DA-B46C-E937A4F549EA}"/>
              </a:ext>
            </a:extLst>
          </p:cNvPr>
          <p:cNvSpPr/>
          <p:nvPr/>
        </p:nvSpPr>
        <p:spPr>
          <a:xfrm>
            <a:off x="1187450" y="4292600"/>
            <a:ext cx="1454150" cy="1679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r>
              <a:rPr lang="zh-CN" altLang="en-US" sz="1400" noProof="1">
                <a:solidFill>
                  <a:schemeClr val="tx1"/>
                </a:solidFill>
              </a:rPr>
              <a:t>国务院颁布《商用密码管理条例》，国家密码管理委员会及其办公室主管全国的商用密码管理工作</a:t>
            </a:r>
          </a:p>
        </p:txBody>
      </p:sp>
      <p:sp>
        <p:nvSpPr>
          <p:cNvPr id="10" name="矩形 9">
            <a:extLst>
              <a:ext uri="{FF2B5EF4-FFF2-40B4-BE49-F238E27FC236}">
                <a16:creationId xmlns:a16="http://schemas.microsoft.com/office/drawing/2014/main" id="{22BE91D0-C1B7-413D-B2C4-A0AC9CA89FAD}"/>
              </a:ext>
            </a:extLst>
          </p:cNvPr>
          <p:cNvSpPr/>
          <p:nvPr/>
        </p:nvSpPr>
        <p:spPr>
          <a:xfrm>
            <a:off x="320675" y="476250"/>
            <a:ext cx="74613" cy="12255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endParaRPr lang="zh-CN" altLang="en-US" noProof="1"/>
          </a:p>
        </p:txBody>
      </p:sp>
      <p:sp>
        <p:nvSpPr>
          <p:cNvPr id="11" name="矩形 10">
            <a:extLst>
              <a:ext uri="{FF2B5EF4-FFF2-40B4-BE49-F238E27FC236}">
                <a16:creationId xmlns:a16="http://schemas.microsoft.com/office/drawing/2014/main" id="{BD35382F-F88A-41C0-A879-574A007E2E71}"/>
              </a:ext>
            </a:extLst>
          </p:cNvPr>
          <p:cNvSpPr/>
          <p:nvPr/>
        </p:nvSpPr>
        <p:spPr>
          <a:xfrm>
            <a:off x="3803650" y="476250"/>
            <a:ext cx="74613" cy="12255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endParaRPr lang="zh-CN" altLang="en-US" noProof="1"/>
          </a:p>
        </p:txBody>
      </p:sp>
      <p:sp>
        <p:nvSpPr>
          <p:cNvPr id="12" name="矩形 11">
            <a:extLst>
              <a:ext uri="{FF2B5EF4-FFF2-40B4-BE49-F238E27FC236}">
                <a16:creationId xmlns:a16="http://schemas.microsoft.com/office/drawing/2014/main" id="{92A47A14-54D3-4694-98FF-35C7CC98342B}"/>
              </a:ext>
            </a:extLst>
          </p:cNvPr>
          <p:cNvSpPr/>
          <p:nvPr/>
        </p:nvSpPr>
        <p:spPr>
          <a:xfrm>
            <a:off x="6227763" y="476250"/>
            <a:ext cx="76200" cy="12255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endParaRPr lang="zh-CN" altLang="en-US" noProof="1"/>
          </a:p>
        </p:txBody>
      </p:sp>
      <p:sp>
        <p:nvSpPr>
          <p:cNvPr id="13" name="矩形 12">
            <a:extLst>
              <a:ext uri="{FF2B5EF4-FFF2-40B4-BE49-F238E27FC236}">
                <a16:creationId xmlns:a16="http://schemas.microsoft.com/office/drawing/2014/main" id="{D9CBA1B2-9DB5-4145-83C3-298D52C437EF}"/>
              </a:ext>
            </a:extLst>
          </p:cNvPr>
          <p:cNvSpPr/>
          <p:nvPr/>
        </p:nvSpPr>
        <p:spPr>
          <a:xfrm>
            <a:off x="8653463" y="476250"/>
            <a:ext cx="74612" cy="12255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endParaRPr lang="zh-CN" altLang="en-US" noProof="1"/>
          </a:p>
        </p:txBody>
      </p:sp>
      <p:cxnSp>
        <p:nvCxnSpPr>
          <p:cNvPr id="14" name="直接连接符 13">
            <a:extLst>
              <a:ext uri="{FF2B5EF4-FFF2-40B4-BE49-F238E27FC236}">
                <a16:creationId xmlns:a16="http://schemas.microsoft.com/office/drawing/2014/main" id="{58B55D94-B6B0-42B0-89B0-E12190D0E197}"/>
              </a:ext>
            </a:extLst>
          </p:cNvPr>
          <p:cNvCxnSpPr>
            <a:stCxn id="10" idx="3"/>
            <a:endCxn id="11" idx="1"/>
          </p:cNvCxnSpPr>
          <p:nvPr/>
        </p:nvCxnSpPr>
        <p:spPr>
          <a:xfrm>
            <a:off x="395288" y="1089025"/>
            <a:ext cx="3408362" cy="0"/>
          </a:xfrm>
          <a:prstGeom prst="line">
            <a:avLst/>
          </a:prstGeom>
        </p:spPr>
        <p:style>
          <a:lnRef idx="2">
            <a:schemeClr val="accent1"/>
          </a:lnRef>
          <a:fillRef idx="0">
            <a:srgbClr val="FFFFFF"/>
          </a:fillRef>
          <a:effectRef idx="0">
            <a:srgbClr val="FFFFFF"/>
          </a:effectRef>
          <a:fontRef idx="minor">
            <a:schemeClr val="tx1"/>
          </a:fontRef>
        </p:style>
      </p:cxnSp>
      <p:cxnSp>
        <p:nvCxnSpPr>
          <p:cNvPr id="16" name="直接连接符 15">
            <a:extLst>
              <a:ext uri="{FF2B5EF4-FFF2-40B4-BE49-F238E27FC236}">
                <a16:creationId xmlns:a16="http://schemas.microsoft.com/office/drawing/2014/main" id="{AE39E1AD-575C-49BF-8C83-1475F4D67200}"/>
              </a:ext>
            </a:extLst>
          </p:cNvPr>
          <p:cNvCxnSpPr>
            <a:stCxn id="11" idx="3"/>
            <a:endCxn id="12" idx="1"/>
          </p:cNvCxnSpPr>
          <p:nvPr/>
        </p:nvCxnSpPr>
        <p:spPr>
          <a:xfrm>
            <a:off x="3878263" y="1089025"/>
            <a:ext cx="2349500" cy="0"/>
          </a:xfrm>
          <a:prstGeom prst="line">
            <a:avLst/>
          </a:prstGeom>
        </p:spPr>
        <p:style>
          <a:lnRef idx="2">
            <a:schemeClr val="accent1"/>
          </a:lnRef>
          <a:fillRef idx="0">
            <a:srgbClr val="FFFFFF"/>
          </a:fillRef>
          <a:effectRef idx="0">
            <a:srgbClr val="FFFFFF"/>
          </a:effectRef>
          <a:fontRef idx="minor">
            <a:schemeClr val="tx1"/>
          </a:fontRef>
        </p:style>
      </p:cxnSp>
      <p:cxnSp>
        <p:nvCxnSpPr>
          <p:cNvPr id="17" name="直接连接符 16">
            <a:extLst>
              <a:ext uri="{FF2B5EF4-FFF2-40B4-BE49-F238E27FC236}">
                <a16:creationId xmlns:a16="http://schemas.microsoft.com/office/drawing/2014/main" id="{E2A81575-835E-49B6-8C08-7D0104099475}"/>
              </a:ext>
            </a:extLst>
          </p:cNvPr>
          <p:cNvCxnSpPr>
            <a:stCxn id="12" idx="3"/>
            <a:endCxn id="13" idx="1"/>
          </p:cNvCxnSpPr>
          <p:nvPr/>
        </p:nvCxnSpPr>
        <p:spPr>
          <a:xfrm>
            <a:off x="6303963" y="1089025"/>
            <a:ext cx="2349500" cy="0"/>
          </a:xfrm>
          <a:prstGeom prst="line">
            <a:avLst/>
          </a:prstGeom>
        </p:spPr>
        <p:style>
          <a:lnRef idx="2">
            <a:schemeClr val="accent1"/>
          </a:lnRef>
          <a:fillRef idx="0">
            <a:srgbClr val="FFFFFF"/>
          </a:fillRef>
          <a:effectRef idx="0">
            <a:srgbClr val="FFFFFF"/>
          </a:effectRef>
          <a:fontRef idx="minor">
            <a:schemeClr val="tx1"/>
          </a:fontRef>
        </p:style>
      </p:cxnSp>
      <p:sp>
        <p:nvSpPr>
          <p:cNvPr id="3084" name="文本框 17">
            <a:extLst>
              <a:ext uri="{FF2B5EF4-FFF2-40B4-BE49-F238E27FC236}">
                <a16:creationId xmlns:a16="http://schemas.microsoft.com/office/drawing/2014/main" id="{07BF94D6-2216-4E6D-9421-F790C022B2DE}"/>
              </a:ext>
            </a:extLst>
          </p:cNvPr>
          <p:cNvSpPr txBox="1">
            <a:spLocks noChangeArrowheads="1"/>
          </p:cNvSpPr>
          <p:nvPr/>
        </p:nvSpPr>
        <p:spPr bwMode="auto">
          <a:xfrm>
            <a:off x="1270000" y="723900"/>
            <a:ext cx="1862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t>起步形成阶段</a:t>
            </a:r>
          </a:p>
        </p:txBody>
      </p:sp>
      <p:sp>
        <p:nvSpPr>
          <p:cNvPr id="3085" name="文本框 19">
            <a:extLst>
              <a:ext uri="{FF2B5EF4-FFF2-40B4-BE49-F238E27FC236}">
                <a16:creationId xmlns:a16="http://schemas.microsoft.com/office/drawing/2014/main" id="{80B40CEB-D445-4CA5-9D6E-BAA49A7CBF07}"/>
              </a:ext>
            </a:extLst>
          </p:cNvPr>
          <p:cNvSpPr txBox="1">
            <a:spLocks noChangeArrowheads="1"/>
          </p:cNvSpPr>
          <p:nvPr/>
        </p:nvSpPr>
        <p:spPr bwMode="auto">
          <a:xfrm>
            <a:off x="827088" y="1089025"/>
            <a:ext cx="2662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(20世纪90年代-2008年)</a:t>
            </a:r>
          </a:p>
        </p:txBody>
      </p:sp>
      <p:sp>
        <p:nvSpPr>
          <p:cNvPr id="3086" name="文本框 20">
            <a:extLst>
              <a:ext uri="{FF2B5EF4-FFF2-40B4-BE49-F238E27FC236}">
                <a16:creationId xmlns:a16="http://schemas.microsoft.com/office/drawing/2014/main" id="{F7810011-B206-4AAA-AA60-3E5A71BA2C99}"/>
              </a:ext>
            </a:extLst>
          </p:cNvPr>
          <p:cNvSpPr txBox="1">
            <a:spLocks noChangeArrowheads="1"/>
          </p:cNvSpPr>
          <p:nvPr/>
        </p:nvSpPr>
        <p:spPr bwMode="auto">
          <a:xfrm>
            <a:off x="4356100" y="720725"/>
            <a:ext cx="1862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快速发展阶段</a:t>
            </a:r>
          </a:p>
        </p:txBody>
      </p:sp>
      <p:sp>
        <p:nvSpPr>
          <p:cNvPr id="3087" name="文本框 21">
            <a:extLst>
              <a:ext uri="{FF2B5EF4-FFF2-40B4-BE49-F238E27FC236}">
                <a16:creationId xmlns:a16="http://schemas.microsoft.com/office/drawing/2014/main" id="{998DB537-35D0-4FF9-8AA6-5377FCE19955}"/>
              </a:ext>
            </a:extLst>
          </p:cNvPr>
          <p:cNvSpPr txBox="1">
            <a:spLocks noChangeArrowheads="1"/>
          </p:cNvSpPr>
          <p:nvPr/>
        </p:nvSpPr>
        <p:spPr bwMode="auto">
          <a:xfrm>
            <a:off x="3803650" y="1089025"/>
            <a:ext cx="2662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dirty="0"/>
              <a:t>(2008-2018年)</a:t>
            </a:r>
          </a:p>
        </p:txBody>
      </p:sp>
      <p:sp>
        <p:nvSpPr>
          <p:cNvPr id="3088" name="文本框 22">
            <a:extLst>
              <a:ext uri="{FF2B5EF4-FFF2-40B4-BE49-F238E27FC236}">
                <a16:creationId xmlns:a16="http://schemas.microsoft.com/office/drawing/2014/main" id="{DD7B72C0-3466-42FB-ABC4-E2414C6F6E07}"/>
              </a:ext>
            </a:extLst>
          </p:cNvPr>
          <p:cNvSpPr txBox="1">
            <a:spLocks noChangeArrowheads="1"/>
          </p:cNvSpPr>
          <p:nvPr/>
        </p:nvSpPr>
        <p:spPr bwMode="auto">
          <a:xfrm>
            <a:off x="6569075" y="720725"/>
            <a:ext cx="1862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t>立法规范阶段</a:t>
            </a:r>
          </a:p>
        </p:txBody>
      </p:sp>
      <p:sp>
        <p:nvSpPr>
          <p:cNvPr id="3089" name="文本框 23">
            <a:extLst>
              <a:ext uri="{FF2B5EF4-FFF2-40B4-BE49-F238E27FC236}">
                <a16:creationId xmlns:a16="http://schemas.microsoft.com/office/drawing/2014/main" id="{F31BA6B2-FD4C-41A4-8F57-0C650C46E4DC}"/>
              </a:ext>
            </a:extLst>
          </p:cNvPr>
          <p:cNvSpPr txBox="1">
            <a:spLocks noChangeArrowheads="1"/>
          </p:cNvSpPr>
          <p:nvPr/>
        </p:nvSpPr>
        <p:spPr bwMode="auto">
          <a:xfrm>
            <a:off x="6156325" y="1089025"/>
            <a:ext cx="2662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t>(2019年-)</a:t>
            </a:r>
          </a:p>
        </p:txBody>
      </p:sp>
      <p:sp>
        <p:nvSpPr>
          <p:cNvPr id="26" name="矩形 25">
            <a:extLst>
              <a:ext uri="{FF2B5EF4-FFF2-40B4-BE49-F238E27FC236}">
                <a16:creationId xmlns:a16="http://schemas.microsoft.com/office/drawing/2014/main" id="{61D34409-6BF9-44ED-B8C9-C5FD527CAEAE}"/>
              </a:ext>
            </a:extLst>
          </p:cNvPr>
          <p:cNvSpPr/>
          <p:nvPr/>
        </p:nvSpPr>
        <p:spPr>
          <a:xfrm>
            <a:off x="3419475" y="4341813"/>
            <a:ext cx="1244600" cy="1090612"/>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r>
              <a:rPr lang="zh-CN" altLang="en-US" sz="1200" noProof="1">
                <a:solidFill>
                  <a:schemeClr val="tx1"/>
                </a:solidFill>
              </a:rPr>
              <a:t>国家密码管理局公布SM2椭圆曲线公钥密码算法和SM3密码杂凑算法</a:t>
            </a:r>
          </a:p>
        </p:txBody>
      </p:sp>
      <p:sp>
        <p:nvSpPr>
          <p:cNvPr id="27" name="矩形 26">
            <a:extLst>
              <a:ext uri="{FF2B5EF4-FFF2-40B4-BE49-F238E27FC236}">
                <a16:creationId xmlns:a16="http://schemas.microsoft.com/office/drawing/2014/main" id="{E584E1DE-A86B-4EF8-ABFC-CF0E222F9442}"/>
              </a:ext>
            </a:extLst>
          </p:cNvPr>
          <p:cNvSpPr/>
          <p:nvPr/>
        </p:nvSpPr>
        <p:spPr>
          <a:xfrm>
            <a:off x="4787900" y="4349750"/>
            <a:ext cx="1244600" cy="8699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r>
              <a:rPr lang="zh-CN" altLang="en-US" sz="1200" noProof="1">
                <a:solidFill>
                  <a:schemeClr val="tx1"/>
                </a:solidFill>
              </a:rPr>
              <a:t>ZUC算法正式成为3GPP LTE第三套加密标准核心算法</a:t>
            </a:r>
          </a:p>
        </p:txBody>
      </p:sp>
      <p:sp>
        <p:nvSpPr>
          <p:cNvPr id="28" name="矩形 27">
            <a:extLst>
              <a:ext uri="{FF2B5EF4-FFF2-40B4-BE49-F238E27FC236}">
                <a16:creationId xmlns:a16="http://schemas.microsoft.com/office/drawing/2014/main" id="{866FDC2E-1BA9-4C50-BBED-0FD0CFE5A0F9}"/>
              </a:ext>
            </a:extLst>
          </p:cNvPr>
          <p:cNvSpPr/>
          <p:nvPr/>
        </p:nvSpPr>
        <p:spPr>
          <a:xfrm>
            <a:off x="4892675" y="1920875"/>
            <a:ext cx="1355725" cy="126206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r>
              <a:rPr lang="zh-CN" altLang="en-US" sz="1400" noProof="1">
                <a:solidFill>
                  <a:schemeClr val="tx1"/>
                </a:solidFill>
              </a:rPr>
              <a:t>经国家标准化管理委员会批准成立了密码行业标准化技术委员会</a:t>
            </a:r>
          </a:p>
        </p:txBody>
      </p:sp>
      <p:sp>
        <p:nvSpPr>
          <p:cNvPr id="29" name="矩形 28">
            <a:extLst>
              <a:ext uri="{FF2B5EF4-FFF2-40B4-BE49-F238E27FC236}">
                <a16:creationId xmlns:a16="http://schemas.microsoft.com/office/drawing/2014/main" id="{3114EBA3-A8DC-4DBE-8106-0F90609DAF95}"/>
              </a:ext>
            </a:extLst>
          </p:cNvPr>
          <p:cNvSpPr/>
          <p:nvPr/>
        </p:nvSpPr>
        <p:spPr>
          <a:xfrm>
            <a:off x="6156325" y="4341813"/>
            <a:ext cx="1244600" cy="87153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r>
              <a:rPr lang="zh-CN" altLang="en-US" sz="1200" noProof="1">
                <a:solidFill>
                  <a:schemeClr val="tx1"/>
                </a:solidFill>
              </a:rPr>
              <a:t>SM2/SM3/SM9密码算法正式成为ISO</a:t>
            </a:r>
            <a:r>
              <a:rPr lang="en-US" altLang="zh-CN" sz="1200" noProof="1">
                <a:solidFill>
                  <a:schemeClr val="tx1"/>
                </a:solidFill>
              </a:rPr>
              <a:t>/I</a:t>
            </a:r>
            <a:r>
              <a:rPr lang="zh-CN" altLang="en-US" sz="1200" noProof="1">
                <a:solidFill>
                  <a:schemeClr val="tx1"/>
                </a:solidFill>
              </a:rPr>
              <a:t>EC国际标准</a:t>
            </a:r>
          </a:p>
        </p:txBody>
      </p:sp>
      <p:sp>
        <p:nvSpPr>
          <p:cNvPr id="30" name="矩形 29">
            <a:extLst>
              <a:ext uri="{FF2B5EF4-FFF2-40B4-BE49-F238E27FC236}">
                <a16:creationId xmlns:a16="http://schemas.microsoft.com/office/drawing/2014/main" id="{A4C252B7-5F19-4EB0-A8E9-EBB19FFD0075}"/>
              </a:ext>
            </a:extLst>
          </p:cNvPr>
          <p:cNvSpPr/>
          <p:nvPr/>
        </p:nvSpPr>
        <p:spPr>
          <a:xfrm>
            <a:off x="7524750" y="4346575"/>
            <a:ext cx="1243013" cy="87153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pPr algn="ctr"/>
            <a:r>
              <a:rPr lang="zh-CN" altLang="en-US" sz="1200" noProof="1">
                <a:solidFill>
                  <a:schemeClr val="tx1"/>
                </a:solidFill>
              </a:rPr>
              <a:t>2020年1月1日，《中华人民共和国密码法》正式实施</a:t>
            </a:r>
          </a:p>
        </p:txBody>
      </p:sp>
      <p:sp>
        <p:nvSpPr>
          <p:cNvPr id="31" name="矩形 30">
            <a:extLst>
              <a:ext uri="{FF2B5EF4-FFF2-40B4-BE49-F238E27FC236}">
                <a16:creationId xmlns:a16="http://schemas.microsoft.com/office/drawing/2014/main" id="{59FC482E-03F2-4C9A-8FEF-1842C0C93892}"/>
              </a:ext>
            </a:extLst>
          </p:cNvPr>
          <p:cNvSpPr/>
          <p:nvPr/>
        </p:nvSpPr>
        <p:spPr>
          <a:xfrm>
            <a:off x="6732588" y="1917700"/>
            <a:ext cx="1452562" cy="127158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anchor="ctr"/>
          <a:lstStyle/>
          <a:p>
            <a:r>
              <a:rPr lang="zh-CN" altLang="en-US" sz="1400" noProof="1">
                <a:solidFill>
                  <a:schemeClr val="tx1"/>
                </a:solidFill>
              </a:rPr>
              <a:t>十三届全国人民代表大会常务委员会第十四次表决通过《中华人民共和国密码法》</a:t>
            </a:r>
          </a:p>
        </p:txBody>
      </p:sp>
      <p:sp>
        <p:nvSpPr>
          <p:cNvPr id="3096" name="文本框 31">
            <a:extLst>
              <a:ext uri="{FF2B5EF4-FFF2-40B4-BE49-F238E27FC236}">
                <a16:creationId xmlns:a16="http://schemas.microsoft.com/office/drawing/2014/main" id="{B211885A-C72C-4786-823D-409163B01137}"/>
              </a:ext>
            </a:extLst>
          </p:cNvPr>
          <p:cNvSpPr txBox="1">
            <a:spLocks noChangeArrowheads="1"/>
          </p:cNvSpPr>
          <p:nvPr/>
        </p:nvSpPr>
        <p:spPr bwMode="auto">
          <a:xfrm>
            <a:off x="323850" y="3663950"/>
            <a:ext cx="1012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t>1996</a:t>
            </a:r>
            <a:r>
              <a:rPr lang="zh-CN" altLang="en-US" sz="1200"/>
              <a:t>年</a:t>
            </a:r>
          </a:p>
        </p:txBody>
      </p:sp>
      <p:sp>
        <p:nvSpPr>
          <p:cNvPr id="3097" name="文本框 32">
            <a:extLst>
              <a:ext uri="{FF2B5EF4-FFF2-40B4-BE49-F238E27FC236}">
                <a16:creationId xmlns:a16="http://schemas.microsoft.com/office/drawing/2014/main" id="{F894B69D-8BFE-4A03-81D3-9D2CCFA27E95}"/>
              </a:ext>
            </a:extLst>
          </p:cNvPr>
          <p:cNvSpPr txBox="1">
            <a:spLocks noChangeArrowheads="1"/>
          </p:cNvSpPr>
          <p:nvPr/>
        </p:nvSpPr>
        <p:spPr bwMode="auto">
          <a:xfrm>
            <a:off x="1331913" y="3670300"/>
            <a:ext cx="10112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t>1999</a:t>
            </a:r>
            <a:r>
              <a:rPr lang="zh-CN" altLang="en-US" sz="1200"/>
              <a:t>年</a:t>
            </a:r>
          </a:p>
        </p:txBody>
      </p:sp>
      <p:sp>
        <p:nvSpPr>
          <p:cNvPr id="3098" name="文本框 33">
            <a:extLst>
              <a:ext uri="{FF2B5EF4-FFF2-40B4-BE49-F238E27FC236}">
                <a16:creationId xmlns:a16="http://schemas.microsoft.com/office/drawing/2014/main" id="{A41C88B6-9828-4789-903F-7F0EF31B28B5}"/>
              </a:ext>
            </a:extLst>
          </p:cNvPr>
          <p:cNvSpPr txBox="1">
            <a:spLocks noChangeArrowheads="1"/>
          </p:cNvSpPr>
          <p:nvPr/>
        </p:nvSpPr>
        <p:spPr bwMode="auto">
          <a:xfrm>
            <a:off x="2339975" y="3676650"/>
            <a:ext cx="1012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t>2002</a:t>
            </a:r>
            <a:r>
              <a:rPr lang="zh-CN" altLang="en-US" sz="1200"/>
              <a:t>年</a:t>
            </a:r>
          </a:p>
        </p:txBody>
      </p:sp>
      <p:sp>
        <p:nvSpPr>
          <p:cNvPr id="3099" name="文本框 34">
            <a:extLst>
              <a:ext uri="{FF2B5EF4-FFF2-40B4-BE49-F238E27FC236}">
                <a16:creationId xmlns:a16="http://schemas.microsoft.com/office/drawing/2014/main" id="{8686FA00-7217-4980-8969-D5CBD531B962}"/>
              </a:ext>
            </a:extLst>
          </p:cNvPr>
          <p:cNvSpPr txBox="1">
            <a:spLocks noChangeArrowheads="1"/>
          </p:cNvSpPr>
          <p:nvPr/>
        </p:nvSpPr>
        <p:spPr bwMode="auto">
          <a:xfrm>
            <a:off x="3708400" y="3670300"/>
            <a:ext cx="10128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t>2010</a:t>
            </a:r>
            <a:r>
              <a:rPr lang="zh-CN" altLang="en-US" sz="1200"/>
              <a:t>年</a:t>
            </a:r>
          </a:p>
        </p:txBody>
      </p:sp>
      <p:sp>
        <p:nvSpPr>
          <p:cNvPr id="3100" name="文本框 35">
            <a:extLst>
              <a:ext uri="{FF2B5EF4-FFF2-40B4-BE49-F238E27FC236}">
                <a16:creationId xmlns:a16="http://schemas.microsoft.com/office/drawing/2014/main" id="{3A2A78F3-BD25-4B60-AE8A-CC293A20C8DC}"/>
              </a:ext>
            </a:extLst>
          </p:cNvPr>
          <p:cNvSpPr txBox="1">
            <a:spLocks noChangeArrowheads="1"/>
          </p:cNvSpPr>
          <p:nvPr/>
        </p:nvSpPr>
        <p:spPr bwMode="auto">
          <a:xfrm>
            <a:off x="4932363" y="3676650"/>
            <a:ext cx="1011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t>2011</a:t>
            </a:r>
            <a:r>
              <a:rPr lang="zh-CN" altLang="en-US" sz="1200"/>
              <a:t>年</a:t>
            </a:r>
          </a:p>
        </p:txBody>
      </p:sp>
      <p:sp>
        <p:nvSpPr>
          <p:cNvPr id="3101" name="文本框 36">
            <a:extLst>
              <a:ext uri="{FF2B5EF4-FFF2-40B4-BE49-F238E27FC236}">
                <a16:creationId xmlns:a16="http://schemas.microsoft.com/office/drawing/2014/main" id="{234C1B97-AF88-4718-BF6D-09772607B515}"/>
              </a:ext>
            </a:extLst>
          </p:cNvPr>
          <p:cNvSpPr txBox="1">
            <a:spLocks noChangeArrowheads="1"/>
          </p:cNvSpPr>
          <p:nvPr/>
        </p:nvSpPr>
        <p:spPr bwMode="auto">
          <a:xfrm>
            <a:off x="6465888" y="3684588"/>
            <a:ext cx="1011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t>2019</a:t>
            </a:r>
            <a:r>
              <a:rPr lang="zh-CN" altLang="en-US" sz="1200"/>
              <a:t>年</a:t>
            </a:r>
          </a:p>
        </p:txBody>
      </p:sp>
      <p:sp>
        <p:nvSpPr>
          <p:cNvPr id="3102" name="文本框 37">
            <a:extLst>
              <a:ext uri="{FF2B5EF4-FFF2-40B4-BE49-F238E27FC236}">
                <a16:creationId xmlns:a16="http://schemas.microsoft.com/office/drawing/2014/main" id="{A91F66A4-19C9-49EB-878A-792E545F532E}"/>
              </a:ext>
            </a:extLst>
          </p:cNvPr>
          <p:cNvSpPr txBox="1">
            <a:spLocks noChangeArrowheads="1"/>
          </p:cNvSpPr>
          <p:nvPr/>
        </p:nvSpPr>
        <p:spPr bwMode="auto">
          <a:xfrm>
            <a:off x="7596188" y="3670300"/>
            <a:ext cx="10128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t>2020</a:t>
            </a:r>
            <a:r>
              <a:rPr lang="zh-CN" altLang="en-US" sz="1200"/>
              <a:t>年</a:t>
            </a:r>
          </a:p>
        </p:txBody>
      </p:sp>
      <p:sp>
        <p:nvSpPr>
          <p:cNvPr id="3103" name="文本框 38">
            <a:extLst>
              <a:ext uri="{FF2B5EF4-FFF2-40B4-BE49-F238E27FC236}">
                <a16:creationId xmlns:a16="http://schemas.microsoft.com/office/drawing/2014/main" id="{E968E9A4-5AF2-4E4F-821F-199EAA1118E5}"/>
              </a:ext>
            </a:extLst>
          </p:cNvPr>
          <p:cNvSpPr txBox="1">
            <a:spLocks noChangeArrowheads="1"/>
          </p:cNvSpPr>
          <p:nvPr/>
        </p:nvSpPr>
        <p:spPr bwMode="auto">
          <a:xfrm>
            <a:off x="3060700" y="3667125"/>
            <a:ext cx="1011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t>···</a:t>
            </a:r>
            <a:endParaRPr lang="zh-CN" altLang="en-US" sz="1200"/>
          </a:p>
        </p:txBody>
      </p:sp>
      <p:sp>
        <p:nvSpPr>
          <p:cNvPr id="3104" name="文本框 39">
            <a:extLst>
              <a:ext uri="{FF2B5EF4-FFF2-40B4-BE49-F238E27FC236}">
                <a16:creationId xmlns:a16="http://schemas.microsoft.com/office/drawing/2014/main" id="{7F1686B7-9472-4CE0-810A-7B164708A531}"/>
              </a:ext>
            </a:extLst>
          </p:cNvPr>
          <p:cNvSpPr txBox="1">
            <a:spLocks noChangeArrowheads="1"/>
          </p:cNvSpPr>
          <p:nvPr/>
        </p:nvSpPr>
        <p:spPr bwMode="auto">
          <a:xfrm>
            <a:off x="5653088" y="3663950"/>
            <a:ext cx="1011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t>···</a:t>
            </a:r>
            <a:endParaRPr lang="zh-CN" altLang="en-US" sz="1200"/>
          </a:p>
        </p:txBody>
      </p:sp>
      <p:cxnSp>
        <p:nvCxnSpPr>
          <p:cNvPr id="41" name="直接箭头连接符 40">
            <a:extLst>
              <a:ext uri="{FF2B5EF4-FFF2-40B4-BE49-F238E27FC236}">
                <a16:creationId xmlns:a16="http://schemas.microsoft.com/office/drawing/2014/main" id="{C2E6C7A8-E1C8-43D8-A5C3-00D7388803BD}"/>
              </a:ext>
            </a:extLst>
          </p:cNvPr>
          <p:cNvCxnSpPr>
            <a:stCxn id="3096" idx="0"/>
          </p:cNvCxnSpPr>
          <p:nvPr/>
        </p:nvCxnSpPr>
        <p:spPr>
          <a:xfrm flipH="1" flipV="1">
            <a:off x="828675" y="3213100"/>
            <a:ext cx="1588" cy="4508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2" name="直接箭头连接符 41">
            <a:extLst>
              <a:ext uri="{FF2B5EF4-FFF2-40B4-BE49-F238E27FC236}">
                <a16:creationId xmlns:a16="http://schemas.microsoft.com/office/drawing/2014/main" id="{42C50A3B-4EC1-4393-92A1-C55E63AEA3FF}"/>
              </a:ext>
            </a:extLst>
          </p:cNvPr>
          <p:cNvCxnSpPr>
            <a:stCxn id="3097" idx="2"/>
          </p:cNvCxnSpPr>
          <p:nvPr/>
        </p:nvCxnSpPr>
        <p:spPr>
          <a:xfrm flipH="1">
            <a:off x="1835150" y="3944938"/>
            <a:ext cx="3175" cy="34766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3" name="直接箭头连接符 42">
            <a:extLst>
              <a:ext uri="{FF2B5EF4-FFF2-40B4-BE49-F238E27FC236}">
                <a16:creationId xmlns:a16="http://schemas.microsoft.com/office/drawing/2014/main" id="{448DD1CD-489A-4C65-ABE4-5E6ABE14084C}"/>
              </a:ext>
            </a:extLst>
          </p:cNvPr>
          <p:cNvCxnSpPr/>
          <p:nvPr/>
        </p:nvCxnSpPr>
        <p:spPr>
          <a:xfrm flipV="1">
            <a:off x="2843213" y="3213100"/>
            <a:ext cx="0" cy="431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4" name="直接箭头连接符 43">
            <a:extLst>
              <a:ext uri="{FF2B5EF4-FFF2-40B4-BE49-F238E27FC236}">
                <a16:creationId xmlns:a16="http://schemas.microsoft.com/office/drawing/2014/main" id="{09789DC6-3B7B-4448-B468-C9053C9DD0FF}"/>
              </a:ext>
            </a:extLst>
          </p:cNvPr>
          <p:cNvCxnSpPr>
            <a:stCxn id="3099" idx="2"/>
          </p:cNvCxnSpPr>
          <p:nvPr/>
        </p:nvCxnSpPr>
        <p:spPr>
          <a:xfrm flipH="1">
            <a:off x="4211638" y="3944938"/>
            <a:ext cx="3175" cy="42068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5" name="直接箭头连接符 44">
            <a:extLst>
              <a:ext uri="{FF2B5EF4-FFF2-40B4-BE49-F238E27FC236}">
                <a16:creationId xmlns:a16="http://schemas.microsoft.com/office/drawing/2014/main" id="{F1C50592-FC6C-4B67-8019-93C6B87F4C75}"/>
              </a:ext>
            </a:extLst>
          </p:cNvPr>
          <p:cNvCxnSpPr/>
          <p:nvPr/>
        </p:nvCxnSpPr>
        <p:spPr>
          <a:xfrm flipH="1" flipV="1">
            <a:off x="5292725" y="3213100"/>
            <a:ext cx="0" cy="4254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a:extLst>
              <a:ext uri="{FF2B5EF4-FFF2-40B4-BE49-F238E27FC236}">
                <a16:creationId xmlns:a16="http://schemas.microsoft.com/office/drawing/2014/main" id="{C3946DCE-E04D-4350-A0FA-F875BF3E9596}"/>
              </a:ext>
            </a:extLst>
          </p:cNvPr>
          <p:cNvCxnSpPr/>
          <p:nvPr/>
        </p:nvCxnSpPr>
        <p:spPr>
          <a:xfrm>
            <a:off x="5651500" y="3933825"/>
            <a:ext cx="0" cy="431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a:extLst>
              <a:ext uri="{FF2B5EF4-FFF2-40B4-BE49-F238E27FC236}">
                <a16:creationId xmlns:a16="http://schemas.microsoft.com/office/drawing/2014/main" id="{9D87DA15-B64E-42E2-BFFB-33AC67F73586}"/>
              </a:ext>
            </a:extLst>
          </p:cNvPr>
          <p:cNvCxnSpPr/>
          <p:nvPr/>
        </p:nvCxnSpPr>
        <p:spPr>
          <a:xfrm>
            <a:off x="6443663" y="3933825"/>
            <a:ext cx="0" cy="431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a:extLst>
              <a:ext uri="{FF2B5EF4-FFF2-40B4-BE49-F238E27FC236}">
                <a16:creationId xmlns:a16="http://schemas.microsoft.com/office/drawing/2014/main" id="{DD429F4A-F235-4575-A9A1-7081EA8F18F0}"/>
              </a:ext>
            </a:extLst>
          </p:cNvPr>
          <p:cNvCxnSpPr/>
          <p:nvPr/>
        </p:nvCxnSpPr>
        <p:spPr>
          <a:xfrm flipV="1">
            <a:off x="6948488" y="3213100"/>
            <a:ext cx="0" cy="431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a:extLst>
              <a:ext uri="{FF2B5EF4-FFF2-40B4-BE49-F238E27FC236}">
                <a16:creationId xmlns:a16="http://schemas.microsoft.com/office/drawing/2014/main" id="{308234C4-0C72-46C8-9DB0-5A2463AE2F0D}"/>
              </a:ext>
            </a:extLst>
          </p:cNvPr>
          <p:cNvCxnSpPr/>
          <p:nvPr/>
        </p:nvCxnSpPr>
        <p:spPr>
          <a:xfrm>
            <a:off x="7956550" y="3933825"/>
            <a:ext cx="0" cy="431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4D070-5437-480B-B550-558479CD0383}"/>
              </a:ext>
            </a:extLst>
          </p:cNvPr>
          <p:cNvSpPr>
            <a:spLocks noGrp="1"/>
          </p:cNvSpPr>
          <p:nvPr>
            <p:ph type="title"/>
          </p:nvPr>
        </p:nvSpPr>
        <p:spPr/>
        <p:txBody>
          <a:bodyPr/>
          <a:lstStyle/>
          <a:p>
            <a:r>
              <a:rPr lang="zh-CN" altLang="en-US" dirty="0"/>
              <a:t>密码学在安全服务中的作用</a:t>
            </a:r>
          </a:p>
        </p:txBody>
      </p:sp>
      <p:sp>
        <p:nvSpPr>
          <p:cNvPr id="3" name="内容占位符 2">
            <a:extLst>
              <a:ext uri="{FF2B5EF4-FFF2-40B4-BE49-F238E27FC236}">
                <a16:creationId xmlns:a16="http://schemas.microsoft.com/office/drawing/2014/main" id="{12078774-35F5-48D7-AE94-B5C71127FABB}"/>
              </a:ext>
            </a:extLst>
          </p:cNvPr>
          <p:cNvSpPr>
            <a:spLocks noGrp="1"/>
          </p:cNvSpPr>
          <p:nvPr>
            <p:ph idx="1"/>
          </p:nvPr>
        </p:nvSpPr>
        <p:spPr>
          <a:xfrm>
            <a:off x="304800" y="1219200"/>
            <a:ext cx="8382000" cy="838200"/>
          </a:xfrm>
        </p:spPr>
        <p:txBody>
          <a:bodyPr/>
          <a:lstStyle/>
          <a:p>
            <a:r>
              <a:rPr lang="en-US" altLang="zh-CN" dirty="0"/>
              <a:t>1</a:t>
            </a:r>
            <a:endParaRPr lang="zh-CN" altLang="en-US" dirty="0"/>
          </a:p>
        </p:txBody>
      </p:sp>
      <p:sp>
        <p:nvSpPr>
          <p:cNvPr id="4" name="日期占位符 3">
            <a:extLst>
              <a:ext uri="{FF2B5EF4-FFF2-40B4-BE49-F238E27FC236}">
                <a16:creationId xmlns:a16="http://schemas.microsoft.com/office/drawing/2014/main" id="{EF9DB6B1-185A-4010-9F5A-CD99A5FB6C24}"/>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99D433E9-9CCF-4DC3-972D-4F26B25A9113}"/>
              </a:ext>
            </a:extLst>
          </p:cNvPr>
          <p:cNvSpPr>
            <a:spLocks noGrp="1"/>
          </p:cNvSpPr>
          <p:nvPr>
            <p:ph type="sldNum" sz="quarter" idx="11"/>
          </p:nvPr>
        </p:nvSpPr>
        <p:spPr/>
        <p:txBody>
          <a:bodyPr/>
          <a:lstStyle/>
          <a:p>
            <a:fld id="{932003EE-D7F4-4083-B251-227CF17C5240}" type="slidenum">
              <a:rPr lang="en-US" altLang="zh-CN" smtClean="0"/>
              <a:pPr/>
              <a:t>7</a:t>
            </a:fld>
            <a:endParaRPr lang="en-US" altLang="zh-CN"/>
          </a:p>
        </p:txBody>
      </p:sp>
      <p:graphicFrame>
        <p:nvGraphicFramePr>
          <p:cNvPr id="6" name="Group 80">
            <a:extLst>
              <a:ext uri="{FF2B5EF4-FFF2-40B4-BE49-F238E27FC236}">
                <a16:creationId xmlns:a16="http://schemas.microsoft.com/office/drawing/2014/main" id="{6EB8B819-66C3-4667-A910-F325F6115FC1}"/>
              </a:ext>
            </a:extLst>
          </p:cNvPr>
          <p:cNvGraphicFramePr>
            <a:graphicFrameLocks/>
          </p:cNvGraphicFramePr>
          <p:nvPr>
            <p:extLst>
              <p:ext uri="{D42A27DB-BD31-4B8C-83A1-F6EECF244321}">
                <p14:modId xmlns:p14="http://schemas.microsoft.com/office/powerpoint/2010/main" val="2573434534"/>
              </p:ext>
            </p:extLst>
          </p:nvPr>
        </p:nvGraphicFramePr>
        <p:xfrm>
          <a:off x="460295" y="1828800"/>
          <a:ext cx="8240712" cy="4114800"/>
        </p:xfrm>
        <a:graphic>
          <a:graphicData uri="http://schemas.openxmlformats.org/drawingml/2006/table">
            <a:tbl>
              <a:tblPr/>
              <a:tblGrid>
                <a:gridCol w="2640012">
                  <a:extLst>
                    <a:ext uri="{9D8B030D-6E8A-4147-A177-3AD203B41FA5}">
                      <a16:colId xmlns:a16="http://schemas.microsoft.com/office/drawing/2014/main" val="2967907969"/>
                    </a:ext>
                  </a:extLst>
                </a:gridCol>
                <a:gridCol w="1970088">
                  <a:extLst>
                    <a:ext uri="{9D8B030D-6E8A-4147-A177-3AD203B41FA5}">
                      <a16:colId xmlns:a16="http://schemas.microsoft.com/office/drawing/2014/main" val="1685980093"/>
                    </a:ext>
                  </a:extLst>
                </a:gridCol>
                <a:gridCol w="1892300">
                  <a:extLst>
                    <a:ext uri="{9D8B030D-6E8A-4147-A177-3AD203B41FA5}">
                      <a16:colId xmlns:a16="http://schemas.microsoft.com/office/drawing/2014/main" val="1667500523"/>
                    </a:ext>
                  </a:extLst>
                </a:gridCol>
                <a:gridCol w="1738312">
                  <a:extLst>
                    <a:ext uri="{9D8B030D-6E8A-4147-A177-3AD203B41FA5}">
                      <a16:colId xmlns:a16="http://schemas.microsoft.com/office/drawing/2014/main" val="2328607741"/>
                    </a:ext>
                  </a:extLst>
                </a:gridCol>
              </a:tblGrid>
              <a:tr h="908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dirty="0">
                          <a:ln>
                            <a:noFill/>
                          </a:ln>
                          <a:solidFill>
                            <a:schemeClr val="tx1"/>
                          </a:solidFill>
                          <a:effectLst/>
                          <a:latin typeface="Arial" panose="020B0604020202020204" pitchFamily="34" charset="0"/>
                          <a:ea typeface="楷体_GB2312" pitchFamily="49" charset="-122"/>
                        </a:rPr>
                        <a:t>机制</a:t>
                      </a:r>
                    </a:p>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dirty="0">
                          <a:ln>
                            <a:noFill/>
                          </a:ln>
                          <a:solidFill>
                            <a:schemeClr val="tx1"/>
                          </a:solidFill>
                          <a:effectLst/>
                          <a:latin typeface="Arial" panose="020B0604020202020204" pitchFamily="34" charset="0"/>
                          <a:ea typeface="楷体_GB2312" pitchFamily="49" charset="-122"/>
                        </a:rPr>
                        <a:t>服务</a:t>
                      </a:r>
                    </a:p>
                  </a:txBody>
                  <a:tcPr marL="84406" marR="8440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加密算法</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数字签名</a:t>
                      </a:r>
                      <a:endParaRPr kumimoji="0" lang="en-US" altLang="zh-CN" sz="16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消息摘要</a:t>
                      </a:r>
                    </a:p>
                  </a:txBody>
                  <a:tcPr marL="84406" marR="8440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81148137"/>
                  </a:ext>
                </a:extLst>
              </a:tr>
              <a:tr h="641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机密性（</a:t>
                      </a:r>
                      <a:r>
                        <a:rPr kumimoji="0" lang="en-US" altLang="zh-CN" sz="1600" b="0" i="0" u="none" strike="noStrike" cap="none" normalizeH="0" baseline="0">
                          <a:ln>
                            <a:noFill/>
                          </a:ln>
                          <a:solidFill>
                            <a:schemeClr val="tx1"/>
                          </a:solidFill>
                          <a:effectLst/>
                          <a:latin typeface="Arial" panose="020B0604020202020204" pitchFamily="34" charset="0"/>
                          <a:ea typeface="楷体_GB2312" pitchFamily="49" charset="-122"/>
                        </a:rPr>
                        <a:t>Confidentiality</a:t>
                      </a: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a:t>
                      </a:r>
                    </a:p>
                  </a:txBody>
                  <a:tcPr marL="84406" marR="8440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9635252"/>
                  </a:ext>
                </a:extLst>
              </a:tr>
              <a:tr h="641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完整性（</a:t>
                      </a:r>
                      <a:r>
                        <a:rPr kumimoji="0" lang="en-US" altLang="zh-CN" sz="1600" b="0" i="0" u="none" strike="noStrike" cap="none" normalizeH="0" baseline="0">
                          <a:ln>
                            <a:noFill/>
                          </a:ln>
                          <a:solidFill>
                            <a:schemeClr val="tx1"/>
                          </a:solidFill>
                          <a:effectLst/>
                          <a:latin typeface="Arial" panose="020B0604020202020204" pitchFamily="34" charset="0"/>
                          <a:ea typeface="楷体_GB2312" pitchFamily="49" charset="-122"/>
                        </a:rPr>
                        <a:t>Integrity</a:t>
                      </a: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a:t>
                      </a:r>
                    </a:p>
                  </a:txBody>
                  <a:tcPr marL="84406" marR="8440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65087175"/>
                  </a:ext>
                </a:extLst>
              </a:tr>
              <a:tr h="641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可鉴别性（</a:t>
                      </a:r>
                      <a:r>
                        <a:rPr kumimoji="0" lang="en-US" altLang="zh-CN" sz="1600" b="0" i="0" u="none" strike="noStrike" cap="none" normalizeH="0" baseline="0">
                          <a:ln>
                            <a:noFill/>
                          </a:ln>
                          <a:solidFill>
                            <a:schemeClr val="tx1"/>
                          </a:solidFill>
                          <a:effectLst/>
                          <a:latin typeface="Arial" panose="020B0604020202020204" pitchFamily="34" charset="0"/>
                          <a:ea typeface="楷体_GB2312" pitchFamily="49" charset="-122"/>
                        </a:rPr>
                        <a:t>Authentication</a:t>
                      </a: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a:t>
                      </a:r>
                    </a:p>
                  </a:txBody>
                  <a:tcPr marL="84406" marR="8440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27213487"/>
                  </a:ext>
                </a:extLst>
              </a:tr>
              <a:tr h="641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抗抵赖性（</a:t>
                      </a:r>
                      <a:r>
                        <a:rPr kumimoji="0" lang="en-US" altLang="zh-CN" sz="1600" b="0" i="0" u="none" strike="noStrike" cap="none" normalizeH="0" baseline="0">
                          <a:ln>
                            <a:noFill/>
                          </a:ln>
                          <a:solidFill>
                            <a:schemeClr val="tx1"/>
                          </a:solidFill>
                          <a:effectLst/>
                          <a:latin typeface="Arial" panose="020B0604020202020204" pitchFamily="34" charset="0"/>
                          <a:ea typeface="楷体_GB2312" pitchFamily="49" charset="-122"/>
                        </a:rPr>
                        <a:t>Nonrepudiation</a:t>
                      </a: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5261031"/>
                  </a:ext>
                </a:extLst>
              </a:tr>
              <a:tr h="641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可用性（</a:t>
                      </a:r>
                      <a:r>
                        <a:rPr kumimoji="0" lang="en-US" altLang="zh-CN" sz="1600" b="0" i="0" u="none" strike="noStrike" cap="none" normalizeH="0" baseline="0">
                          <a:ln>
                            <a:noFill/>
                          </a:ln>
                          <a:solidFill>
                            <a:schemeClr val="tx1"/>
                          </a:solidFill>
                          <a:effectLst/>
                          <a:latin typeface="Arial" panose="020B0604020202020204" pitchFamily="34" charset="0"/>
                          <a:ea typeface="楷体_GB2312" pitchFamily="49" charset="-122"/>
                        </a:rPr>
                        <a:t>Availability</a:t>
                      </a:r>
                      <a:r>
                        <a:rPr kumimoji="0" lang="zh-CN" altLang="en-US" sz="1600" b="0" i="0" u="none" strike="noStrike" cap="none" normalizeH="0" baseline="0">
                          <a:ln>
                            <a:noFill/>
                          </a:ln>
                          <a:solidFill>
                            <a:schemeClr val="tx1"/>
                          </a:solidFill>
                          <a:effectLst/>
                          <a:latin typeface="Arial" panose="020B0604020202020204" pitchFamily="34" charset="0"/>
                          <a:ea typeface="楷体_GB2312" pitchFamily="49" charset="-122"/>
                        </a:rPr>
                        <a:t>）</a:t>
                      </a:r>
                    </a:p>
                  </a:txBody>
                  <a:tcPr marL="84406" marR="8440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楷体_GB2312" pitchFamily="49" charset="-122"/>
                        </a:rPr>
                        <a:t>Y</a:t>
                      </a:r>
                      <a:endParaRPr kumimoji="0" lang="zh-CN" altLang="en-US" sz="2400" b="0"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L="84406" marR="8440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89035416"/>
                  </a:ext>
                </a:extLst>
              </a:tr>
            </a:tbl>
          </a:graphicData>
        </a:graphic>
      </p:graphicFrame>
      <p:sp>
        <p:nvSpPr>
          <p:cNvPr id="7" name="Oval 118">
            <a:extLst>
              <a:ext uri="{FF2B5EF4-FFF2-40B4-BE49-F238E27FC236}">
                <a16:creationId xmlns:a16="http://schemas.microsoft.com/office/drawing/2014/main" id="{360D60D0-7CE0-4E81-91A7-614F8D884365}"/>
              </a:ext>
            </a:extLst>
          </p:cNvPr>
          <p:cNvSpPr>
            <a:spLocks noChangeArrowheads="1"/>
          </p:cNvSpPr>
          <p:nvPr/>
        </p:nvSpPr>
        <p:spPr bwMode="auto">
          <a:xfrm>
            <a:off x="3700382" y="2767012"/>
            <a:ext cx="717550" cy="585787"/>
          </a:xfrm>
          <a:prstGeom prst="ellipse">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sp>
        <p:nvSpPr>
          <p:cNvPr id="8" name="Oval 119">
            <a:extLst>
              <a:ext uri="{FF2B5EF4-FFF2-40B4-BE49-F238E27FC236}">
                <a16:creationId xmlns:a16="http://schemas.microsoft.com/office/drawing/2014/main" id="{412A8F47-9D92-43A8-AF15-18B690C39C0C}"/>
              </a:ext>
            </a:extLst>
          </p:cNvPr>
          <p:cNvSpPr>
            <a:spLocks noChangeArrowheads="1"/>
          </p:cNvSpPr>
          <p:nvPr/>
        </p:nvSpPr>
        <p:spPr bwMode="auto">
          <a:xfrm>
            <a:off x="5605382" y="4659700"/>
            <a:ext cx="719138" cy="585787"/>
          </a:xfrm>
          <a:prstGeom prst="ellipse">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sp>
        <p:nvSpPr>
          <p:cNvPr id="9" name="Oval 120">
            <a:extLst>
              <a:ext uri="{FF2B5EF4-FFF2-40B4-BE49-F238E27FC236}">
                <a16:creationId xmlns:a16="http://schemas.microsoft.com/office/drawing/2014/main" id="{E85D07C6-1CE6-4600-85B3-196D8080A59B}"/>
              </a:ext>
            </a:extLst>
          </p:cNvPr>
          <p:cNvSpPr>
            <a:spLocks noChangeArrowheads="1"/>
          </p:cNvSpPr>
          <p:nvPr/>
        </p:nvSpPr>
        <p:spPr bwMode="auto">
          <a:xfrm>
            <a:off x="5605382" y="5324862"/>
            <a:ext cx="719138" cy="585787"/>
          </a:xfrm>
          <a:prstGeom prst="ellipse">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sp>
        <p:nvSpPr>
          <p:cNvPr id="10" name="Oval 121">
            <a:extLst>
              <a:ext uri="{FF2B5EF4-FFF2-40B4-BE49-F238E27FC236}">
                <a16:creationId xmlns:a16="http://schemas.microsoft.com/office/drawing/2014/main" id="{2D9F01EF-1499-49A2-AA1C-7B106F508A33}"/>
              </a:ext>
            </a:extLst>
          </p:cNvPr>
          <p:cNvSpPr>
            <a:spLocks noChangeArrowheads="1"/>
          </p:cNvSpPr>
          <p:nvPr/>
        </p:nvSpPr>
        <p:spPr bwMode="auto">
          <a:xfrm>
            <a:off x="7510382" y="4073913"/>
            <a:ext cx="719137" cy="585787"/>
          </a:xfrm>
          <a:prstGeom prst="ellipse">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spTree>
    <p:extLst>
      <p:ext uri="{BB962C8B-B14F-4D97-AF65-F5344CB8AC3E}">
        <p14:creationId xmlns:p14="http://schemas.microsoft.com/office/powerpoint/2010/main" val="1720598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3" presetClass="exit" presetSubtype="10" fill="hold" grpId="1" nodeType="withEffect">
                                  <p:stCondLst>
                                    <p:cond delay="0"/>
                                  </p:stCondLst>
                                  <p:childTnLst>
                                    <p:animEffect transition="out" filter="blinds(horizontal)">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33400" y="304800"/>
            <a:ext cx="8153400" cy="685800"/>
          </a:xfrm>
        </p:spPr>
        <p:txBody>
          <a:bodyPr/>
          <a:lstStyle/>
          <a:p>
            <a:pPr eaLnBrk="1" hangingPunct="1"/>
            <a:r>
              <a:rPr lang="zh-CN" altLang="en-US">
                <a:ea typeface="宋体" panose="02010600030101010101" pitchFamily="2" charset="-122"/>
              </a:rPr>
              <a:t>密码分析方法</a:t>
            </a:r>
          </a:p>
        </p:txBody>
      </p:sp>
      <p:sp>
        <p:nvSpPr>
          <p:cNvPr id="56323" name="Rectangle 3"/>
          <p:cNvSpPr>
            <a:spLocks noGrp="1" noChangeArrowheads="1"/>
          </p:cNvSpPr>
          <p:nvPr>
            <p:ph idx="1"/>
          </p:nvPr>
        </p:nvSpPr>
        <p:spPr>
          <a:xfrm>
            <a:off x="685800" y="1905000"/>
            <a:ext cx="8077200" cy="4267200"/>
          </a:xfrm>
        </p:spPr>
        <p:txBody>
          <a:bodyPr/>
          <a:lstStyle/>
          <a:p>
            <a:pPr eaLnBrk="1" hangingPunct="1"/>
            <a:r>
              <a:rPr lang="zh-CN" altLang="en-US" sz="3200">
                <a:ea typeface="宋体" panose="02010600030101010101" pitchFamily="2" charset="-122"/>
              </a:rPr>
              <a:t>我们知道采取的是代换密码</a:t>
            </a:r>
          </a:p>
          <a:p>
            <a:pPr eaLnBrk="1" hangingPunct="1"/>
            <a:r>
              <a:rPr lang="zh-CN" altLang="en-US" sz="3200">
                <a:ea typeface="宋体" panose="02010600030101010101" pitchFamily="2" charset="-122"/>
              </a:rPr>
              <a:t>并不是通过位移实现</a:t>
            </a:r>
          </a:p>
          <a:p>
            <a:pPr eaLnBrk="1" hangingPunct="1"/>
            <a:r>
              <a:rPr lang="zh-CN" altLang="en-US" sz="3200">
                <a:ea typeface="宋体" panose="02010600030101010101" pitchFamily="2" charset="-122"/>
              </a:rPr>
              <a:t>我们能通过下面的密文发现密钥吗？</a:t>
            </a:r>
          </a:p>
          <a:p>
            <a:pPr eaLnBrk="1" hangingPunct="1">
              <a:buFont typeface="Wingdings" panose="05000000000000000000" pitchFamily="2" charset="2"/>
              <a:buNone/>
            </a:pPr>
            <a:r>
              <a:rPr lang="zh-CN" altLang="en-US" sz="2000">
                <a:solidFill>
                  <a:srgbClr val="FF0000"/>
                </a:solidFill>
                <a:ea typeface="宋体" panose="02010600030101010101" pitchFamily="2" charset="-122"/>
              </a:rPr>
              <a:t> </a:t>
            </a:r>
            <a:r>
              <a:rPr lang="en-US" altLang="zh-CN" sz="2000">
                <a:solidFill>
                  <a:srgbClr val="C00000"/>
                </a:solidFill>
                <a:ea typeface="宋体" panose="02010600030101010101" pitchFamily="2" charset="-122"/>
              </a:rPr>
              <a:t>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a:t>
            </a:r>
            <a:endParaRPr lang="en-US" altLang="zh-CN" sz="2400">
              <a:solidFill>
                <a:srgbClr val="C00000"/>
              </a:solidFill>
              <a:ea typeface="宋体" panose="02010600030101010101" pitchFamily="2" charset="-122"/>
            </a:endParaRPr>
          </a:p>
        </p:txBody>
      </p:sp>
      <p:sp>
        <p:nvSpPr>
          <p:cNvPr id="47108"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6DFF8E1-8005-481B-8C3E-418AF1E5C502}"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710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C7D7FEE9-C38F-4872-8B60-7A6CB7E77FA0}"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70</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7" dur="500"/>
                                        <p:tgtEl>
                                          <p:spTgt spid="5632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323">
                                            <p:txEl>
                                              <p:pRg st="3" end="3"/>
                                            </p:txEl>
                                          </p:spTgt>
                                        </p:tgtEl>
                                        <p:attrNameLst>
                                          <p:attrName>style.visibility</p:attrName>
                                        </p:attrNameLst>
                                      </p:cBhvr>
                                      <p:to>
                                        <p:strVal val="visible"/>
                                      </p:to>
                                    </p:set>
                                    <p:animEffect transition="in" filter="blinds(horizontal)">
                                      <p:cBhvr>
                                        <p:cTn id="10" dur="500"/>
                                        <p:tgtEl>
                                          <p:spTgt spid="563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a:ea typeface="宋体" panose="02010600030101010101" pitchFamily="2" charset="-122"/>
              </a:rPr>
              <a:t>分析过程</a:t>
            </a:r>
          </a:p>
        </p:txBody>
      </p:sp>
      <p:sp>
        <p:nvSpPr>
          <p:cNvPr id="57347" name="Rectangle 3"/>
          <p:cNvSpPr>
            <a:spLocks noGrp="1" noChangeArrowheads="1"/>
          </p:cNvSpPr>
          <p:nvPr>
            <p:ph type="body" sz="half" idx="1"/>
          </p:nvPr>
        </p:nvSpPr>
        <p:spPr/>
        <p:txBody>
          <a:bodyPr/>
          <a:lstStyle/>
          <a:p>
            <a:pPr eaLnBrk="1" hangingPunct="1"/>
            <a:r>
              <a:rPr lang="zh-CN" altLang="en-US" sz="2400">
                <a:ea typeface="宋体" panose="02010600030101010101" pitchFamily="2" charset="-122"/>
              </a:rPr>
              <a:t>当然不能尝试</a:t>
            </a:r>
            <a:r>
              <a:rPr lang="en-US" altLang="zh-CN" sz="2400">
                <a:ea typeface="宋体" panose="02010600030101010101" pitchFamily="2" charset="-122"/>
              </a:rPr>
              <a:t>2</a:t>
            </a:r>
            <a:r>
              <a:rPr lang="en-US" altLang="zh-CN" sz="2400" baseline="30000">
                <a:ea typeface="宋体" panose="02010600030101010101" pitchFamily="2" charset="-122"/>
              </a:rPr>
              <a:t>88</a:t>
            </a:r>
            <a:r>
              <a:rPr lang="en-US" altLang="zh-CN" sz="2400">
                <a:ea typeface="宋体" panose="02010600030101010101" pitchFamily="2" charset="-122"/>
              </a:rPr>
              <a:t> </a:t>
            </a:r>
            <a:r>
              <a:rPr lang="zh-CN" altLang="en-US" sz="2400">
                <a:ea typeface="宋体" panose="02010600030101010101" pitchFamily="2" charset="-122"/>
              </a:rPr>
              <a:t>个密钥</a:t>
            </a:r>
          </a:p>
          <a:p>
            <a:pPr eaLnBrk="1" hangingPunct="1"/>
            <a:r>
              <a:rPr lang="zh-CN" altLang="en-US" sz="2400">
                <a:ea typeface="宋体" panose="02010600030101010101" pitchFamily="2" charset="-122"/>
              </a:rPr>
              <a:t>我们能更聪明一些吗？</a:t>
            </a:r>
          </a:p>
          <a:p>
            <a:pPr eaLnBrk="1" hangingPunct="1"/>
            <a:r>
              <a:rPr lang="zh-CN" altLang="en-US" sz="2400">
                <a:ea typeface="宋体" panose="02010600030101010101" pitchFamily="2" charset="-122"/>
              </a:rPr>
              <a:t>英文字母出现的频率</a:t>
            </a:r>
          </a:p>
        </p:txBody>
      </p:sp>
      <p:graphicFrame>
        <p:nvGraphicFramePr>
          <p:cNvPr id="2" name="Object 4"/>
          <p:cNvGraphicFramePr>
            <a:graphicFrameLocks noGrp="1" noChangeAspect="1"/>
          </p:cNvGraphicFramePr>
          <p:nvPr>
            <p:ph sz="half" idx="2"/>
          </p:nvPr>
        </p:nvGraphicFramePr>
        <p:xfrm>
          <a:off x="431800" y="2733675"/>
          <a:ext cx="8204200" cy="3622675"/>
        </p:xfrm>
        <a:graphic>
          <a:graphicData uri="http://schemas.openxmlformats.org/drawingml/2006/chart">
            <c:chart xmlns:c="http://schemas.openxmlformats.org/drawingml/2006/chart" xmlns:r="http://schemas.openxmlformats.org/officeDocument/2006/relationships" r:id="rId2"/>
          </a:graphicData>
        </a:graphic>
      </p:graphicFrame>
      <p:sp>
        <p:nvSpPr>
          <p:cNvPr id="48133" name="日期占位符 4"/>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D71E84A-DE42-4D13-A74F-99D99516B05E}"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8134" name="灯片编号占位符 6"/>
          <p:cNvSpPr>
            <a:spLocks noGrp="1"/>
          </p:cNvSpPr>
          <p:nvPr>
            <p:ph type="sldNum" sz="quarter" idx="12"/>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19DDA79-3EF3-4963-81E5-DD63224D39ED}"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71</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347">
                                            <p:txEl>
                                              <p:pRg st="2" end="2"/>
                                            </p:txEl>
                                          </p:spTgt>
                                        </p:tgtEl>
                                        <p:attrNameLst>
                                          <p:attrName>style.visibility</p:attrName>
                                        </p:attrNameLst>
                                      </p:cBhvr>
                                      <p:to>
                                        <p:strVal val="visible"/>
                                      </p:to>
                                    </p:set>
                                    <p:animEffect transition="in" filter="blinds(horizontal)">
                                      <p:cBhvr>
                                        <p:cTn id="7" dur="500"/>
                                        <p:tgtEl>
                                          <p:spTgt spid="5734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3400" y="152400"/>
            <a:ext cx="8153400" cy="838200"/>
          </a:xfrm>
        </p:spPr>
        <p:txBody>
          <a:bodyPr/>
          <a:lstStyle/>
          <a:p>
            <a:pPr eaLnBrk="1" hangingPunct="1"/>
            <a:r>
              <a:rPr lang="zh-CN" altLang="en-US">
                <a:ea typeface="宋体" panose="02010600030101010101" pitchFamily="2" charset="-122"/>
              </a:rPr>
              <a:t>分析结果</a:t>
            </a:r>
          </a:p>
        </p:txBody>
      </p:sp>
      <p:sp>
        <p:nvSpPr>
          <p:cNvPr id="49155" name="Rectangle 3"/>
          <p:cNvSpPr>
            <a:spLocks noGrp="1" noChangeArrowheads="1"/>
          </p:cNvSpPr>
          <p:nvPr>
            <p:ph idx="1"/>
          </p:nvPr>
        </p:nvSpPr>
        <p:spPr>
          <a:xfrm>
            <a:off x="685800" y="1371600"/>
            <a:ext cx="8077200" cy="2971800"/>
          </a:xfrm>
        </p:spPr>
        <p:txBody>
          <a:bodyPr/>
          <a:lstStyle/>
          <a:p>
            <a:pPr eaLnBrk="1" hangingPunct="1"/>
            <a:r>
              <a:rPr lang="zh-CN" altLang="en-US" sz="2400">
                <a:ea typeface="宋体" panose="02010600030101010101" pitchFamily="2" charset="-122"/>
              </a:rPr>
              <a:t>密文</a:t>
            </a:r>
            <a:r>
              <a:rPr lang="en-US" altLang="zh-CN" sz="2400">
                <a:ea typeface="宋体" panose="02010600030101010101" pitchFamily="2" charset="-122"/>
              </a:rPr>
              <a:t>: </a:t>
            </a:r>
          </a:p>
          <a:p>
            <a:pPr eaLnBrk="1" hangingPunct="1">
              <a:buFont typeface="Wingdings" panose="05000000000000000000" pitchFamily="2" charset="2"/>
              <a:buNone/>
            </a:pPr>
            <a:r>
              <a:rPr lang="en-US" altLang="zh-CN" sz="1400">
                <a:solidFill>
                  <a:srgbClr val="FFFF00"/>
                </a:solidFill>
                <a:ea typeface="宋体" panose="02010600030101010101" pitchFamily="2" charset="-122"/>
              </a:rPr>
              <a:t> </a:t>
            </a:r>
            <a:r>
              <a:rPr lang="en-US" altLang="zh-CN" sz="1400">
                <a:solidFill>
                  <a:srgbClr val="C00000"/>
                </a:solidFill>
                <a:ea typeface="宋体" panose="02010600030101010101" pitchFamily="2" charset="-122"/>
              </a:rPr>
              <a:t>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a:t>
            </a:r>
          </a:p>
        </p:txBody>
      </p:sp>
      <p:sp>
        <p:nvSpPr>
          <p:cNvPr id="49156"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9940BBE-9B6A-4EF6-932D-0284014AE2CF}"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4915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4AD4703-3BEE-4F45-A339-6E640AAD2C7A}"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72</a:t>
            </a:fld>
            <a:endParaRPr lang="en-US" altLang="zh-CN" sz="1000" b="0">
              <a:solidFill>
                <a:schemeClr val="bg1"/>
              </a:solidFill>
              <a:latin typeface="Verdana" panose="020B0604030504040204" pitchFamily="34" charset="0"/>
              <a:ea typeface="宋体" panose="02010600030101010101" pitchFamily="2" charset="-122"/>
            </a:endParaRPr>
          </a:p>
        </p:txBody>
      </p:sp>
      <p:graphicFrame>
        <p:nvGraphicFramePr>
          <p:cNvPr id="62558" name="Group 94"/>
          <p:cNvGraphicFramePr>
            <a:graphicFrameLocks noGrp="1"/>
          </p:cNvGraphicFramePr>
          <p:nvPr/>
        </p:nvGraphicFramePr>
        <p:xfrm>
          <a:off x="47625" y="5202238"/>
          <a:ext cx="8610600" cy="727075"/>
        </p:xfrm>
        <a:graphic>
          <a:graphicData uri="http://schemas.openxmlformats.org/drawingml/2006/table">
            <a:tbl>
              <a:tblPr/>
              <a:tblGrid>
                <a:gridCol w="328613">
                  <a:extLst>
                    <a:ext uri="{9D8B030D-6E8A-4147-A177-3AD203B41FA5}">
                      <a16:colId xmlns:a16="http://schemas.microsoft.com/office/drawing/2014/main" val="20000"/>
                    </a:ext>
                  </a:extLst>
                </a:gridCol>
                <a:gridCol w="344487">
                  <a:extLst>
                    <a:ext uri="{9D8B030D-6E8A-4147-A177-3AD203B41FA5}">
                      <a16:colId xmlns:a16="http://schemas.microsoft.com/office/drawing/2014/main" val="20001"/>
                    </a:ext>
                  </a:extLst>
                </a:gridCol>
                <a:gridCol w="344488">
                  <a:extLst>
                    <a:ext uri="{9D8B030D-6E8A-4147-A177-3AD203B41FA5}">
                      <a16:colId xmlns:a16="http://schemas.microsoft.com/office/drawing/2014/main" val="20002"/>
                    </a:ext>
                  </a:extLst>
                </a:gridCol>
                <a:gridCol w="344487">
                  <a:extLst>
                    <a:ext uri="{9D8B030D-6E8A-4147-A177-3AD203B41FA5}">
                      <a16:colId xmlns:a16="http://schemas.microsoft.com/office/drawing/2014/main" val="20003"/>
                    </a:ext>
                  </a:extLst>
                </a:gridCol>
                <a:gridCol w="347663">
                  <a:extLst>
                    <a:ext uri="{9D8B030D-6E8A-4147-A177-3AD203B41FA5}">
                      <a16:colId xmlns:a16="http://schemas.microsoft.com/office/drawing/2014/main" val="20004"/>
                    </a:ext>
                  </a:extLst>
                </a:gridCol>
                <a:gridCol w="341312">
                  <a:extLst>
                    <a:ext uri="{9D8B030D-6E8A-4147-A177-3AD203B41FA5}">
                      <a16:colId xmlns:a16="http://schemas.microsoft.com/office/drawing/2014/main" val="20005"/>
                    </a:ext>
                  </a:extLst>
                </a:gridCol>
                <a:gridCol w="349250">
                  <a:extLst>
                    <a:ext uri="{9D8B030D-6E8A-4147-A177-3AD203B41FA5}">
                      <a16:colId xmlns:a16="http://schemas.microsoft.com/office/drawing/2014/main" val="20006"/>
                    </a:ext>
                  </a:extLst>
                </a:gridCol>
                <a:gridCol w="3444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49250">
                  <a:extLst>
                    <a:ext uri="{9D8B030D-6E8A-4147-A177-3AD203B41FA5}">
                      <a16:colId xmlns:a16="http://schemas.microsoft.com/office/drawing/2014/main" val="20009"/>
                    </a:ext>
                  </a:extLst>
                </a:gridCol>
                <a:gridCol w="346075">
                  <a:extLst>
                    <a:ext uri="{9D8B030D-6E8A-4147-A177-3AD203B41FA5}">
                      <a16:colId xmlns:a16="http://schemas.microsoft.com/office/drawing/2014/main" val="20010"/>
                    </a:ext>
                  </a:extLst>
                </a:gridCol>
                <a:gridCol w="342900">
                  <a:extLst>
                    <a:ext uri="{9D8B030D-6E8A-4147-A177-3AD203B41FA5}">
                      <a16:colId xmlns:a16="http://schemas.microsoft.com/office/drawing/2014/main" val="20011"/>
                    </a:ext>
                  </a:extLst>
                </a:gridCol>
                <a:gridCol w="346075">
                  <a:extLst>
                    <a:ext uri="{9D8B030D-6E8A-4147-A177-3AD203B41FA5}">
                      <a16:colId xmlns:a16="http://schemas.microsoft.com/office/drawing/2014/main" val="20012"/>
                    </a:ext>
                  </a:extLst>
                </a:gridCol>
                <a:gridCol w="342900">
                  <a:extLst>
                    <a:ext uri="{9D8B030D-6E8A-4147-A177-3AD203B41FA5}">
                      <a16:colId xmlns:a16="http://schemas.microsoft.com/office/drawing/2014/main" val="20013"/>
                    </a:ext>
                  </a:extLst>
                </a:gridCol>
                <a:gridCol w="346075">
                  <a:extLst>
                    <a:ext uri="{9D8B030D-6E8A-4147-A177-3AD203B41FA5}">
                      <a16:colId xmlns:a16="http://schemas.microsoft.com/office/drawing/2014/main" val="20014"/>
                    </a:ext>
                  </a:extLst>
                </a:gridCol>
                <a:gridCol w="347663">
                  <a:extLst>
                    <a:ext uri="{9D8B030D-6E8A-4147-A177-3AD203B41FA5}">
                      <a16:colId xmlns:a16="http://schemas.microsoft.com/office/drawing/2014/main" val="20015"/>
                    </a:ext>
                  </a:extLst>
                </a:gridCol>
                <a:gridCol w="341312">
                  <a:extLst>
                    <a:ext uri="{9D8B030D-6E8A-4147-A177-3AD203B41FA5}">
                      <a16:colId xmlns:a16="http://schemas.microsoft.com/office/drawing/2014/main" val="20016"/>
                    </a:ext>
                  </a:extLst>
                </a:gridCol>
                <a:gridCol w="346075">
                  <a:extLst>
                    <a:ext uri="{9D8B030D-6E8A-4147-A177-3AD203B41FA5}">
                      <a16:colId xmlns:a16="http://schemas.microsoft.com/office/drawing/2014/main" val="20017"/>
                    </a:ext>
                  </a:extLst>
                </a:gridCol>
                <a:gridCol w="344488">
                  <a:extLst>
                    <a:ext uri="{9D8B030D-6E8A-4147-A177-3AD203B41FA5}">
                      <a16:colId xmlns:a16="http://schemas.microsoft.com/office/drawing/2014/main" val="20018"/>
                    </a:ext>
                  </a:extLst>
                </a:gridCol>
                <a:gridCol w="346075">
                  <a:extLst>
                    <a:ext uri="{9D8B030D-6E8A-4147-A177-3AD203B41FA5}">
                      <a16:colId xmlns:a16="http://schemas.microsoft.com/office/drawing/2014/main" val="20019"/>
                    </a:ext>
                  </a:extLst>
                </a:gridCol>
                <a:gridCol w="347662">
                  <a:extLst>
                    <a:ext uri="{9D8B030D-6E8A-4147-A177-3AD203B41FA5}">
                      <a16:colId xmlns:a16="http://schemas.microsoft.com/office/drawing/2014/main" val="20020"/>
                    </a:ext>
                  </a:extLst>
                </a:gridCol>
                <a:gridCol w="342900">
                  <a:extLst>
                    <a:ext uri="{9D8B030D-6E8A-4147-A177-3AD203B41FA5}">
                      <a16:colId xmlns:a16="http://schemas.microsoft.com/office/drawing/2014/main" val="20021"/>
                    </a:ext>
                  </a:extLst>
                </a:gridCol>
                <a:gridCol w="344488">
                  <a:extLst>
                    <a:ext uri="{9D8B030D-6E8A-4147-A177-3AD203B41FA5}">
                      <a16:colId xmlns:a16="http://schemas.microsoft.com/office/drawing/2014/main" val="20022"/>
                    </a:ext>
                  </a:extLst>
                </a:gridCol>
                <a:gridCol w="346075">
                  <a:extLst>
                    <a:ext uri="{9D8B030D-6E8A-4147-A177-3AD203B41FA5}">
                      <a16:colId xmlns:a16="http://schemas.microsoft.com/office/drawing/2014/main" val="20023"/>
                    </a:ext>
                  </a:extLst>
                </a:gridCol>
                <a:gridCol w="344487">
                  <a:extLst>
                    <a:ext uri="{9D8B030D-6E8A-4147-A177-3AD203B41FA5}">
                      <a16:colId xmlns:a16="http://schemas.microsoft.com/office/drawing/2014/main" val="20024"/>
                    </a:ext>
                  </a:extLst>
                </a:gridCol>
              </a:tblGrid>
              <a:tr h="396586">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A</a:t>
                      </a:r>
                    </a:p>
                  </a:txBody>
                  <a:tcPr marT="45760" marB="4576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B</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C</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D</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E</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F</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G</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H</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I</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J</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K</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L</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M</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N</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O</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P</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Q</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R</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S</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T</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U</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V</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W</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X</a:t>
                      </a:r>
                    </a:p>
                  </a:txBody>
                  <a:tcPr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宋体" pitchFamily="2" charset="-122"/>
                        </a:rPr>
                        <a:t>Y</a:t>
                      </a:r>
                    </a:p>
                  </a:txBody>
                  <a:tcPr marT="45760" marB="4576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0489">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21</a:t>
                      </a:r>
                    </a:p>
                  </a:txBody>
                  <a:tcPr marL="45720" marR="45720" marT="45760" marB="4576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26</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6</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10</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12</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51</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10</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25</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10</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9</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3</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10</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0</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1</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15</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28</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42</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0</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0</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27</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4</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24</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22</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28</a:t>
                      </a:r>
                    </a:p>
                  </a:txBody>
                  <a:tcPr marL="45720" marR="45720" marT="45760" marB="4576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6</a:t>
                      </a:r>
                    </a:p>
                  </a:txBody>
                  <a:tcPr marL="45720" marR="45720" marT="45760" marB="4576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2548" name="Group 84"/>
          <p:cNvGraphicFramePr>
            <a:graphicFrameLocks noGrp="1"/>
          </p:cNvGraphicFramePr>
          <p:nvPr/>
        </p:nvGraphicFramePr>
        <p:xfrm>
          <a:off x="8658225" y="5202238"/>
          <a:ext cx="257175" cy="741362"/>
        </p:xfrm>
        <a:graphic>
          <a:graphicData uri="http://schemas.openxmlformats.org/drawingml/2006/table">
            <a:tbl>
              <a:tblPr/>
              <a:tblGrid>
                <a:gridCol w="257175">
                  <a:extLst>
                    <a:ext uri="{9D8B030D-6E8A-4147-A177-3AD203B41FA5}">
                      <a16:colId xmlns:a16="http://schemas.microsoft.com/office/drawing/2014/main" val="20000"/>
                    </a:ext>
                  </a:extLst>
                </a:gridCol>
              </a:tblGrid>
              <a:tr h="403224">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800" b="1" i="0" u="none" strike="noStrike" cap="none" normalizeH="0" baseline="0">
                          <a:ln>
                            <a:noFill/>
                          </a:ln>
                          <a:solidFill>
                            <a:schemeClr val="tx1"/>
                          </a:solidFill>
                          <a:effectLst/>
                          <a:latin typeface="黑体" pitchFamily="49" charset="-122"/>
                          <a:ea typeface="宋体" pitchFamily="2" charset="-122"/>
                        </a:rPr>
                        <a:t>Z</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138">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宋体" pitchFamily="2" charset="-122"/>
                        </a:rPr>
                        <a:t>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9246" name="Rectangle 92"/>
          <p:cNvSpPr>
            <a:spLocks noChangeArrowheads="1"/>
          </p:cNvSpPr>
          <p:nvPr/>
        </p:nvSpPr>
        <p:spPr bwMode="auto">
          <a:xfrm>
            <a:off x="609600" y="4684713"/>
            <a:ext cx="332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latin typeface="Comic Sans MS" panose="030F0702030302020204" pitchFamily="66" charset="0"/>
                <a:ea typeface="宋体" panose="02010600030101010101" pitchFamily="2" charset="-122"/>
              </a:rPr>
              <a:t>密文中字母出现的频率</a:t>
            </a:r>
            <a:r>
              <a:rPr lang="en-US" altLang="zh-CN" sz="2400" b="0">
                <a:latin typeface="Comic Sans MS" panose="030F0702030302020204" pitchFamily="66" charset="0"/>
                <a:ea typeface="宋体" panose="02010600030101010101" pitchFamily="2" charset="-122"/>
              </a:rPr>
              <a:t>:</a:t>
            </a:r>
          </a:p>
        </p:txBody>
      </p:sp>
      <p:sp>
        <p:nvSpPr>
          <p:cNvPr id="49247" name="Rectangle 93"/>
          <p:cNvSpPr>
            <a:spLocks noChangeArrowheads="1"/>
          </p:cNvSpPr>
          <p:nvPr/>
        </p:nvSpPr>
        <p:spPr bwMode="auto">
          <a:xfrm>
            <a:off x="685800" y="3962400"/>
            <a:ext cx="8001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buClr>
                <a:schemeClr val="accent2"/>
              </a:buClr>
              <a:buFont typeface="Wingdings" panose="05000000000000000000" pitchFamily="2" charset="2"/>
              <a:buChar char="u"/>
            </a:pPr>
            <a:r>
              <a:rPr lang="zh-CN" altLang="en-US" sz="2400">
                <a:ea typeface="宋体" panose="02010600030101010101" pitchFamily="2" charset="-122"/>
              </a:rPr>
              <a:t>使用下面的信息解密</a:t>
            </a:r>
            <a:endParaRPr lang="zh-CN" altLang="en-US" sz="2400">
              <a:solidFill>
                <a:srgbClr val="FF0000"/>
              </a:solidFill>
              <a:latin typeface="Times-Roman" charset="0"/>
              <a:ea typeface="宋体" panose="02010600030101010101" pitchFamily="2"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title"/>
          </p:nvPr>
        </p:nvSpPr>
        <p:spPr/>
        <p:txBody>
          <a:bodyPr/>
          <a:lstStyle/>
          <a:p>
            <a:pPr eaLnBrk="1" hangingPunct="1"/>
            <a:r>
              <a:rPr lang="zh-CN" altLang="en-US" b="0">
                <a:ea typeface="宋体" panose="02010600030101010101" pitchFamily="2" charset="-122"/>
              </a:rPr>
              <a:t>频率图对比</a:t>
            </a:r>
          </a:p>
        </p:txBody>
      </p:sp>
      <p:graphicFrame>
        <p:nvGraphicFramePr>
          <p:cNvPr id="2" name="Object 4"/>
          <p:cNvGraphicFramePr>
            <a:graphicFrameLocks noGrp="1" noChangeAspect="1"/>
          </p:cNvGraphicFramePr>
          <p:nvPr>
            <p:ph sz="half" idx="1"/>
          </p:nvPr>
        </p:nvGraphicFramePr>
        <p:xfrm>
          <a:off x="2222500" y="1346200"/>
          <a:ext cx="3937000" cy="21574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Object 7"/>
          <p:cNvGraphicFramePr>
            <a:graphicFrameLocks noGrp="1" noChangeAspect="1"/>
          </p:cNvGraphicFramePr>
          <p:nvPr>
            <p:ph sz="half" idx="2"/>
          </p:nvPr>
        </p:nvGraphicFramePr>
        <p:xfrm>
          <a:off x="431800" y="3937000"/>
          <a:ext cx="7289800" cy="2459038"/>
        </p:xfrm>
        <a:graphic>
          <a:graphicData uri="http://schemas.openxmlformats.org/drawingml/2006/chart">
            <c:chart xmlns:c="http://schemas.openxmlformats.org/drawingml/2006/chart" xmlns:r="http://schemas.openxmlformats.org/officeDocument/2006/relationships" r:id="rId3"/>
          </a:graphicData>
        </a:graphic>
      </p:graphicFrame>
      <p:sp>
        <p:nvSpPr>
          <p:cNvPr id="50181" name="日期占位符 4"/>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BE3F082-3B8A-48EC-918A-B6DD827CDBB5}"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0182" name="灯片编号占位符 6"/>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338BDE7-014E-4AF6-B0A4-CC49A3D8AAF3}"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73</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ea typeface="宋体" panose="02010600030101010101" pitchFamily="2" charset="-122"/>
              </a:rPr>
              <a:t>3.5 </a:t>
            </a:r>
            <a:r>
              <a:rPr lang="zh-CN" altLang="en-US">
                <a:ea typeface="宋体" panose="02010600030101010101" pitchFamily="2" charset="-122"/>
              </a:rPr>
              <a:t>电码本密码</a:t>
            </a:r>
          </a:p>
        </p:txBody>
      </p:sp>
      <p:sp>
        <p:nvSpPr>
          <p:cNvPr id="53251" name="Rectangle 3"/>
          <p:cNvSpPr>
            <a:spLocks noGrp="1" noChangeArrowheads="1"/>
          </p:cNvSpPr>
          <p:nvPr>
            <p:ph idx="1"/>
          </p:nvPr>
        </p:nvSpPr>
        <p:spPr/>
        <p:txBody>
          <a:bodyPr/>
          <a:lstStyle/>
          <a:p>
            <a:pPr eaLnBrk="1" hangingPunct="1"/>
            <a:r>
              <a:rPr lang="zh-CN" altLang="en-US" sz="3200">
                <a:ea typeface="宋体" panose="02010600030101010101" pitchFamily="2" charset="-122"/>
              </a:rPr>
              <a:t>传统的电码本密码就像字典一样的书</a:t>
            </a:r>
          </a:p>
          <a:p>
            <a:pPr eaLnBrk="1" hangingPunct="1"/>
            <a:r>
              <a:rPr lang="en-US" altLang="zh-CN" sz="3200">
                <a:solidFill>
                  <a:srgbClr val="C00000"/>
                </a:solidFill>
                <a:ea typeface="宋体" panose="02010600030101010101" pitchFamily="2" charset="-122"/>
              </a:rPr>
              <a:t>Zimmerman</a:t>
            </a:r>
            <a:r>
              <a:rPr lang="zh-CN" altLang="en-US" sz="3200">
                <a:ea typeface="宋体" panose="02010600030101010101" pitchFamily="2" charset="-122"/>
              </a:rPr>
              <a:t>电报通过电码替换</a:t>
            </a:r>
          </a:p>
          <a:p>
            <a:pPr eaLnBrk="1" hangingPunct="1">
              <a:buFont typeface="Wingdings" panose="05000000000000000000" pitchFamily="2" charset="2"/>
              <a:buNone/>
            </a:pPr>
            <a:r>
              <a:rPr lang="zh-CN" altLang="en-US" sz="2400">
                <a:ea typeface="宋体" panose="02010600030101010101" pitchFamily="2" charset="-122"/>
              </a:rPr>
              <a:t>		</a:t>
            </a:r>
            <a:r>
              <a:rPr lang="en-US" altLang="zh-CN" sz="2400">
                <a:ea typeface="宋体" panose="02010600030101010101" pitchFamily="2" charset="-122"/>
              </a:rPr>
              <a:t>Februar			13605</a:t>
            </a:r>
          </a:p>
          <a:p>
            <a:pPr eaLnBrk="1" hangingPunct="1">
              <a:buFont typeface="Wingdings" panose="05000000000000000000" pitchFamily="2" charset="2"/>
              <a:buNone/>
            </a:pPr>
            <a:r>
              <a:rPr lang="en-US" altLang="zh-CN" sz="2400">
                <a:ea typeface="宋体" panose="02010600030101010101" pitchFamily="2" charset="-122"/>
              </a:rPr>
              <a:t>		fest			      13732</a:t>
            </a:r>
          </a:p>
          <a:p>
            <a:pPr eaLnBrk="1" hangingPunct="1">
              <a:buFont typeface="Wingdings" panose="05000000000000000000" pitchFamily="2" charset="2"/>
              <a:buNone/>
            </a:pPr>
            <a:r>
              <a:rPr lang="en-US" altLang="zh-CN" sz="2400">
                <a:ea typeface="宋体" panose="02010600030101010101" pitchFamily="2" charset="-122"/>
              </a:rPr>
              <a:t>		finanzielle		      13850</a:t>
            </a:r>
          </a:p>
          <a:p>
            <a:pPr eaLnBrk="1" hangingPunct="1">
              <a:buFont typeface="Wingdings" panose="05000000000000000000" pitchFamily="2" charset="2"/>
              <a:buNone/>
            </a:pPr>
            <a:r>
              <a:rPr lang="en-US" altLang="zh-CN" sz="2400">
                <a:ea typeface="宋体" panose="02010600030101010101" pitchFamily="2" charset="-122"/>
              </a:rPr>
              <a:t>		folgender		      13918</a:t>
            </a:r>
          </a:p>
          <a:p>
            <a:pPr eaLnBrk="1" hangingPunct="1">
              <a:buFont typeface="Wingdings" panose="05000000000000000000" pitchFamily="2" charset="2"/>
              <a:buNone/>
            </a:pPr>
            <a:r>
              <a:rPr lang="en-US" altLang="zh-CN" sz="2400">
                <a:ea typeface="宋体" panose="02010600030101010101" pitchFamily="2" charset="-122"/>
              </a:rPr>
              <a:t>		Frieden			17142</a:t>
            </a:r>
          </a:p>
          <a:p>
            <a:pPr eaLnBrk="1" hangingPunct="1">
              <a:buFont typeface="Wingdings" panose="05000000000000000000" pitchFamily="2" charset="2"/>
              <a:buNone/>
            </a:pPr>
            <a:r>
              <a:rPr lang="en-US" altLang="zh-CN" sz="2400">
                <a:ea typeface="宋体" panose="02010600030101010101" pitchFamily="2" charset="-122"/>
              </a:rPr>
              <a:t>		Friedenschluss		17149</a:t>
            </a:r>
          </a:p>
          <a:p>
            <a:pPr eaLnBrk="1" hangingPunct="1">
              <a:buFont typeface="Wingdings" panose="05000000000000000000" pitchFamily="2" charset="2"/>
              <a:buNone/>
            </a:pPr>
            <a:r>
              <a:rPr lang="en-US" altLang="zh-CN" sz="2400">
                <a:ea typeface="宋体" panose="02010600030101010101" pitchFamily="2" charset="-122"/>
              </a:rPr>
              <a:t>			:		    :</a:t>
            </a:r>
          </a:p>
          <a:p>
            <a:pPr eaLnBrk="1" hangingPunct="1"/>
            <a:r>
              <a:rPr lang="zh-CN" altLang="en-US" sz="3200">
                <a:ea typeface="宋体" panose="02010600030101010101" pitchFamily="2" charset="-122"/>
              </a:rPr>
              <a:t>现代的分组密码就如同电码本</a:t>
            </a:r>
          </a:p>
          <a:p>
            <a:pPr eaLnBrk="1" hangingPunct="1">
              <a:buFont typeface="Wingdings" panose="05000000000000000000" pitchFamily="2" charset="2"/>
              <a:buNone/>
            </a:pPr>
            <a:endParaRPr lang="en-US" altLang="zh-CN" sz="3200">
              <a:ea typeface="宋体" panose="02010600030101010101" pitchFamily="2" charset="-122"/>
            </a:endParaRPr>
          </a:p>
        </p:txBody>
      </p:sp>
      <p:sp>
        <p:nvSpPr>
          <p:cNvPr id="53252"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EE9F17F6-ACB4-450B-81F0-3062FE7E39FA}"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325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D2670B3-1DCC-46A6-86CA-AEE21BFE8985}"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74</a:t>
            </a:fld>
            <a:endParaRPr lang="en-US" altLang="zh-CN" sz="1000" b="0">
              <a:solidFill>
                <a:schemeClr val="bg1"/>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1"/>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78F616F-D518-4620-9347-53F88599B131}"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4275" name="灯片编号占位符 3"/>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C30690F-18E6-4B73-9FFA-E6BD708B5CA8}"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75</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54276" name="Rectangle 2"/>
          <p:cNvSpPr>
            <a:spLocks noGrp="1" noChangeArrowheads="1"/>
          </p:cNvSpPr>
          <p:nvPr>
            <p:ph type="title" idx="4294967295"/>
          </p:nvPr>
        </p:nvSpPr>
        <p:spPr>
          <a:xfrm>
            <a:off x="0" y="1371600"/>
            <a:ext cx="3733800" cy="1524000"/>
          </a:xfrm>
          <a:noFill/>
        </p:spPr>
        <p:txBody>
          <a:bodyPr/>
          <a:lstStyle/>
          <a:p>
            <a:pPr eaLnBrk="1" hangingPunct="1"/>
            <a:r>
              <a:rPr lang="en-US" altLang="zh-CN">
                <a:ea typeface="宋体" panose="02010600030101010101" pitchFamily="2" charset="-122"/>
              </a:rPr>
              <a:t>Zimmerman</a:t>
            </a:r>
            <a:br>
              <a:rPr lang="en-US" altLang="zh-CN">
                <a:ea typeface="宋体" panose="02010600030101010101" pitchFamily="2" charset="-122"/>
              </a:rPr>
            </a:br>
            <a:r>
              <a:rPr lang="zh-CN" altLang="en-US">
                <a:ea typeface="宋体" panose="02010600030101010101" pitchFamily="2" charset="-122"/>
              </a:rPr>
              <a:t>电报</a:t>
            </a:r>
          </a:p>
        </p:txBody>
      </p:sp>
      <p:pic>
        <p:nvPicPr>
          <p:cNvPr id="5427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81000"/>
            <a:ext cx="4522788"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04800" y="685800"/>
            <a:ext cx="3505200" cy="2057400"/>
          </a:xfrm>
          <a:noFill/>
        </p:spPr>
        <p:txBody>
          <a:bodyPr/>
          <a:lstStyle/>
          <a:p>
            <a:pPr eaLnBrk="1" hangingPunct="1"/>
            <a:r>
              <a:rPr lang="en-US" altLang="zh-CN" dirty="0">
                <a:ea typeface="宋体" panose="02010600030101010101" pitchFamily="2" charset="-122"/>
              </a:rPr>
              <a:t>Zimmerman</a:t>
            </a:r>
            <a:br>
              <a:rPr lang="en-US" altLang="zh-CN" dirty="0">
                <a:ea typeface="宋体" panose="02010600030101010101" pitchFamily="2" charset="-122"/>
              </a:rPr>
            </a:br>
            <a:r>
              <a:rPr lang="zh-CN" altLang="en-US" dirty="0">
                <a:ea typeface="宋体" panose="02010600030101010101" pitchFamily="2" charset="-122"/>
              </a:rPr>
              <a:t>电报的解密结果</a:t>
            </a:r>
          </a:p>
        </p:txBody>
      </p:sp>
      <p:sp>
        <p:nvSpPr>
          <p:cNvPr id="55299" name="日期占位符 3"/>
          <p:cNvSpPr>
            <a:spLocks noGrp="1"/>
          </p:cNvSpPr>
          <p:nvPr>
            <p:ph type="dt" sz="quarter"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EC9B600-85DE-4BAE-A2E5-F7EB9679D5D5}" type="datetime1">
              <a:rPr lang="zh-CN" altLang="en-US" sz="1000" smtClean="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2024/3/25</a:t>
            </a:fld>
            <a:endParaRPr lang="en-US" altLang="zh-CN" sz="1000">
              <a:solidFill>
                <a:schemeClr val="bg1"/>
              </a:solidFill>
              <a:latin typeface="Verdana" panose="020B0604030504040204" pitchFamily="34" charset="0"/>
              <a:ea typeface="宋体" panose="02010600030101010101" pitchFamily="2" charset="-122"/>
            </a:endParaRPr>
          </a:p>
        </p:txBody>
      </p:sp>
      <p:sp>
        <p:nvSpPr>
          <p:cNvPr id="55300"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23FB1F0-A1CF-4353-B4E3-06FBA42A7260}" type="slidenum">
              <a:rPr lang="en-US" altLang="zh-CN" sz="1000" b="0">
                <a:solidFill>
                  <a:schemeClr val="bg1"/>
                </a:solidFill>
                <a:latin typeface="Verdana" panose="020B0604030504040204" pitchFamily="34" charset="0"/>
                <a:ea typeface="宋体" panose="02010600030101010101" pitchFamily="2" charset="-122"/>
              </a:rPr>
              <a:pPr eaLnBrk="1" hangingPunct="1">
                <a:spcBef>
                  <a:spcPct val="0"/>
                </a:spcBef>
                <a:buClrTx/>
                <a:buFontTx/>
                <a:buNone/>
              </a:pPr>
              <a:t>76</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55301" name="Rectangle 3"/>
          <p:cNvSpPr>
            <a:spLocks noChangeArrowheads="1"/>
          </p:cNvSpPr>
          <p:nvPr/>
        </p:nvSpPr>
        <p:spPr bwMode="auto">
          <a:xfrm>
            <a:off x="228600" y="2743200"/>
            <a:ext cx="3124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buClr>
                <a:schemeClr val="accent2"/>
              </a:buClr>
              <a:buFont typeface="Wingdings" panose="05000000000000000000" pitchFamily="2" charset="2"/>
              <a:buChar char="u"/>
            </a:pPr>
            <a:r>
              <a:rPr lang="zh-CN" altLang="en-US" sz="2400">
                <a:ea typeface="宋体" panose="02010600030101010101" pitchFamily="2" charset="-122"/>
              </a:rPr>
              <a:t>英国破解了部分的电码本</a:t>
            </a:r>
          </a:p>
        </p:txBody>
      </p:sp>
      <p:pic>
        <p:nvPicPr>
          <p:cNvPr id="553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609600"/>
            <a:ext cx="4554538"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5F844-9B65-485F-AF4C-5B833A238EA4}"/>
              </a:ext>
            </a:extLst>
          </p:cNvPr>
          <p:cNvSpPr>
            <a:spLocks noGrp="1"/>
          </p:cNvSpPr>
          <p:nvPr>
            <p:ph type="title"/>
          </p:nvPr>
        </p:nvSpPr>
        <p:spPr/>
        <p:txBody>
          <a:bodyPr/>
          <a:lstStyle/>
          <a:p>
            <a:r>
              <a:rPr lang="zh-CN" altLang="zh-CN" b="1" dirty="0"/>
              <a:t>密码学新进展</a:t>
            </a:r>
            <a:endParaRPr lang="zh-CN" altLang="en-US" dirty="0"/>
          </a:p>
        </p:txBody>
      </p:sp>
      <p:sp>
        <p:nvSpPr>
          <p:cNvPr id="3" name="内容占位符 2">
            <a:extLst>
              <a:ext uri="{FF2B5EF4-FFF2-40B4-BE49-F238E27FC236}">
                <a16:creationId xmlns:a16="http://schemas.microsoft.com/office/drawing/2014/main" id="{EFF97585-BD6D-4754-B973-0E2CD848F8FE}"/>
              </a:ext>
            </a:extLst>
          </p:cNvPr>
          <p:cNvSpPr>
            <a:spLocks noGrp="1"/>
          </p:cNvSpPr>
          <p:nvPr>
            <p:ph idx="1"/>
          </p:nvPr>
        </p:nvSpPr>
        <p:spPr/>
        <p:txBody>
          <a:bodyPr/>
          <a:lstStyle/>
          <a:p>
            <a:r>
              <a:rPr lang="en-US" altLang="zh-CN" sz="2800" dirty="0"/>
              <a:t>1989</a:t>
            </a:r>
            <a:r>
              <a:rPr lang="zh-CN" altLang="zh-CN" sz="2800" dirty="0"/>
              <a:t>年</a:t>
            </a:r>
            <a:r>
              <a:rPr lang="zh-CN" altLang="en-US" sz="2800" dirty="0"/>
              <a:t>，</a:t>
            </a:r>
            <a:r>
              <a:rPr lang="zh-CN" altLang="zh-CN" sz="2800" dirty="0"/>
              <a:t>英国数学家</a:t>
            </a:r>
            <a:r>
              <a:rPr lang="en-US" altLang="zh-CN" sz="2800" dirty="0"/>
              <a:t>Matthews</a:t>
            </a:r>
            <a:r>
              <a:rPr lang="zh-CN" altLang="en-US" sz="2800" dirty="0"/>
              <a:t>，</a:t>
            </a:r>
            <a:r>
              <a:rPr lang="zh-CN" altLang="zh-CN" sz="2800" dirty="0"/>
              <a:t>基于混沌的加密技术混沌密码学</a:t>
            </a:r>
            <a:endParaRPr lang="en-US" altLang="zh-CN" sz="2800" dirty="0"/>
          </a:p>
          <a:p>
            <a:pPr lvl="1"/>
            <a:r>
              <a:rPr lang="zh-CN" altLang="zh-CN" sz="2400" dirty="0"/>
              <a:t>混沌系统具有良好的伪随机特性、轨道的不可预测性、对初始状态及控制参数的敏感性等一系列特性，</a:t>
            </a:r>
            <a:endParaRPr lang="en-US" altLang="zh-CN" sz="2400" dirty="0"/>
          </a:p>
          <a:p>
            <a:pPr lvl="1"/>
            <a:r>
              <a:rPr lang="zh-CN" altLang="zh-CN" sz="2400" dirty="0"/>
              <a:t>传统的密码算法敏感性依赖于密钥，而混沌映射依赖于初始条件和映射中的参数；</a:t>
            </a:r>
            <a:endParaRPr lang="en-US" altLang="zh-CN" sz="2400" dirty="0"/>
          </a:p>
          <a:p>
            <a:pPr lvl="1"/>
            <a:r>
              <a:rPr lang="zh-CN" altLang="zh-CN" sz="2400" dirty="0"/>
              <a:t>传统的加密算法通过加密轮次来达到扰乱和扩散，混沌映射则通过迭代，将初始域扩散到整个相空间；</a:t>
            </a:r>
            <a:endParaRPr lang="en-US" altLang="zh-CN" sz="2400" dirty="0"/>
          </a:p>
          <a:p>
            <a:pPr lvl="1"/>
            <a:r>
              <a:rPr lang="zh-CN" altLang="zh-CN" sz="2400" dirty="0"/>
              <a:t>传统加密算法定义在有限集上，而混沌映射定义在实数域内。</a:t>
            </a:r>
            <a:endParaRPr lang="en-US" altLang="zh-CN" sz="2400" dirty="0"/>
          </a:p>
          <a:p>
            <a:endParaRPr lang="zh-CN" altLang="en-US" dirty="0"/>
          </a:p>
        </p:txBody>
      </p:sp>
      <p:sp>
        <p:nvSpPr>
          <p:cNvPr id="4" name="日期占位符 3">
            <a:extLst>
              <a:ext uri="{FF2B5EF4-FFF2-40B4-BE49-F238E27FC236}">
                <a16:creationId xmlns:a16="http://schemas.microsoft.com/office/drawing/2014/main" id="{C77FF630-5FD2-4D3E-80E2-86D34F27B1DF}"/>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25166800-09E3-4037-B9B3-AC88E98662AD}"/>
              </a:ext>
            </a:extLst>
          </p:cNvPr>
          <p:cNvSpPr>
            <a:spLocks noGrp="1"/>
          </p:cNvSpPr>
          <p:nvPr>
            <p:ph type="sldNum" sz="quarter" idx="11"/>
          </p:nvPr>
        </p:nvSpPr>
        <p:spPr/>
        <p:txBody>
          <a:bodyPr/>
          <a:lstStyle/>
          <a:p>
            <a:fld id="{932003EE-D7F4-4083-B251-227CF17C5240}" type="slidenum">
              <a:rPr lang="en-US" altLang="zh-CN" smtClean="0"/>
              <a:pPr/>
              <a:t>77</a:t>
            </a:fld>
            <a:endParaRPr lang="en-US" altLang="zh-CN"/>
          </a:p>
        </p:txBody>
      </p:sp>
    </p:spTree>
    <p:extLst>
      <p:ext uri="{BB962C8B-B14F-4D97-AF65-F5344CB8AC3E}">
        <p14:creationId xmlns:p14="http://schemas.microsoft.com/office/powerpoint/2010/main" val="75917770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AAC68-0CF5-49FF-BE1A-DFAD89CDC73A}"/>
              </a:ext>
            </a:extLst>
          </p:cNvPr>
          <p:cNvSpPr>
            <a:spLocks noGrp="1"/>
          </p:cNvSpPr>
          <p:nvPr>
            <p:ph type="title"/>
          </p:nvPr>
        </p:nvSpPr>
        <p:spPr/>
        <p:txBody>
          <a:bodyPr/>
          <a:lstStyle/>
          <a:p>
            <a:r>
              <a:rPr lang="zh-CN" altLang="zh-CN" b="1" dirty="0"/>
              <a:t>密码学新进展</a:t>
            </a:r>
            <a:endParaRPr lang="zh-CN" altLang="en-US" dirty="0"/>
          </a:p>
        </p:txBody>
      </p:sp>
      <p:sp>
        <p:nvSpPr>
          <p:cNvPr id="3" name="内容占位符 2">
            <a:extLst>
              <a:ext uri="{FF2B5EF4-FFF2-40B4-BE49-F238E27FC236}">
                <a16:creationId xmlns:a16="http://schemas.microsoft.com/office/drawing/2014/main" id="{1C726000-A740-4274-9461-A9359A18BD69}"/>
              </a:ext>
            </a:extLst>
          </p:cNvPr>
          <p:cNvSpPr>
            <a:spLocks noGrp="1"/>
          </p:cNvSpPr>
          <p:nvPr>
            <p:ph idx="1"/>
          </p:nvPr>
        </p:nvSpPr>
        <p:spPr>
          <a:xfrm>
            <a:off x="304800" y="1219200"/>
            <a:ext cx="8610600" cy="5105400"/>
          </a:xfrm>
        </p:spPr>
        <p:txBody>
          <a:bodyPr/>
          <a:lstStyle/>
          <a:p>
            <a:r>
              <a:rPr lang="zh-CN" altLang="zh-CN" dirty="0"/>
              <a:t>量子密码</a:t>
            </a:r>
            <a:endParaRPr lang="en-US" altLang="zh-CN" dirty="0"/>
          </a:p>
          <a:p>
            <a:pPr lvl="1"/>
            <a:r>
              <a:rPr lang="en-US" altLang="zh-CN" sz="2400" dirty="0"/>
              <a:t>1970</a:t>
            </a:r>
            <a:r>
              <a:rPr lang="zh-CN" altLang="zh-CN" sz="2400" dirty="0"/>
              <a:t>年威斯纳提出利用单量子态制造不可伪造的“电子钞票”，这个构想由于量子态的寿命太短而无法实现，</a:t>
            </a:r>
            <a:endParaRPr lang="en-US" altLang="zh-CN" sz="2400" dirty="0"/>
          </a:p>
          <a:p>
            <a:pPr lvl="1"/>
            <a:r>
              <a:rPr lang="en-US" altLang="zh-CN" sz="2400" dirty="0"/>
              <a:t>1984</a:t>
            </a:r>
            <a:r>
              <a:rPr lang="zh-CN" altLang="zh-CN" sz="2400" dirty="0"/>
              <a:t>年，</a:t>
            </a:r>
            <a:r>
              <a:rPr lang="en-US" altLang="zh-CN" sz="2400" dirty="0"/>
              <a:t>IBM</a:t>
            </a:r>
            <a:r>
              <a:rPr lang="zh-CN" altLang="zh-CN" sz="2400" dirty="0"/>
              <a:t>的贝内特和加拿大学者布拉萨德提出了第一个量子密码方案，由此迎来了量子密码学的新时期。</a:t>
            </a:r>
            <a:endParaRPr lang="en-US" altLang="zh-CN" sz="2400" dirty="0"/>
          </a:p>
          <a:p>
            <a:pPr lvl="1"/>
            <a:r>
              <a:rPr lang="zh-CN" altLang="zh-CN" sz="2400" dirty="0"/>
              <a:t>量子密码体系采用量子态作为信息载体，经由量子通道在合法的用户之间传送密钥。</a:t>
            </a:r>
            <a:endParaRPr lang="en-US" altLang="zh-CN" sz="2400" dirty="0"/>
          </a:p>
          <a:p>
            <a:pPr lvl="1"/>
            <a:r>
              <a:rPr lang="zh-CN" altLang="zh-CN" sz="2400" dirty="0"/>
              <a:t>量子密码的安全性由量子力学原理所保证，被称为是绝对安全的。</a:t>
            </a:r>
            <a:endParaRPr lang="en-US" altLang="zh-CN" sz="2400" dirty="0"/>
          </a:p>
          <a:p>
            <a:pPr lvl="1"/>
            <a:r>
              <a:rPr lang="zh-CN" altLang="zh-CN" sz="2400" dirty="0"/>
              <a:t>所谓绝对安全是指即使在窃听者可能拥有极高的智商、可能采用最高明的窃听措施、可能使用最先进的测量手段，密钥的传送仍然是安全的，可见量子密码研究具有极其重大的意义。</a:t>
            </a:r>
          </a:p>
          <a:p>
            <a:endParaRPr lang="zh-CN" altLang="en-US" dirty="0"/>
          </a:p>
        </p:txBody>
      </p:sp>
      <p:sp>
        <p:nvSpPr>
          <p:cNvPr id="4" name="日期占位符 3">
            <a:extLst>
              <a:ext uri="{FF2B5EF4-FFF2-40B4-BE49-F238E27FC236}">
                <a16:creationId xmlns:a16="http://schemas.microsoft.com/office/drawing/2014/main" id="{E6A51723-CF31-460E-B246-42A5247EEE0C}"/>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C4F59A63-FEF8-4DDD-B6FE-ADF81D4A18CC}"/>
              </a:ext>
            </a:extLst>
          </p:cNvPr>
          <p:cNvSpPr>
            <a:spLocks noGrp="1"/>
          </p:cNvSpPr>
          <p:nvPr>
            <p:ph type="sldNum" sz="quarter" idx="11"/>
          </p:nvPr>
        </p:nvSpPr>
        <p:spPr/>
        <p:txBody>
          <a:bodyPr/>
          <a:lstStyle/>
          <a:p>
            <a:fld id="{932003EE-D7F4-4083-B251-227CF17C5240}" type="slidenum">
              <a:rPr lang="en-US" altLang="zh-CN" smtClean="0"/>
              <a:pPr/>
              <a:t>78</a:t>
            </a:fld>
            <a:endParaRPr lang="en-US" altLang="zh-CN"/>
          </a:p>
        </p:txBody>
      </p:sp>
    </p:spTree>
    <p:extLst>
      <p:ext uri="{BB962C8B-B14F-4D97-AF65-F5344CB8AC3E}">
        <p14:creationId xmlns:p14="http://schemas.microsoft.com/office/powerpoint/2010/main" val="192472886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14601-CABB-49DE-8626-8DCC18FD4B9F}"/>
              </a:ext>
            </a:extLst>
          </p:cNvPr>
          <p:cNvSpPr>
            <a:spLocks noGrp="1"/>
          </p:cNvSpPr>
          <p:nvPr>
            <p:ph type="title"/>
          </p:nvPr>
        </p:nvSpPr>
        <p:spPr/>
        <p:txBody>
          <a:bodyPr/>
          <a:lstStyle/>
          <a:p>
            <a:r>
              <a:rPr lang="zh-CN" altLang="zh-CN" b="1" dirty="0"/>
              <a:t>密码学新进展</a:t>
            </a:r>
            <a:endParaRPr lang="zh-CN" altLang="en-US" dirty="0"/>
          </a:p>
        </p:txBody>
      </p:sp>
      <p:sp>
        <p:nvSpPr>
          <p:cNvPr id="3" name="内容占位符 2">
            <a:extLst>
              <a:ext uri="{FF2B5EF4-FFF2-40B4-BE49-F238E27FC236}">
                <a16:creationId xmlns:a16="http://schemas.microsoft.com/office/drawing/2014/main" id="{67077478-F5B2-484D-9482-D667A1E458B0}"/>
              </a:ext>
            </a:extLst>
          </p:cNvPr>
          <p:cNvSpPr>
            <a:spLocks noGrp="1"/>
          </p:cNvSpPr>
          <p:nvPr>
            <p:ph idx="1"/>
          </p:nvPr>
        </p:nvSpPr>
        <p:spPr/>
        <p:txBody>
          <a:bodyPr/>
          <a:lstStyle/>
          <a:p>
            <a:r>
              <a:rPr lang="en-US" altLang="zh-CN" dirty="0"/>
              <a:t>DNA</a:t>
            </a:r>
            <a:r>
              <a:rPr lang="zh-CN" altLang="zh-CN" dirty="0"/>
              <a:t>计算</a:t>
            </a:r>
            <a:endParaRPr lang="en-US" altLang="zh-CN" dirty="0"/>
          </a:p>
          <a:p>
            <a:pPr lvl="1"/>
            <a:r>
              <a:rPr lang="en-US" altLang="zh-CN" sz="2400" dirty="0"/>
              <a:t>1994</a:t>
            </a:r>
            <a:r>
              <a:rPr lang="zh-CN" altLang="zh-CN" sz="2400" dirty="0"/>
              <a:t>年，</a:t>
            </a:r>
            <a:r>
              <a:rPr lang="en-US" altLang="zh-CN" sz="2400" dirty="0"/>
              <a:t>Adleman</a:t>
            </a:r>
            <a:r>
              <a:rPr lang="zh-CN" altLang="zh-CN" sz="2400" dirty="0"/>
              <a:t>等科学家进行了世界上首次</a:t>
            </a:r>
            <a:r>
              <a:rPr lang="en-US" altLang="zh-CN" sz="2400" dirty="0"/>
              <a:t>DNA</a:t>
            </a:r>
            <a:r>
              <a:rPr lang="zh-CN" altLang="zh-CN" sz="2400" dirty="0"/>
              <a:t>计算，解决了一个</a:t>
            </a:r>
            <a:r>
              <a:rPr lang="en-US" altLang="zh-CN" sz="2400" dirty="0"/>
              <a:t>7</a:t>
            </a:r>
            <a:r>
              <a:rPr lang="zh-CN" altLang="zh-CN" sz="2400" dirty="0"/>
              <a:t>节点有向汉密尔顿回路问题</a:t>
            </a:r>
            <a:r>
              <a:rPr lang="zh-CN" altLang="en-US" sz="2400" dirty="0"/>
              <a:t>。</a:t>
            </a:r>
            <a:endParaRPr lang="en-US" altLang="zh-CN" sz="2400" dirty="0"/>
          </a:p>
          <a:p>
            <a:pPr lvl="1"/>
            <a:r>
              <a:rPr lang="zh-CN" altLang="zh-CN" sz="2400" dirty="0"/>
              <a:t>由于</a:t>
            </a:r>
            <a:r>
              <a:rPr lang="en-US" altLang="zh-CN" sz="2400" dirty="0"/>
              <a:t>DNA</a:t>
            </a:r>
            <a:r>
              <a:rPr lang="zh-CN" altLang="zh-CN" sz="2400" dirty="0"/>
              <a:t>计算具有的信息处理的高并行性、超高容量的存储密度和超低的能量消耗等特点，非常适合用于攻击密码计算系统的不同部分，对传统的基于计算安全的密码体制提出了挑战</a:t>
            </a:r>
            <a:r>
              <a:rPr lang="zh-CN" altLang="en-US" dirty="0"/>
              <a:t>。</a:t>
            </a:r>
            <a:endParaRPr lang="en-US" altLang="zh-CN" dirty="0"/>
          </a:p>
          <a:p>
            <a:endParaRPr lang="zh-CN" altLang="en-US" dirty="0"/>
          </a:p>
        </p:txBody>
      </p:sp>
      <p:sp>
        <p:nvSpPr>
          <p:cNvPr id="4" name="日期占位符 3">
            <a:extLst>
              <a:ext uri="{FF2B5EF4-FFF2-40B4-BE49-F238E27FC236}">
                <a16:creationId xmlns:a16="http://schemas.microsoft.com/office/drawing/2014/main" id="{3661912B-D14C-4899-A0F3-D412D5671278}"/>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35F0322D-C73F-444F-9FB1-0A978C561224}"/>
              </a:ext>
            </a:extLst>
          </p:cNvPr>
          <p:cNvSpPr>
            <a:spLocks noGrp="1"/>
          </p:cNvSpPr>
          <p:nvPr>
            <p:ph type="sldNum" sz="quarter" idx="11"/>
          </p:nvPr>
        </p:nvSpPr>
        <p:spPr/>
        <p:txBody>
          <a:bodyPr/>
          <a:lstStyle/>
          <a:p>
            <a:fld id="{932003EE-D7F4-4083-B251-227CF17C5240}" type="slidenum">
              <a:rPr lang="en-US" altLang="zh-CN" smtClean="0"/>
              <a:pPr/>
              <a:t>79</a:t>
            </a:fld>
            <a:endParaRPr lang="en-US" altLang="zh-CN"/>
          </a:p>
        </p:txBody>
      </p:sp>
    </p:spTree>
    <p:extLst>
      <p:ext uri="{BB962C8B-B14F-4D97-AF65-F5344CB8AC3E}">
        <p14:creationId xmlns:p14="http://schemas.microsoft.com/office/powerpoint/2010/main" val="272965405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359E9-1975-4AEA-9FB8-4AA727C0ABD1}"/>
              </a:ext>
            </a:extLst>
          </p:cNvPr>
          <p:cNvSpPr>
            <a:spLocks noGrp="1"/>
          </p:cNvSpPr>
          <p:nvPr>
            <p:ph type="title"/>
          </p:nvPr>
        </p:nvSpPr>
        <p:spPr/>
        <p:txBody>
          <a:bodyPr/>
          <a:lstStyle/>
          <a:p>
            <a:r>
              <a:rPr lang="zh-CN" altLang="en-US" dirty="0"/>
              <a:t>完整性</a:t>
            </a:r>
          </a:p>
        </p:txBody>
      </p:sp>
      <p:sp>
        <p:nvSpPr>
          <p:cNvPr id="3" name="内容占位符 2">
            <a:extLst>
              <a:ext uri="{FF2B5EF4-FFF2-40B4-BE49-F238E27FC236}">
                <a16:creationId xmlns:a16="http://schemas.microsoft.com/office/drawing/2014/main" id="{5388C89C-1886-478C-9D61-420132815BDF}"/>
              </a:ext>
            </a:extLst>
          </p:cNvPr>
          <p:cNvSpPr>
            <a:spLocks noGrp="1"/>
          </p:cNvSpPr>
          <p:nvPr>
            <p:ph idx="1"/>
          </p:nvPr>
        </p:nvSpPr>
        <p:spPr>
          <a:xfrm>
            <a:off x="304800" y="1219200"/>
            <a:ext cx="8382000" cy="838200"/>
          </a:xfrm>
        </p:spPr>
        <p:txBody>
          <a:bodyPr/>
          <a:lstStyle/>
          <a:p>
            <a:r>
              <a:rPr lang="en-US" altLang="zh-CN" dirty="0"/>
              <a:t>2</a:t>
            </a:r>
            <a:endParaRPr lang="zh-CN" altLang="en-US" dirty="0"/>
          </a:p>
        </p:txBody>
      </p:sp>
      <p:sp>
        <p:nvSpPr>
          <p:cNvPr id="4" name="日期占位符 3">
            <a:extLst>
              <a:ext uri="{FF2B5EF4-FFF2-40B4-BE49-F238E27FC236}">
                <a16:creationId xmlns:a16="http://schemas.microsoft.com/office/drawing/2014/main" id="{A9F59E51-E1E3-43F1-BCE8-6C102E385CA9}"/>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7D29751E-5438-459B-8EC6-CC33A3A96A6D}"/>
              </a:ext>
            </a:extLst>
          </p:cNvPr>
          <p:cNvSpPr>
            <a:spLocks noGrp="1"/>
          </p:cNvSpPr>
          <p:nvPr>
            <p:ph type="sldNum" sz="quarter" idx="11"/>
          </p:nvPr>
        </p:nvSpPr>
        <p:spPr/>
        <p:txBody>
          <a:bodyPr/>
          <a:lstStyle/>
          <a:p>
            <a:fld id="{932003EE-D7F4-4083-B251-227CF17C5240}" type="slidenum">
              <a:rPr lang="en-US" altLang="zh-CN" smtClean="0"/>
              <a:pPr/>
              <a:t>8</a:t>
            </a:fld>
            <a:endParaRPr lang="en-US" altLang="zh-CN"/>
          </a:p>
        </p:txBody>
      </p:sp>
      <p:grpSp>
        <p:nvGrpSpPr>
          <p:cNvPr id="6" name="Group 3">
            <a:extLst>
              <a:ext uri="{FF2B5EF4-FFF2-40B4-BE49-F238E27FC236}">
                <a16:creationId xmlns:a16="http://schemas.microsoft.com/office/drawing/2014/main" id="{AD9BB54B-02E4-4B1F-9EB3-7A2EA121F731}"/>
              </a:ext>
            </a:extLst>
          </p:cNvPr>
          <p:cNvGrpSpPr>
            <a:grpSpLocks/>
          </p:cNvGrpSpPr>
          <p:nvPr/>
        </p:nvGrpSpPr>
        <p:grpSpPr bwMode="auto">
          <a:xfrm>
            <a:off x="927100" y="1341438"/>
            <a:ext cx="7650163" cy="5005387"/>
            <a:chOff x="632" y="1003"/>
            <a:chExt cx="4819" cy="3153"/>
          </a:xfrm>
        </p:grpSpPr>
        <p:sp>
          <p:nvSpPr>
            <p:cNvPr id="7" name="Rectangle 4">
              <a:extLst>
                <a:ext uri="{FF2B5EF4-FFF2-40B4-BE49-F238E27FC236}">
                  <a16:creationId xmlns:a16="http://schemas.microsoft.com/office/drawing/2014/main" id="{B800277A-D644-4DF3-9F5D-735E1E9BACF4}"/>
                </a:ext>
              </a:extLst>
            </p:cNvPr>
            <p:cNvSpPr>
              <a:spLocks noChangeArrowheads="1"/>
            </p:cNvSpPr>
            <p:nvPr/>
          </p:nvSpPr>
          <p:spPr bwMode="auto">
            <a:xfrm>
              <a:off x="632" y="1007"/>
              <a:ext cx="2222" cy="2685"/>
            </a:xfrm>
            <a:prstGeom prst="rect">
              <a:avLst/>
            </a:prstGeom>
            <a:solidFill>
              <a:schemeClr val="bg1">
                <a:alpha val="50980"/>
              </a:schemeClr>
            </a:solidFill>
            <a:ln w="28575" algn="ctr">
              <a:solidFill>
                <a:srgbClr val="FF0000"/>
              </a:solidFill>
              <a:prstDash val="dashDot"/>
              <a:miter lim="800000"/>
              <a:headEnd/>
              <a:tailEnd/>
            </a:ln>
          </p:spPr>
          <p:txBody>
            <a:bodyPr wrap="none" t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kumimoji="1" lang="zh-CN" altLang="en-US" sz="2000" dirty="0">
                  <a:latin typeface="Times New Roman" panose="02020603050405020304" pitchFamily="18" charset="0"/>
                </a:rPr>
                <a:t>用户</a:t>
              </a:r>
              <a:r>
                <a:rPr kumimoji="1" lang="en-US" altLang="zh-CN" sz="2000" dirty="0">
                  <a:latin typeface="Times New Roman" panose="02020603050405020304" pitchFamily="18" charset="0"/>
                </a:rPr>
                <a:t>A</a:t>
              </a:r>
            </a:p>
          </p:txBody>
        </p:sp>
        <p:sp>
          <p:nvSpPr>
            <p:cNvPr id="8" name="Rectangle 5">
              <a:extLst>
                <a:ext uri="{FF2B5EF4-FFF2-40B4-BE49-F238E27FC236}">
                  <a16:creationId xmlns:a16="http://schemas.microsoft.com/office/drawing/2014/main" id="{B24F120D-8605-4743-90C8-6A4CB70449F1}"/>
                </a:ext>
              </a:extLst>
            </p:cNvPr>
            <p:cNvSpPr>
              <a:spLocks noChangeArrowheads="1"/>
            </p:cNvSpPr>
            <p:nvPr/>
          </p:nvSpPr>
          <p:spPr bwMode="auto">
            <a:xfrm>
              <a:off x="2983" y="1003"/>
              <a:ext cx="2222" cy="2695"/>
            </a:xfrm>
            <a:prstGeom prst="rect">
              <a:avLst/>
            </a:prstGeom>
            <a:solidFill>
              <a:schemeClr val="bg1">
                <a:alpha val="50980"/>
              </a:schemeClr>
            </a:solidFill>
            <a:ln w="28575" algn="ctr">
              <a:solidFill>
                <a:srgbClr val="0070C0"/>
              </a:solidFill>
              <a:prstDash val="dashDot"/>
              <a:miter lim="800000"/>
              <a:headEnd/>
              <a:tailEnd/>
            </a:ln>
          </p:spPr>
          <p:txBody>
            <a:bodyPr wrap="none" t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kumimoji="1" lang="zh-CN" altLang="en-US" sz="2000">
                  <a:latin typeface="Times New Roman" panose="02020603050405020304" pitchFamily="18" charset="0"/>
                </a:rPr>
                <a:t>用户</a:t>
              </a:r>
              <a:r>
                <a:rPr kumimoji="1" lang="en-US" altLang="zh-CN" sz="2000">
                  <a:latin typeface="Times New Roman" panose="02020603050405020304" pitchFamily="18" charset="0"/>
                </a:rPr>
                <a:t>B</a:t>
              </a:r>
            </a:p>
          </p:txBody>
        </p:sp>
        <p:pic>
          <p:nvPicPr>
            <p:cNvPr id="9" name="Picture 6" descr="User_UserHalfD01">
              <a:extLst>
                <a:ext uri="{FF2B5EF4-FFF2-40B4-BE49-F238E27FC236}">
                  <a16:creationId xmlns:a16="http://schemas.microsoft.com/office/drawing/2014/main" id="{7D665565-39DE-487C-8FBE-CA98D8615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 y="1214"/>
              <a:ext cx="32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User_UserHalfE01">
              <a:extLst>
                <a:ext uri="{FF2B5EF4-FFF2-40B4-BE49-F238E27FC236}">
                  <a16:creationId xmlns:a16="http://schemas.microsoft.com/office/drawing/2014/main" id="{6EEC565A-69AB-47A8-933A-ACAE66E26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 y="1214"/>
              <a:ext cx="32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8">
              <a:extLst>
                <a:ext uri="{FF2B5EF4-FFF2-40B4-BE49-F238E27FC236}">
                  <a16:creationId xmlns:a16="http://schemas.microsoft.com/office/drawing/2014/main" id="{81089D90-9113-401A-A0BC-764CABAEB478}"/>
                </a:ext>
              </a:extLst>
            </p:cNvPr>
            <p:cNvGrpSpPr>
              <a:grpSpLocks/>
            </p:cNvGrpSpPr>
            <p:nvPr/>
          </p:nvGrpSpPr>
          <p:grpSpPr bwMode="auto">
            <a:xfrm>
              <a:off x="1274" y="1198"/>
              <a:ext cx="491" cy="794"/>
              <a:chOff x="726" y="1200"/>
              <a:chExt cx="551" cy="891"/>
            </a:xfrm>
          </p:grpSpPr>
          <p:pic>
            <p:nvPicPr>
              <p:cNvPr id="36" name="Picture 9" descr="Document_Writing01">
                <a:extLst>
                  <a:ext uri="{FF2B5EF4-FFF2-40B4-BE49-F238E27FC236}">
                    <a16:creationId xmlns:a16="http://schemas.microsoft.com/office/drawing/2014/main" id="{17B0FF75-DBA9-4E64-AC9B-89218CC18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 y="1200"/>
                <a:ext cx="551"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Oval 10">
                <a:extLst>
                  <a:ext uri="{FF2B5EF4-FFF2-40B4-BE49-F238E27FC236}">
                    <a16:creationId xmlns:a16="http://schemas.microsoft.com/office/drawing/2014/main" id="{986F7351-28CB-411A-B3BE-1EB55B75AE70}"/>
                  </a:ext>
                </a:extLst>
              </p:cNvPr>
              <p:cNvSpPr>
                <a:spLocks noChangeArrowheads="1"/>
              </p:cNvSpPr>
              <p:nvPr/>
            </p:nvSpPr>
            <p:spPr bwMode="auto">
              <a:xfrm>
                <a:off x="767" y="1584"/>
                <a:ext cx="445" cy="225"/>
              </a:xfrm>
              <a:prstGeom prst="ellipse">
                <a:avLst/>
              </a:prstGeom>
              <a:solidFill>
                <a:srgbClr val="FFFFFF">
                  <a:alpha val="74901"/>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Times New Roman" panose="02020603050405020304" pitchFamily="18" charset="0"/>
                  </a:rPr>
                  <a:t>数据</a:t>
                </a:r>
              </a:p>
            </p:txBody>
          </p:sp>
        </p:grpSp>
        <p:grpSp>
          <p:nvGrpSpPr>
            <p:cNvPr id="12" name="Group 11">
              <a:extLst>
                <a:ext uri="{FF2B5EF4-FFF2-40B4-BE49-F238E27FC236}">
                  <a16:creationId xmlns:a16="http://schemas.microsoft.com/office/drawing/2014/main" id="{A466C535-9A66-42F3-A6D8-E71B7FDB7A8D}"/>
                </a:ext>
              </a:extLst>
            </p:cNvPr>
            <p:cNvGrpSpPr>
              <a:grpSpLocks/>
            </p:cNvGrpSpPr>
            <p:nvPr/>
          </p:nvGrpSpPr>
          <p:grpSpPr bwMode="auto">
            <a:xfrm>
              <a:off x="902" y="2611"/>
              <a:ext cx="491" cy="794"/>
              <a:chOff x="726" y="1200"/>
              <a:chExt cx="551" cy="891"/>
            </a:xfrm>
          </p:grpSpPr>
          <p:pic>
            <p:nvPicPr>
              <p:cNvPr id="34" name="Picture 12" descr="Document_Writing01">
                <a:extLst>
                  <a:ext uri="{FF2B5EF4-FFF2-40B4-BE49-F238E27FC236}">
                    <a16:creationId xmlns:a16="http://schemas.microsoft.com/office/drawing/2014/main" id="{CF9C815E-40AA-4D53-9EBB-7212C4E900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 y="1200"/>
                <a:ext cx="551"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Oval 13">
                <a:extLst>
                  <a:ext uri="{FF2B5EF4-FFF2-40B4-BE49-F238E27FC236}">
                    <a16:creationId xmlns:a16="http://schemas.microsoft.com/office/drawing/2014/main" id="{9F1A2DF7-AA73-439A-945F-C1788BCFFCBF}"/>
                  </a:ext>
                </a:extLst>
              </p:cNvPr>
              <p:cNvSpPr>
                <a:spLocks noChangeArrowheads="1"/>
              </p:cNvSpPr>
              <p:nvPr/>
            </p:nvSpPr>
            <p:spPr bwMode="auto">
              <a:xfrm>
                <a:off x="767" y="1584"/>
                <a:ext cx="445" cy="225"/>
              </a:xfrm>
              <a:prstGeom prst="ellipse">
                <a:avLst/>
              </a:prstGeom>
              <a:solidFill>
                <a:srgbClr val="FFFFFF">
                  <a:alpha val="74901"/>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latin typeface="Times New Roman" panose="02020603050405020304" pitchFamily="18" charset="0"/>
                  </a:rPr>
                  <a:t>数据</a:t>
                </a:r>
              </a:p>
            </p:txBody>
          </p:sp>
        </p:grpSp>
        <p:pic>
          <p:nvPicPr>
            <p:cNvPr id="13" name="Picture 14" descr="Policy_Writing01">
              <a:extLst>
                <a:ext uri="{FF2B5EF4-FFF2-40B4-BE49-F238E27FC236}">
                  <a16:creationId xmlns:a16="http://schemas.microsoft.com/office/drawing/2014/main" id="{0B9BA17B-A5CB-4AB8-BA13-C334EB553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1" y="3122"/>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5">
              <a:extLst>
                <a:ext uri="{FF2B5EF4-FFF2-40B4-BE49-F238E27FC236}">
                  <a16:creationId xmlns:a16="http://schemas.microsoft.com/office/drawing/2014/main" id="{A52E32BD-2AD9-459E-A6C2-E66D84BB84FE}"/>
                </a:ext>
              </a:extLst>
            </p:cNvPr>
            <p:cNvSpPr>
              <a:spLocks noChangeArrowheads="1"/>
            </p:cNvSpPr>
            <p:nvPr/>
          </p:nvSpPr>
          <p:spPr bwMode="auto">
            <a:xfrm>
              <a:off x="1692" y="3260"/>
              <a:ext cx="748" cy="214"/>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Times New Roman" panose="02020603050405020304" pitchFamily="18" charset="0"/>
                </a:rPr>
                <a:t>哈希值</a:t>
              </a:r>
            </a:p>
          </p:txBody>
        </p:sp>
        <p:sp>
          <p:nvSpPr>
            <p:cNvPr id="15" name="Freeform 16">
              <a:extLst>
                <a:ext uri="{FF2B5EF4-FFF2-40B4-BE49-F238E27FC236}">
                  <a16:creationId xmlns:a16="http://schemas.microsoft.com/office/drawing/2014/main" id="{F114A2AE-5EA0-4A9F-ACC0-3C7DD57EB2B9}"/>
                </a:ext>
              </a:extLst>
            </p:cNvPr>
            <p:cNvSpPr>
              <a:spLocks/>
            </p:cNvSpPr>
            <p:nvPr/>
          </p:nvSpPr>
          <p:spPr bwMode="auto">
            <a:xfrm rot="4294563">
              <a:off x="1163" y="2159"/>
              <a:ext cx="1381" cy="515"/>
            </a:xfrm>
            <a:custGeom>
              <a:avLst/>
              <a:gdLst>
                <a:gd name="T0" fmla="*/ 793 w 1631"/>
                <a:gd name="T1" fmla="*/ 183 h 609"/>
                <a:gd name="T2" fmla="*/ 787 w 1631"/>
                <a:gd name="T3" fmla="*/ 173 h 609"/>
                <a:gd name="T4" fmla="*/ 771 w 1631"/>
                <a:gd name="T5" fmla="*/ 153 h 609"/>
                <a:gd name="T6" fmla="*/ 754 w 1631"/>
                <a:gd name="T7" fmla="*/ 134 h 609"/>
                <a:gd name="T8" fmla="*/ 732 w 1631"/>
                <a:gd name="T9" fmla="*/ 117 h 609"/>
                <a:gd name="T10" fmla="*/ 710 w 1631"/>
                <a:gd name="T11" fmla="*/ 100 h 609"/>
                <a:gd name="T12" fmla="*/ 685 w 1631"/>
                <a:gd name="T13" fmla="*/ 84 h 609"/>
                <a:gd name="T14" fmla="*/ 658 w 1631"/>
                <a:gd name="T15" fmla="*/ 68 h 609"/>
                <a:gd name="T16" fmla="*/ 629 w 1631"/>
                <a:gd name="T17" fmla="*/ 55 h 609"/>
                <a:gd name="T18" fmla="*/ 599 w 1631"/>
                <a:gd name="T19" fmla="*/ 44 h 609"/>
                <a:gd name="T20" fmla="*/ 566 w 1631"/>
                <a:gd name="T21" fmla="*/ 32 h 609"/>
                <a:gd name="T22" fmla="*/ 533 w 1631"/>
                <a:gd name="T23" fmla="*/ 22 h 609"/>
                <a:gd name="T24" fmla="*/ 497 w 1631"/>
                <a:gd name="T25" fmla="*/ 15 h 609"/>
                <a:gd name="T26" fmla="*/ 461 w 1631"/>
                <a:gd name="T27" fmla="*/ 9 h 609"/>
                <a:gd name="T28" fmla="*/ 423 w 1631"/>
                <a:gd name="T29" fmla="*/ 4 h 609"/>
                <a:gd name="T30" fmla="*/ 395 w 1631"/>
                <a:gd name="T31" fmla="*/ 3 h 609"/>
                <a:gd name="T32" fmla="*/ 364 w 1631"/>
                <a:gd name="T33" fmla="*/ 2 h 609"/>
                <a:gd name="T34" fmla="*/ 320 w 1631"/>
                <a:gd name="T35" fmla="*/ 2 h 609"/>
                <a:gd name="T36" fmla="*/ 295 w 1631"/>
                <a:gd name="T37" fmla="*/ 3 h 609"/>
                <a:gd name="T38" fmla="*/ 246 w 1631"/>
                <a:gd name="T39" fmla="*/ 6 h 609"/>
                <a:gd name="T40" fmla="*/ 222 w 1631"/>
                <a:gd name="T41" fmla="*/ 10 h 609"/>
                <a:gd name="T42" fmla="*/ 176 w 1631"/>
                <a:gd name="T43" fmla="*/ 18 h 609"/>
                <a:gd name="T44" fmla="*/ 133 w 1631"/>
                <a:gd name="T45" fmla="*/ 30 h 609"/>
                <a:gd name="T46" fmla="*/ 91 w 1631"/>
                <a:gd name="T47" fmla="*/ 44 h 609"/>
                <a:gd name="T48" fmla="*/ 52 w 1631"/>
                <a:gd name="T49" fmla="*/ 58 h 609"/>
                <a:gd name="T50" fmla="*/ 16 w 1631"/>
                <a:gd name="T51" fmla="*/ 76 h 609"/>
                <a:gd name="T52" fmla="*/ 16 w 1631"/>
                <a:gd name="T53" fmla="*/ 79 h 609"/>
                <a:gd name="T54" fmla="*/ 49 w 1631"/>
                <a:gd name="T55" fmla="*/ 66 h 609"/>
                <a:gd name="T56" fmla="*/ 84 w 1631"/>
                <a:gd name="T57" fmla="*/ 54 h 609"/>
                <a:gd name="T58" fmla="*/ 101 w 1631"/>
                <a:gd name="T59" fmla="*/ 49 h 609"/>
                <a:gd name="T60" fmla="*/ 139 w 1631"/>
                <a:gd name="T61" fmla="*/ 41 h 609"/>
                <a:gd name="T62" fmla="*/ 177 w 1631"/>
                <a:gd name="T63" fmla="*/ 34 h 609"/>
                <a:gd name="T64" fmla="*/ 217 w 1631"/>
                <a:gd name="T65" fmla="*/ 29 h 609"/>
                <a:gd name="T66" fmla="*/ 259 w 1631"/>
                <a:gd name="T67" fmla="*/ 25 h 609"/>
                <a:gd name="T68" fmla="*/ 300 w 1631"/>
                <a:gd name="T69" fmla="*/ 25 h 609"/>
                <a:gd name="T70" fmla="*/ 340 w 1631"/>
                <a:gd name="T71" fmla="*/ 25 h 609"/>
                <a:gd name="T72" fmla="*/ 378 w 1631"/>
                <a:gd name="T73" fmla="*/ 28 h 609"/>
                <a:gd name="T74" fmla="*/ 415 w 1631"/>
                <a:gd name="T75" fmla="*/ 32 h 609"/>
                <a:gd name="T76" fmla="*/ 451 w 1631"/>
                <a:gd name="T77" fmla="*/ 38 h 609"/>
                <a:gd name="T78" fmla="*/ 487 w 1631"/>
                <a:gd name="T79" fmla="*/ 46 h 609"/>
                <a:gd name="T80" fmla="*/ 521 w 1631"/>
                <a:gd name="T81" fmla="*/ 55 h 609"/>
                <a:gd name="T82" fmla="*/ 552 w 1631"/>
                <a:gd name="T83" fmla="*/ 65 h 609"/>
                <a:gd name="T84" fmla="*/ 583 w 1631"/>
                <a:gd name="T85" fmla="*/ 78 h 609"/>
                <a:gd name="T86" fmla="*/ 611 w 1631"/>
                <a:gd name="T87" fmla="*/ 90 h 609"/>
                <a:gd name="T88" fmla="*/ 638 w 1631"/>
                <a:gd name="T89" fmla="*/ 105 h 609"/>
                <a:gd name="T90" fmla="*/ 663 w 1631"/>
                <a:gd name="T91" fmla="*/ 121 h 609"/>
                <a:gd name="T92" fmla="*/ 686 w 1631"/>
                <a:gd name="T93" fmla="*/ 137 h 609"/>
                <a:gd name="T94" fmla="*/ 706 w 1631"/>
                <a:gd name="T95" fmla="*/ 155 h 609"/>
                <a:gd name="T96" fmla="*/ 724 w 1631"/>
                <a:gd name="T97" fmla="*/ 174 h 609"/>
                <a:gd name="T98" fmla="*/ 740 w 1631"/>
                <a:gd name="T99" fmla="*/ 194 h 609"/>
                <a:gd name="T100" fmla="*/ 754 w 1631"/>
                <a:gd name="T101" fmla="*/ 214 h 609"/>
                <a:gd name="T102" fmla="*/ 724 w 1631"/>
                <a:gd name="T103" fmla="*/ 218 h 609"/>
                <a:gd name="T104" fmla="*/ 821 w 1631"/>
                <a:gd name="T105" fmla="*/ 173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31"/>
                <a:gd name="T160" fmla="*/ 0 h 609"/>
                <a:gd name="T161" fmla="*/ 1631 w 1631"/>
                <a:gd name="T162" fmla="*/ 609 h 6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31" h="609">
                  <a:moveTo>
                    <a:pt x="1556" y="379"/>
                  </a:moveTo>
                  <a:lnTo>
                    <a:pt x="1544" y="358"/>
                  </a:lnTo>
                  <a:lnTo>
                    <a:pt x="1537" y="348"/>
                  </a:lnTo>
                  <a:lnTo>
                    <a:pt x="1531" y="338"/>
                  </a:lnTo>
                  <a:lnTo>
                    <a:pt x="1516" y="319"/>
                  </a:lnTo>
                  <a:lnTo>
                    <a:pt x="1500" y="299"/>
                  </a:lnTo>
                  <a:lnTo>
                    <a:pt x="1483" y="282"/>
                  </a:lnTo>
                  <a:lnTo>
                    <a:pt x="1466" y="263"/>
                  </a:lnTo>
                  <a:lnTo>
                    <a:pt x="1445" y="245"/>
                  </a:lnTo>
                  <a:lnTo>
                    <a:pt x="1425" y="228"/>
                  </a:lnTo>
                  <a:lnTo>
                    <a:pt x="1403" y="211"/>
                  </a:lnTo>
                  <a:lnTo>
                    <a:pt x="1382" y="195"/>
                  </a:lnTo>
                  <a:lnTo>
                    <a:pt x="1357" y="179"/>
                  </a:lnTo>
                  <a:lnTo>
                    <a:pt x="1332" y="163"/>
                  </a:lnTo>
                  <a:lnTo>
                    <a:pt x="1308" y="148"/>
                  </a:lnTo>
                  <a:lnTo>
                    <a:pt x="1280" y="134"/>
                  </a:lnTo>
                  <a:lnTo>
                    <a:pt x="1253" y="121"/>
                  </a:lnTo>
                  <a:lnTo>
                    <a:pt x="1225" y="108"/>
                  </a:lnTo>
                  <a:lnTo>
                    <a:pt x="1195" y="96"/>
                  </a:lnTo>
                  <a:lnTo>
                    <a:pt x="1164" y="85"/>
                  </a:lnTo>
                  <a:lnTo>
                    <a:pt x="1134" y="73"/>
                  </a:lnTo>
                  <a:lnTo>
                    <a:pt x="1102" y="63"/>
                  </a:lnTo>
                  <a:lnTo>
                    <a:pt x="1070" y="54"/>
                  </a:lnTo>
                  <a:lnTo>
                    <a:pt x="1037" y="44"/>
                  </a:lnTo>
                  <a:lnTo>
                    <a:pt x="1002" y="37"/>
                  </a:lnTo>
                  <a:lnTo>
                    <a:pt x="967" y="29"/>
                  </a:lnTo>
                  <a:lnTo>
                    <a:pt x="932" y="22"/>
                  </a:lnTo>
                  <a:lnTo>
                    <a:pt x="896" y="18"/>
                  </a:lnTo>
                  <a:lnTo>
                    <a:pt x="860" y="12"/>
                  </a:lnTo>
                  <a:lnTo>
                    <a:pt x="824" y="8"/>
                  </a:lnTo>
                  <a:lnTo>
                    <a:pt x="786" y="5"/>
                  </a:lnTo>
                  <a:lnTo>
                    <a:pt x="767" y="3"/>
                  </a:lnTo>
                  <a:lnTo>
                    <a:pt x="748" y="3"/>
                  </a:lnTo>
                  <a:lnTo>
                    <a:pt x="709" y="2"/>
                  </a:lnTo>
                  <a:lnTo>
                    <a:pt x="671" y="0"/>
                  </a:lnTo>
                  <a:lnTo>
                    <a:pt x="622" y="2"/>
                  </a:lnTo>
                  <a:lnTo>
                    <a:pt x="597" y="3"/>
                  </a:lnTo>
                  <a:lnTo>
                    <a:pt x="573" y="3"/>
                  </a:lnTo>
                  <a:lnTo>
                    <a:pt x="525" y="8"/>
                  </a:lnTo>
                  <a:lnTo>
                    <a:pt x="479" y="12"/>
                  </a:lnTo>
                  <a:lnTo>
                    <a:pt x="455" y="16"/>
                  </a:lnTo>
                  <a:lnTo>
                    <a:pt x="432" y="19"/>
                  </a:lnTo>
                  <a:lnTo>
                    <a:pt x="387" y="27"/>
                  </a:lnTo>
                  <a:lnTo>
                    <a:pt x="344" y="35"/>
                  </a:lnTo>
                  <a:lnTo>
                    <a:pt x="300" y="45"/>
                  </a:lnTo>
                  <a:lnTo>
                    <a:pt x="258" y="57"/>
                  </a:lnTo>
                  <a:lnTo>
                    <a:pt x="218" y="70"/>
                  </a:lnTo>
                  <a:lnTo>
                    <a:pt x="177" y="85"/>
                  </a:lnTo>
                  <a:lnTo>
                    <a:pt x="139" y="99"/>
                  </a:lnTo>
                  <a:lnTo>
                    <a:pt x="102" y="115"/>
                  </a:lnTo>
                  <a:lnTo>
                    <a:pt x="67" y="131"/>
                  </a:lnTo>
                  <a:lnTo>
                    <a:pt x="32" y="150"/>
                  </a:lnTo>
                  <a:lnTo>
                    <a:pt x="0" y="169"/>
                  </a:lnTo>
                  <a:lnTo>
                    <a:pt x="31" y="154"/>
                  </a:lnTo>
                  <a:lnTo>
                    <a:pt x="63" y="141"/>
                  </a:lnTo>
                  <a:lnTo>
                    <a:pt x="95" y="129"/>
                  </a:lnTo>
                  <a:lnTo>
                    <a:pt x="128" y="118"/>
                  </a:lnTo>
                  <a:lnTo>
                    <a:pt x="163" y="106"/>
                  </a:lnTo>
                  <a:lnTo>
                    <a:pt x="180" y="102"/>
                  </a:lnTo>
                  <a:lnTo>
                    <a:pt x="197" y="96"/>
                  </a:lnTo>
                  <a:lnTo>
                    <a:pt x="232" y="87"/>
                  </a:lnTo>
                  <a:lnTo>
                    <a:pt x="270" y="80"/>
                  </a:lnTo>
                  <a:lnTo>
                    <a:pt x="306" y="71"/>
                  </a:lnTo>
                  <a:lnTo>
                    <a:pt x="345" y="66"/>
                  </a:lnTo>
                  <a:lnTo>
                    <a:pt x="383" y="60"/>
                  </a:lnTo>
                  <a:lnTo>
                    <a:pt x="422" y="56"/>
                  </a:lnTo>
                  <a:lnTo>
                    <a:pt x="463" y="53"/>
                  </a:lnTo>
                  <a:lnTo>
                    <a:pt x="503" y="50"/>
                  </a:lnTo>
                  <a:lnTo>
                    <a:pt x="544" y="48"/>
                  </a:lnTo>
                  <a:lnTo>
                    <a:pt x="584" y="47"/>
                  </a:lnTo>
                  <a:lnTo>
                    <a:pt x="624" y="48"/>
                  </a:lnTo>
                  <a:lnTo>
                    <a:pt x="661" y="50"/>
                  </a:lnTo>
                  <a:lnTo>
                    <a:pt x="699" y="51"/>
                  </a:lnTo>
                  <a:lnTo>
                    <a:pt x="735" y="54"/>
                  </a:lnTo>
                  <a:lnTo>
                    <a:pt x="773" y="58"/>
                  </a:lnTo>
                  <a:lnTo>
                    <a:pt x="808" y="63"/>
                  </a:lnTo>
                  <a:lnTo>
                    <a:pt x="844" y="69"/>
                  </a:lnTo>
                  <a:lnTo>
                    <a:pt x="879" y="74"/>
                  </a:lnTo>
                  <a:lnTo>
                    <a:pt x="913" y="82"/>
                  </a:lnTo>
                  <a:lnTo>
                    <a:pt x="947" y="90"/>
                  </a:lnTo>
                  <a:lnTo>
                    <a:pt x="980" y="99"/>
                  </a:lnTo>
                  <a:lnTo>
                    <a:pt x="1012" y="108"/>
                  </a:lnTo>
                  <a:lnTo>
                    <a:pt x="1044" y="118"/>
                  </a:lnTo>
                  <a:lnTo>
                    <a:pt x="1074" y="128"/>
                  </a:lnTo>
                  <a:lnTo>
                    <a:pt x="1105" y="140"/>
                  </a:lnTo>
                  <a:lnTo>
                    <a:pt x="1134" y="153"/>
                  </a:lnTo>
                  <a:lnTo>
                    <a:pt x="1161" y="164"/>
                  </a:lnTo>
                  <a:lnTo>
                    <a:pt x="1189" y="177"/>
                  </a:lnTo>
                  <a:lnTo>
                    <a:pt x="1216" y="192"/>
                  </a:lnTo>
                  <a:lnTo>
                    <a:pt x="1241" y="206"/>
                  </a:lnTo>
                  <a:lnTo>
                    <a:pt x="1266" y="221"/>
                  </a:lnTo>
                  <a:lnTo>
                    <a:pt x="1290" y="237"/>
                  </a:lnTo>
                  <a:lnTo>
                    <a:pt x="1312" y="253"/>
                  </a:lnTo>
                  <a:lnTo>
                    <a:pt x="1334" y="269"/>
                  </a:lnTo>
                  <a:lnTo>
                    <a:pt x="1354" y="286"/>
                  </a:lnTo>
                  <a:lnTo>
                    <a:pt x="1374" y="303"/>
                  </a:lnTo>
                  <a:lnTo>
                    <a:pt x="1392" y="322"/>
                  </a:lnTo>
                  <a:lnTo>
                    <a:pt x="1409" y="340"/>
                  </a:lnTo>
                  <a:lnTo>
                    <a:pt x="1425" y="358"/>
                  </a:lnTo>
                  <a:lnTo>
                    <a:pt x="1440" y="379"/>
                  </a:lnTo>
                  <a:lnTo>
                    <a:pt x="1453" y="398"/>
                  </a:lnTo>
                  <a:lnTo>
                    <a:pt x="1466" y="418"/>
                  </a:lnTo>
                  <a:lnTo>
                    <a:pt x="1437" y="422"/>
                  </a:lnTo>
                  <a:lnTo>
                    <a:pt x="1409" y="427"/>
                  </a:lnTo>
                  <a:lnTo>
                    <a:pt x="1631" y="609"/>
                  </a:lnTo>
                  <a:lnTo>
                    <a:pt x="1599" y="338"/>
                  </a:lnTo>
                  <a:lnTo>
                    <a:pt x="1556" y="37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pic>
          <p:nvPicPr>
            <p:cNvPr id="16" name="Picture 17" descr="ServerProcess01">
              <a:extLst>
                <a:ext uri="{FF2B5EF4-FFF2-40B4-BE49-F238E27FC236}">
                  <a16:creationId xmlns:a16="http://schemas.microsoft.com/office/drawing/2014/main" id="{D4140787-05E1-4574-B747-B200EC8A6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 y="1952"/>
              <a:ext cx="599"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AutoShape 18">
              <a:extLst>
                <a:ext uri="{FF2B5EF4-FFF2-40B4-BE49-F238E27FC236}">
                  <a16:creationId xmlns:a16="http://schemas.microsoft.com/office/drawing/2014/main" id="{40263E3E-7BFC-4220-9DEC-58955C5F1970}"/>
                </a:ext>
              </a:extLst>
            </p:cNvPr>
            <p:cNvSpPr>
              <a:spLocks noChangeArrowheads="1"/>
            </p:cNvSpPr>
            <p:nvPr/>
          </p:nvSpPr>
          <p:spPr bwMode="auto">
            <a:xfrm>
              <a:off x="1882" y="1693"/>
              <a:ext cx="900" cy="214"/>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Times New Roman" panose="02020603050405020304" pitchFamily="18" charset="0"/>
                </a:rPr>
                <a:t>哈希算法</a:t>
              </a:r>
              <a:endParaRPr kumimoji="1" lang="en-US" altLang="zh-CN" sz="2000">
                <a:latin typeface="Times New Roman" panose="02020603050405020304" pitchFamily="18" charset="0"/>
              </a:endParaRPr>
            </a:p>
          </p:txBody>
        </p:sp>
        <p:grpSp>
          <p:nvGrpSpPr>
            <p:cNvPr id="18" name="Group 19">
              <a:extLst>
                <a:ext uri="{FF2B5EF4-FFF2-40B4-BE49-F238E27FC236}">
                  <a16:creationId xmlns:a16="http://schemas.microsoft.com/office/drawing/2014/main" id="{92DA2A0A-5676-40A6-88EE-5AE8BF9EBB4C}"/>
                </a:ext>
              </a:extLst>
            </p:cNvPr>
            <p:cNvGrpSpPr>
              <a:grpSpLocks/>
            </p:cNvGrpSpPr>
            <p:nvPr/>
          </p:nvGrpSpPr>
          <p:grpSpPr bwMode="auto">
            <a:xfrm>
              <a:off x="3546" y="2773"/>
              <a:ext cx="491" cy="794"/>
              <a:chOff x="726" y="1200"/>
              <a:chExt cx="551" cy="891"/>
            </a:xfrm>
          </p:grpSpPr>
          <p:pic>
            <p:nvPicPr>
              <p:cNvPr id="32" name="Picture 20" descr="Document_Writing01">
                <a:extLst>
                  <a:ext uri="{FF2B5EF4-FFF2-40B4-BE49-F238E27FC236}">
                    <a16:creationId xmlns:a16="http://schemas.microsoft.com/office/drawing/2014/main" id="{6B7F3710-04E2-402F-80DA-DD4243BD13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 y="1200"/>
                <a:ext cx="551"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21">
                <a:extLst>
                  <a:ext uri="{FF2B5EF4-FFF2-40B4-BE49-F238E27FC236}">
                    <a16:creationId xmlns:a16="http://schemas.microsoft.com/office/drawing/2014/main" id="{663CC51D-C274-45D2-8E38-71DC9CC7B723}"/>
                  </a:ext>
                </a:extLst>
              </p:cNvPr>
              <p:cNvSpPr>
                <a:spLocks noChangeArrowheads="1"/>
              </p:cNvSpPr>
              <p:nvPr/>
            </p:nvSpPr>
            <p:spPr bwMode="auto">
              <a:xfrm>
                <a:off x="767" y="1584"/>
                <a:ext cx="445" cy="225"/>
              </a:xfrm>
              <a:prstGeom prst="ellipse">
                <a:avLst/>
              </a:prstGeom>
              <a:solidFill>
                <a:srgbClr val="FFFFFF">
                  <a:alpha val="74901"/>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latin typeface="Times New Roman" panose="02020603050405020304" pitchFamily="18" charset="0"/>
                  </a:rPr>
                  <a:t>数据</a:t>
                </a:r>
                <a:endParaRPr kumimoji="1" lang="en-US" altLang="zh-CN" sz="2000" dirty="0">
                  <a:latin typeface="Times New Roman" panose="02020603050405020304" pitchFamily="18" charset="0"/>
                </a:endParaRPr>
              </a:p>
            </p:txBody>
          </p:sp>
        </p:grpSp>
        <p:pic>
          <p:nvPicPr>
            <p:cNvPr id="19" name="Picture 22" descr="Policy_Writing01">
              <a:extLst>
                <a:ext uri="{FF2B5EF4-FFF2-40B4-BE49-F238E27FC236}">
                  <a16:creationId xmlns:a16="http://schemas.microsoft.com/office/drawing/2014/main" id="{6173EB10-6723-4883-9BD8-8FC013F04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 y="3098"/>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utoShape 23">
              <a:extLst>
                <a:ext uri="{FF2B5EF4-FFF2-40B4-BE49-F238E27FC236}">
                  <a16:creationId xmlns:a16="http://schemas.microsoft.com/office/drawing/2014/main" id="{34D9E0F9-3621-40D7-A9B5-CC52F559424B}"/>
                </a:ext>
              </a:extLst>
            </p:cNvPr>
            <p:cNvSpPr>
              <a:spLocks noChangeArrowheads="1"/>
            </p:cNvSpPr>
            <p:nvPr/>
          </p:nvSpPr>
          <p:spPr bwMode="auto">
            <a:xfrm>
              <a:off x="4102" y="3413"/>
              <a:ext cx="748" cy="214"/>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latin typeface="Times New Roman" panose="02020603050405020304" pitchFamily="18" charset="0"/>
                </a:rPr>
                <a:t>哈希值</a:t>
              </a:r>
              <a:endParaRPr kumimoji="1" lang="en-US" altLang="zh-CN" sz="2000" dirty="0">
                <a:latin typeface="Times New Roman" panose="02020603050405020304" pitchFamily="18" charset="0"/>
              </a:endParaRPr>
            </a:p>
          </p:txBody>
        </p:sp>
        <p:pic>
          <p:nvPicPr>
            <p:cNvPr id="21" name="Picture 24" descr="Policy_Writing01">
              <a:extLst>
                <a:ext uri="{FF2B5EF4-FFF2-40B4-BE49-F238E27FC236}">
                  <a16:creationId xmlns:a16="http://schemas.microsoft.com/office/drawing/2014/main" id="{AF7812B3-429A-45ED-8578-F72151CA0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9" y="1377"/>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AutoShape 25">
              <a:extLst>
                <a:ext uri="{FF2B5EF4-FFF2-40B4-BE49-F238E27FC236}">
                  <a16:creationId xmlns:a16="http://schemas.microsoft.com/office/drawing/2014/main" id="{EDD83E29-C627-4DA7-91B6-8905AD288F9A}"/>
                </a:ext>
              </a:extLst>
            </p:cNvPr>
            <p:cNvSpPr>
              <a:spLocks noChangeArrowheads="1"/>
            </p:cNvSpPr>
            <p:nvPr/>
          </p:nvSpPr>
          <p:spPr bwMode="auto">
            <a:xfrm>
              <a:off x="3704" y="1767"/>
              <a:ext cx="748" cy="214"/>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dirty="0">
                  <a:solidFill>
                    <a:srgbClr val="7030A0"/>
                  </a:solidFill>
                  <a:latin typeface="Times New Roman" panose="02020603050405020304" pitchFamily="18" charset="0"/>
                </a:rPr>
                <a:t>哈希值</a:t>
              </a:r>
            </a:p>
          </p:txBody>
        </p:sp>
        <p:sp>
          <p:nvSpPr>
            <p:cNvPr id="23" name="Freeform 26">
              <a:extLst>
                <a:ext uri="{FF2B5EF4-FFF2-40B4-BE49-F238E27FC236}">
                  <a16:creationId xmlns:a16="http://schemas.microsoft.com/office/drawing/2014/main" id="{5329B950-96AE-4B12-8C33-7FE581111EA7}"/>
                </a:ext>
              </a:extLst>
            </p:cNvPr>
            <p:cNvSpPr>
              <a:spLocks/>
            </p:cNvSpPr>
            <p:nvPr/>
          </p:nvSpPr>
          <p:spPr bwMode="auto">
            <a:xfrm rot="18046630" flipH="1">
              <a:off x="631" y="1814"/>
              <a:ext cx="990" cy="494"/>
            </a:xfrm>
            <a:custGeom>
              <a:avLst/>
              <a:gdLst>
                <a:gd name="T0" fmla="*/ 209 w 1631"/>
                <a:gd name="T1" fmla="*/ 155 h 609"/>
                <a:gd name="T2" fmla="*/ 208 w 1631"/>
                <a:gd name="T3" fmla="*/ 146 h 609"/>
                <a:gd name="T4" fmla="*/ 203 w 1631"/>
                <a:gd name="T5" fmla="*/ 130 h 609"/>
                <a:gd name="T6" fmla="*/ 199 w 1631"/>
                <a:gd name="T7" fmla="*/ 114 h 609"/>
                <a:gd name="T8" fmla="*/ 194 w 1631"/>
                <a:gd name="T9" fmla="*/ 99 h 609"/>
                <a:gd name="T10" fmla="*/ 188 w 1631"/>
                <a:gd name="T11" fmla="*/ 84 h 609"/>
                <a:gd name="T12" fmla="*/ 181 w 1631"/>
                <a:gd name="T13" fmla="*/ 71 h 609"/>
                <a:gd name="T14" fmla="*/ 174 w 1631"/>
                <a:gd name="T15" fmla="*/ 58 h 609"/>
                <a:gd name="T16" fmla="*/ 166 w 1631"/>
                <a:gd name="T17" fmla="*/ 47 h 609"/>
                <a:gd name="T18" fmla="*/ 158 w 1631"/>
                <a:gd name="T19" fmla="*/ 37 h 609"/>
                <a:gd name="T20" fmla="*/ 149 w 1631"/>
                <a:gd name="T21" fmla="*/ 27 h 609"/>
                <a:gd name="T22" fmla="*/ 141 w 1631"/>
                <a:gd name="T23" fmla="*/ 19 h 609"/>
                <a:gd name="T24" fmla="*/ 131 w 1631"/>
                <a:gd name="T25" fmla="*/ 12 h 609"/>
                <a:gd name="T26" fmla="*/ 121 w 1631"/>
                <a:gd name="T27" fmla="*/ 8 h 609"/>
                <a:gd name="T28" fmla="*/ 112 w 1631"/>
                <a:gd name="T29" fmla="*/ 3 h 609"/>
                <a:gd name="T30" fmla="*/ 104 w 1631"/>
                <a:gd name="T31" fmla="*/ 2 h 609"/>
                <a:gd name="T32" fmla="*/ 96 w 1631"/>
                <a:gd name="T33" fmla="*/ 2 h 609"/>
                <a:gd name="T34" fmla="*/ 84 w 1631"/>
                <a:gd name="T35" fmla="*/ 2 h 609"/>
                <a:gd name="T36" fmla="*/ 78 w 1631"/>
                <a:gd name="T37" fmla="*/ 2 h 609"/>
                <a:gd name="T38" fmla="*/ 65 w 1631"/>
                <a:gd name="T39" fmla="*/ 5 h 609"/>
                <a:gd name="T40" fmla="*/ 59 w 1631"/>
                <a:gd name="T41" fmla="*/ 8 h 609"/>
                <a:gd name="T42" fmla="*/ 47 w 1631"/>
                <a:gd name="T43" fmla="*/ 15 h 609"/>
                <a:gd name="T44" fmla="*/ 35 w 1631"/>
                <a:gd name="T45" fmla="*/ 24 h 609"/>
                <a:gd name="T46" fmla="*/ 24 w 1631"/>
                <a:gd name="T47" fmla="*/ 37 h 609"/>
                <a:gd name="T48" fmla="*/ 14 w 1631"/>
                <a:gd name="T49" fmla="*/ 49 h 609"/>
                <a:gd name="T50" fmla="*/ 4 w 1631"/>
                <a:gd name="T51" fmla="*/ 65 h 609"/>
                <a:gd name="T52" fmla="*/ 4 w 1631"/>
                <a:gd name="T53" fmla="*/ 67 h 609"/>
                <a:gd name="T54" fmla="*/ 13 w 1631"/>
                <a:gd name="T55" fmla="*/ 56 h 609"/>
                <a:gd name="T56" fmla="*/ 22 w 1631"/>
                <a:gd name="T57" fmla="*/ 46 h 609"/>
                <a:gd name="T58" fmla="*/ 27 w 1631"/>
                <a:gd name="T59" fmla="*/ 41 h 609"/>
                <a:gd name="T60" fmla="*/ 37 w 1631"/>
                <a:gd name="T61" fmla="*/ 35 h 609"/>
                <a:gd name="T62" fmla="*/ 47 w 1631"/>
                <a:gd name="T63" fmla="*/ 29 h 609"/>
                <a:gd name="T64" fmla="*/ 57 w 1631"/>
                <a:gd name="T65" fmla="*/ 24 h 609"/>
                <a:gd name="T66" fmla="*/ 68 w 1631"/>
                <a:gd name="T67" fmla="*/ 22 h 609"/>
                <a:gd name="T68" fmla="*/ 80 w 1631"/>
                <a:gd name="T69" fmla="*/ 20 h 609"/>
                <a:gd name="T70" fmla="*/ 89 w 1631"/>
                <a:gd name="T71" fmla="*/ 22 h 609"/>
                <a:gd name="T72" fmla="*/ 100 w 1631"/>
                <a:gd name="T73" fmla="*/ 24 h 609"/>
                <a:gd name="T74" fmla="*/ 109 w 1631"/>
                <a:gd name="T75" fmla="*/ 27 h 609"/>
                <a:gd name="T76" fmla="*/ 120 w 1631"/>
                <a:gd name="T77" fmla="*/ 32 h 609"/>
                <a:gd name="T78" fmla="*/ 129 w 1631"/>
                <a:gd name="T79" fmla="*/ 39 h 609"/>
                <a:gd name="T80" fmla="*/ 137 w 1631"/>
                <a:gd name="T81" fmla="*/ 47 h 609"/>
                <a:gd name="T82" fmla="*/ 146 w 1631"/>
                <a:gd name="T83" fmla="*/ 55 h 609"/>
                <a:gd name="T84" fmla="*/ 154 w 1631"/>
                <a:gd name="T85" fmla="*/ 67 h 609"/>
                <a:gd name="T86" fmla="*/ 161 w 1631"/>
                <a:gd name="T87" fmla="*/ 77 h 609"/>
                <a:gd name="T88" fmla="*/ 168 w 1631"/>
                <a:gd name="T89" fmla="*/ 89 h 609"/>
                <a:gd name="T90" fmla="*/ 175 w 1631"/>
                <a:gd name="T91" fmla="*/ 103 h 609"/>
                <a:gd name="T92" fmla="*/ 181 w 1631"/>
                <a:gd name="T93" fmla="*/ 117 h 609"/>
                <a:gd name="T94" fmla="*/ 186 w 1631"/>
                <a:gd name="T95" fmla="*/ 131 h 609"/>
                <a:gd name="T96" fmla="*/ 191 w 1631"/>
                <a:gd name="T97" fmla="*/ 148 h 609"/>
                <a:gd name="T98" fmla="*/ 195 w 1631"/>
                <a:gd name="T99" fmla="*/ 164 h 609"/>
                <a:gd name="T100" fmla="*/ 199 w 1631"/>
                <a:gd name="T101" fmla="*/ 181 h 609"/>
                <a:gd name="T102" fmla="*/ 191 w 1631"/>
                <a:gd name="T103" fmla="*/ 185 h 609"/>
                <a:gd name="T104" fmla="*/ 217 w 1631"/>
                <a:gd name="T105" fmla="*/ 146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31"/>
                <a:gd name="T160" fmla="*/ 0 h 609"/>
                <a:gd name="T161" fmla="*/ 1631 w 1631"/>
                <a:gd name="T162" fmla="*/ 609 h 6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31" h="609">
                  <a:moveTo>
                    <a:pt x="1556" y="379"/>
                  </a:moveTo>
                  <a:lnTo>
                    <a:pt x="1544" y="358"/>
                  </a:lnTo>
                  <a:lnTo>
                    <a:pt x="1537" y="348"/>
                  </a:lnTo>
                  <a:lnTo>
                    <a:pt x="1531" y="338"/>
                  </a:lnTo>
                  <a:lnTo>
                    <a:pt x="1516" y="319"/>
                  </a:lnTo>
                  <a:lnTo>
                    <a:pt x="1500" y="299"/>
                  </a:lnTo>
                  <a:lnTo>
                    <a:pt x="1483" y="282"/>
                  </a:lnTo>
                  <a:lnTo>
                    <a:pt x="1466" y="263"/>
                  </a:lnTo>
                  <a:lnTo>
                    <a:pt x="1445" y="245"/>
                  </a:lnTo>
                  <a:lnTo>
                    <a:pt x="1425" y="228"/>
                  </a:lnTo>
                  <a:lnTo>
                    <a:pt x="1403" y="211"/>
                  </a:lnTo>
                  <a:lnTo>
                    <a:pt x="1382" y="195"/>
                  </a:lnTo>
                  <a:lnTo>
                    <a:pt x="1357" y="179"/>
                  </a:lnTo>
                  <a:lnTo>
                    <a:pt x="1332" y="163"/>
                  </a:lnTo>
                  <a:lnTo>
                    <a:pt x="1308" y="148"/>
                  </a:lnTo>
                  <a:lnTo>
                    <a:pt x="1280" y="134"/>
                  </a:lnTo>
                  <a:lnTo>
                    <a:pt x="1253" y="121"/>
                  </a:lnTo>
                  <a:lnTo>
                    <a:pt x="1225" y="108"/>
                  </a:lnTo>
                  <a:lnTo>
                    <a:pt x="1195" y="96"/>
                  </a:lnTo>
                  <a:lnTo>
                    <a:pt x="1164" y="85"/>
                  </a:lnTo>
                  <a:lnTo>
                    <a:pt x="1134" y="73"/>
                  </a:lnTo>
                  <a:lnTo>
                    <a:pt x="1102" y="63"/>
                  </a:lnTo>
                  <a:lnTo>
                    <a:pt x="1070" y="54"/>
                  </a:lnTo>
                  <a:lnTo>
                    <a:pt x="1037" y="44"/>
                  </a:lnTo>
                  <a:lnTo>
                    <a:pt x="1002" y="37"/>
                  </a:lnTo>
                  <a:lnTo>
                    <a:pt x="967" y="29"/>
                  </a:lnTo>
                  <a:lnTo>
                    <a:pt x="932" y="22"/>
                  </a:lnTo>
                  <a:lnTo>
                    <a:pt x="896" y="18"/>
                  </a:lnTo>
                  <a:lnTo>
                    <a:pt x="860" y="12"/>
                  </a:lnTo>
                  <a:lnTo>
                    <a:pt x="824" y="8"/>
                  </a:lnTo>
                  <a:lnTo>
                    <a:pt x="786" y="5"/>
                  </a:lnTo>
                  <a:lnTo>
                    <a:pt x="767" y="3"/>
                  </a:lnTo>
                  <a:lnTo>
                    <a:pt x="748" y="3"/>
                  </a:lnTo>
                  <a:lnTo>
                    <a:pt x="709" y="2"/>
                  </a:lnTo>
                  <a:lnTo>
                    <a:pt x="671" y="0"/>
                  </a:lnTo>
                  <a:lnTo>
                    <a:pt x="622" y="2"/>
                  </a:lnTo>
                  <a:lnTo>
                    <a:pt x="597" y="3"/>
                  </a:lnTo>
                  <a:lnTo>
                    <a:pt x="573" y="3"/>
                  </a:lnTo>
                  <a:lnTo>
                    <a:pt x="525" y="8"/>
                  </a:lnTo>
                  <a:lnTo>
                    <a:pt x="479" y="12"/>
                  </a:lnTo>
                  <a:lnTo>
                    <a:pt x="455" y="16"/>
                  </a:lnTo>
                  <a:lnTo>
                    <a:pt x="432" y="19"/>
                  </a:lnTo>
                  <a:lnTo>
                    <a:pt x="387" y="27"/>
                  </a:lnTo>
                  <a:lnTo>
                    <a:pt x="344" y="35"/>
                  </a:lnTo>
                  <a:lnTo>
                    <a:pt x="300" y="45"/>
                  </a:lnTo>
                  <a:lnTo>
                    <a:pt x="258" y="57"/>
                  </a:lnTo>
                  <a:lnTo>
                    <a:pt x="218" y="70"/>
                  </a:lnTo>
                  <a:lnTo>
                    <a:pt x="177" y="85"/>
                  </a:lnTo>
                  <a:lnTo>
                    <a:pt x="139" y="99"/>
                  </a:lnTo>
                  <a:lnTo>
                    <a:pt x="102" y="115"/>
                  </a:lnTo>
                  <a:lnTo>
                    <a:pt x="67" y="131"/>
                  </a:lnTo>
                  <a:lnTo>
                    <a:pt x="32" y="150"/>
                  </a:lnTo>
                  <a:lnTo>
                    <a:pt x="0" y="169"/>
                  </a:lnTo>
                  <a:lnTo>
                    <a:pt x="31" y="154"/>
                  </a:lnTo>
                  <a:lnTo>
                    <a:pt x="63" y="141"/>
                  </a:lnTo>
                  <a:lnTo>
                    <a:pt x="95" y="129"/>
                  </a:lnTo>
                  <a:lnTo>
                    <a:pt x="128" y="118"/>
                  </a:lnTo>
                  <a:lnTo>
                    <a:pt x="163" y="106"/>
                  </a:lnTo>
                  <a:lnTo>
                    <a:pt x="180" y="102"/>
                  </a:lnTo>
                  <a:lnTo>
                    <a:pt x="197" y="96"/>
                  </a:lnTo>
                  <a:lnTo>
                    <a:pt x="232" y="87"/>
                  </a:lnTo>
                  <a:lnTo>
                    <a:pt x="270" y="80"/>
                  </a:lnTo>
                  <a:lnTo>
                    <a:pt x="306" y="71"/>
                  </a:lnTo>
                  <a:lnTo>
                    <a:pt x="345" y="66"/>
                  </a:lnTo>
                  <a:lnTo>
                    <a:pt x="383" y="60"/>
                  </a:lnTo>
                  <a:lnTo>
                    <a:pt x="422" y="56"/>
                  </a:lnTo>
                  <a:lnTo>
                    <a:pt x="463" y="53"/>
                  </a:lnTo>
                  <a:lnTo>
                    <a:pt x="503" y="50"/>
                  </a:lnTo>
                  <a:lnTo>
                    <a:pt x="544" y="48"/>
                  </a:lnTo>
                  <a:lnTo>
                    <a:pt x="584" y="47"/>
                  </a:lnTo>
                  <a:lnTo>
                    <a:pt x="624" y="48"/>
                  </a:lnTo>
                  <a:lnTo>
                    <a:pt x="661" y="50"/>
                  </a:lnTo>
                  <a:lnTo>
                    <a:pt x="699" y="51"/>
                  </a:lnTo>
                  <a:lnTo>
                    <a:pt x="735" y="54"/>
                  </a:lnTo>
                  <a:lnTo>
                    <a:pt x="773" y="58"/>
                  </a:lnTo>
                  <a:lnTo>
                    <a:pt x="808" y="63"/>
                  </a:lnTo>
                  <a:lnTo>
                    <a:pt x="844" y="69"/>
                  </a:lnTo>
                  <a:lnTo>
                    <a:pt x="879" y="74"/>
                  </a:lnTo>
                  <a:lnTo>
                    <a:pt x="913" y="82"/>
                  </a:lnTo>
                  <a:lnTo>
                    <a:pt x="947" y="90"/>
                  </a:lnTo>
                  <a:lnTo>
                    <a:pt x="980" y="99"/>
                  </a:lnTo>
                  <a:lnTo>
                    <a:pt x="1012" y="108"/>
                  </a:lnTo>
                  <a:lnTo>
                    <a:pt x="1044" y="118"/>
                  </a:lnTo>
                  <a:lnTo>
                    <a:pt x="1074" y="128"/>
                  </a:lnTo>
                  <a:lnTo>
                    <a:pt x="1105" y="140"/>
                  </a:lnTo>
                  <a:lnTo>
                    <a:pt x="1134" y="153"/>
                  </a:lnTo>
                  <a:lnTo>
                    <a:pt x="1161" y="164"/>
                  </a:lnTo>
                  <a:lnTo>
                    <a:pt x="1189" y="177"/>
                  </a:lnTo>
                  <a:lnTo>
                    <a:pt x="1216" y="192"/>
                  </a:lnTo>
                  <a:lnTo>
                    <a:pt x="1241" y="206"/>
                  </a:lnTo>
                  <a:lnTo>
                    <a:pt x="1266" y="221"/>
                  </a:lnTo>
                  <a:lnTo>
                    <a:pt x="1290" y="237"/>
                  </a:lnTo>
                  <a:lnTo>
                    <a:pt x="1312" y="253"/>
                  </a:lnTo>
                  <a:lnTo>
                    <a:pt x="1334" y="269"/>
                  </a:lnTo>
                  <a:lnTo>
                    <a:pt x="1354" y="286"/>
                  </a:lnTo>
                  <a:lnTo>
                    <a:pt x="1374" y="303"/>
                  </a:lnTo>
                  <a:lnTo>
                    <a:pt x="1392" y="322"/>
                  </a:lnTo>
                  <a:lnTo>
                    <a:pt x="1409" y="340"/>
                  </a:lnTo>
                  <a:lnTo>
                    <a:pt x="1425" y="358"/>
                  </a:lnTo>
                  <a:lnTo>
                    <a:pt x="1440" y="379"/>
                  </a:lnTo>
                  <a:lnTo>
                    <a:pt x="1453" y="398"/>
                  </a:lnTo>
                  <a:lnTo>
                    <a:pt x="1466" y="418"/>
                  </a:lnTo>
                  <a:lnTo>
                    <a:pt x="1437" y="422"/>
                  </a:lnTo>
                  <a:lnTo>
                    <a:pt x="1409" y="427"/>
                  </a:lnTo>
                  <a:lnTo>
                    <a:pt x="1631" y="609"/>
                  </a:lnTo>
                  <a:lnTo>
                    <a:pt x="1599" y="338"/>
                  </a:lnTo>
                  <a:lnTo>
                    <a:pt x="1556" y="37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sp>
          <p:nvSpPr>
            <p:cNvPr id="24" name="Freeform 27">
              <a:extLst>
                <a:ext uri="{FF2B5EF4-FFF2-40B4-BE49-F238E27FC236}">
                  <a16:creationId xmlns:a16="http://schemas.microsoft.com/office/drawing/2014/main" id="{F9F6DA62-A44B-4E26-9DB7-A071FD469216}"/>
                </a:ext>
              </a:extLst>
            </p:cNvPr>
            <p:cNvSpPr>
              <a:spLocks/>
            </p:cNvSpPr>
            <p:nvPr/>
          </p:nvSpPr>
          <p:spPr bwMode="auto">
            <a:xfrm rot="4838630" flipH="1" flipV="1">
              <a:off x="2842" y="2071"/>
              <a:ext cx="1381" cy="515"/>
            </a:xfrm>
            <a:custGeom>
              <a:avLst/>
              <a:gdLst>
                <a:gd name="T0" fmla="*/ 793 w 1631"/>
                <a:gd name="T1" fmla="*/ 183 h 609"/>
                <a:gd name="T2" fmla="*/ 787 w 1631"/>
                <a:gd name="T3" fmla="*/ 173 h 609"/>
                <a:gd name="T4" fmla="*/ 771 w 1631"/>
                <a:gd name="T5" fmla="*/ 153 h 609"/>
                <a:gd name="T6" fmla="*/ 754 w 1631"/>
                <a:gd name="T7" fmla="*/ 134 h 609"/>
                <a:gd name="T8" fmla="*/ 732 w 1631"/>
                <a:gd name="T9" fmla="*/ 117 h 609"/>
                <a:gd name="T10" fmla="*/ 710 w 1631"/>
                <a:gd name="T11" fmla="*/ 100 h 609"/>
                <a:gd name="T12" fmla="*/ 685 w 1631"/>
                <a:gd name="T13" fmla="*/ 84 h 609"/>
                <a:gd name="T14" fmla="*/ 658 w 1631"/>
                <a:gd name="T15" fmla="*/ 68 h 609"/>
                <a:gd name="T16" fmla="*/ 629 w 1631"/>
                <a:gd name="T17" fmla="*/ 55 h 609"/>
                <a:gd name="T18" fmla="*/ 599 w 1631"/>
                <a:gd name="T19" fmla="*/ 44 h 609"/>
                <a:gd name="T20" fmla="*/ 566 w 1631"/>
                <a:gd name="T21" fmla="*/ 32 h 609"/>
                <a:gd name="T22" fmla="*/ 533 w 1631"/>
                <a:gd name="T23" fmla="*/ 22 h 609"/>
                <a:gd name="T24" fmla="*/ 497 w 1631"/>
                <a:gd name="T25" fmla="*/ 15 h 609"/>
                <a:gd name="T26" fmla="*/ 461 w 1631"/>
                <a:gd name="T27" fmla="*/ 9 h 609"/>
                <a:gd name="T28" fmla="*/ 423 w 1631"/>
                <a:gd name="T29" fmla="*/ 4 h 609"/>
                <a:gd name="T30" fmla="*/ 395 w 1631"/>
                <a:gd name="T31" fmla="*/ 3 h 609"/>
                <a:gd name="T32" fmla="*/ 364 w 1631"/>
                <a:gd name="T33" fmla="*/ 2 h 609"/>
                <a:gd name="T34" fmla="*/ 320 w 1631"/>
                <a:gd name="T35" fmla="*/ 2 h 609"/>
                <a:gd name="T36" fmla="*/ 295 w 1631"/>
                <a:gd name="T37" fmla="*/ 3 h 609"/>
                <a:gd name="T38" fmla="*/ 246 w 1631"/>
                <a:gd name="T39" fmla="*/ 6 h 609"/>
                <a:gd name="T40" fmla="*/ 222 w 1631"/>
                <a:gd name="T41" fmla="*/ 10 h 609"/>
                <a:gd name="T42" fmla="*/ 176 w 1631"/>
                <a:gd name="T43" fmla="*/ 18 h 609"/>
                <a:gd name="T44" fmla="*/ 133 w 1631"/>
                <a:gd name="T45" fmla="*/ 30 h 609"/>
                <a:gd name="T46" fmla="*/ 91 w 1631"/>
                <a:gd name="T47" fmla="*/ 44 h 609"/>
                <a:gd name="T48" fmla="*/ 52 w 1631"/>
                <a:gd name="T49" fmla="*/ 58 h 609"/>
                <a:gd name="T50" fmla="*/ 16 w 1631"/>
                <a:gd name="T51" fmla="*/ 76 h 609"/>
                <a:gd name="T52" fmla="*/ 16 w 1631"/>
                <a:gd name="T53" fmla="*/ 79 h 609"/>
                <a:gd name="T54" fmla="*/ 49 w 1631"/>
                <a:gd name="T55" fmla="*/ 66 h 609"/>
                <a:gd name="T56" fmla="*/ 84 w 1631"/>
                <a:gd name="T57" fmla="*/ 54 h 609"/>
                <a:gd name="T58" fmla="*/ 101 w 1631"/>
                <a:gd name="T59" fmla="*/ 49 h 609"/>
                <a:gd name="T60" fmla="*/ 139 w 1631"/>
                <a:gd name="T61" fmla="*/ 41 h 609"/>
                <a:gd name="T62" fmla="*/ 177 w 1631"/>
                <a:gd name="T63" fmla="*/ 34 h 609"/>
                <a:gd name="T64" fmla="*/ 217 w 1631"/>
                <a:gd name="T65" fmla="*/ 29 h 609"/>
                <a:gd name="T66" fmla="*/ 259 w 1631"/>
                <a:gd name="T67" fmla="*/ 25 h 609"/>
                <a:gd name="T68" fmla="*/ 300 w 1631"/>
                <a:gd name="T69" fmla="*/ 25 h 609"/>
                <a:gd name="T70" fmla="*/ 340 w 1631"/>
                <a:gd name="T71" fmla="*/ 25 h 609"/>
                <a:gd name="T72" fmla="*/ 378 w 1631"/>
                <a:gd name="T73" fmla="*/ 28 h 609"/>
                <a:gd name="T74" fmla="*/ 415 w 1631"/>
                <a:gd name="T75" fmla="*/ 32 h 609"/>
                <a:gd name="T76" fmla="*/ 451 w 1631"/>
                <a:gd name="T77" fmla="*/ 38 h 609"/>
                <a:gd name="T78" fmla="*/ 487 w 1631"/>
                <a:gd name="T79" fmla="*/ 46 h 609"/>
                <a:gd name="T80" fmla="*/ 521 w 1631"/>
                <a:gd name="T81" fmla="*/ 55 h 609"/>
                <a:gd name="T82" fmla="*/ 552 w 1631"/>
                <a:gd name="T83" fmla="*/ 65 h 609"/>
                <a:gd name="T84" fmla="*/ 583 w 1631"/>
                <a:gd name="T85" fmla="*/ 78 h 609"/>
                <a:gd name="T86" fmla="*/ 611 w 1631"/>
                <a:gd name="T87" fmla="*/ 90 h 609"/>
                <a:gd name="T88" fmla="*/ 638 w 1631"/>
                <a:gd name="T89" fmla="*/ 105 h 609"/>
                <a:gd name="T90" fmla="*/ 663 w 1631"/>
                <a:gd name="T91" fmla="*/ 121 h 609"/>
                <a:gd name="T92" fmla="*/ 686 w 1631"/>
                <a:gd name="T93" fmla="*/ 137 h 609"/>
                <a:gd name="T94" fmla="*/ 706 w 1631"/>
                <a:gd name="T95" fmla="*/ 155 h 609"/>
                <a:gd name="T96" fmla="*/ 724 w 1631"/>
                <a:gd name="T97" fmla="*/ 174 h 609"/>
                <a:gd name="T98" fmla="*/ 740 w 1631"/>
                <a:gd name="T99" fmla="*/ 194 h 609"/>
                <a:gd name="T100" fmla="*/ 754 w 1631"/>
                <a:gd name="T101" fmla="*/ 214 h 609"/>
                <a:gd name="T102" fmla="*/ 724 w 1631"/>
                <a:gd name="T103" fmla="*/ 218 h 609"/>
                <a:gd name="T104" fmla="*/ 821 w 1631"/>
                <a:gd name="T105" fmla="*/ 173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31"/>
                <a:gd name="T160" fmla="*/ 0 h 609"/>
                <a:gd name="T161" fmla="*/ 1631 w 1631"/>
                <a:gd name="T162" fmla="*/ 609 h 6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31" h="609">
                  <a:moveTo>
                    <a:pt x="1556" y="379"/>
                  </a:moveTo>
                  <a:lnTo>
                    <a:pt x="1544" y="358"/>
                  </a:lnTo>
                  <a:lnTo>
                    <a:pt x="1537" y="348"/>
                  </a:lnTo>
                  <a:lnTo>
                    <a:pt x="1531" y="338"/>
                  </a:lnTo>
                  <a:lnTo>
                    <a:pt x="1516" y="319"/>
                  </a:lnTo>
                  <a:lnTo>
                    <a:pt x="1500" y="299"/>
                  </a:lnTo>
                  <a:lnTo>
                    <a:pt x="1483" y="282"/>
                  </a:lnTo>
                  <a:lnTo>
                    <a:pt x="1466" y="263"/>
                  </a:lnTo>
                  <a:lnTo>
                    <a:pt x="1445" y="245"/>
                  </a:lnTo>
                  <a:lnTo>
                    <a:pt x="1425" y="228"/>
                  </a:lnTo>
                  <a:lnTo>
                    <a:pt x="1403" y="211"/>
                  </a:lnTo>
                  <a:lnTo>
                    <a:pt x="1382" y="195"/>
                  </a:lnTo>
                  <a:lnTo>
                    <a:pt x="1357" y="179"/>
                  </a:lnTo>
                  <a:lnTo>
                    <a:pt x="1332" y="163"/>
                  </a:lnTo>
                  <a:lnTo>
                    <a:pt x="1308" y="148"/>
                  </a:lnTo>
                  <a:lnTo>
                    <a:pt x="1280" y="134"/>
                  </a:lnTo>
                  <a:lnTo>
                    <a:pt x="1253" y="121"/>
                  </a:lnTo>
                  <a:lnTo>
                    <a:pt x="1225" y="108"/>
                  </a:lnTo>
                  <a:lnTo>
                    <a:pt x="1195" y="96"/>
                  </a:lnTo>
                  <a:lnTo>
                    <a:pt x="1164" y="85"/>
                  </a:lnTo>
                  <a:lnTo>
                    <a:pt x="1134" y="73"/>
                  </a:lnTo>
                  <a:lnTo>
                    <a:pt x="1102" y="63"/>
                  </a:lnTo>
                  <a:lnTo>
                    <a:pt x="1070" y="54"/>
                  </a:lnTo>
                  <a:lnTo>
                    <a:pt x="1037" y="44"/>
                  </a:lnTo>
                  <a:lnTo>
                    <a:pt x="1002" y="37"/>
                  </a:lnTo>
                  <a:lnTo>
                    <a:pt x="967" y="29"/>
                  </a:lnTo>
                  <a:lnTo>
                    <a:pt x="932" y="22"/>
                  </a:lnTo>
                  <a:lnTo>
                    <a:pt x="896" y="18"/>
                  </a:lnTo>
                  <a:lnTo>
                    <a:pt x="860" y="12"/>
                  </a:lnTo>
                  <a:lnTo>
                    <a:pt x="824" y="8"/>
                  </a:lnTo>
                  <a:lnTo>
                    <a:pt x="786" y="5"/>
                  </a:lnTo>
                  <a:lnTo>
                    <a:pt x="767" y="3"/>
                  </a:lnTo>
                  <a:lnTo>
                    <a:pt x="748" y="3"/>
                  </a:lnTo>
                  <a:lnTo>
                    <a:pt x="709" y="2"/>
                  </a:lnTo>
                  <a:lnTo>
                    <a:pt x="671" y="0"/>
                  </a:lnTo>
                  <a:lnTo>
                    <a:pt x="622" y="2"/>
                  </a:lnTo>
                  <a:lnTo>
                    <a:pt x="597" y="3"/>
                  </a:lnTo>
                  <a:lnTo>
                    <a:pt x="573" y="3"/>
                  </a:lnTo>
                  <a:lnTo>
                    <a:pt x="525" y="8"/>
                  </a:lnTo>
                  <a:lnTo>
                    <a:pt x="479" y="12"/>
                  </a:lnTo>
                  <a:lnTo>
                    <a:pt x="455" y="16"/>
                  </a:lnTo>
                  <a:lnTo>
                    <a:pt x="432" y="19"/>
                  </a:lnTo>
                  <a:lnTo>
                    <a:pt x="387" y="27"/>
                  </a:lnTo>
                  <a:lnTo>
                    <a:pt x="344" y="35"/>
                  </a:lnTo>
                  <a:lnTo>
                    <a:pt x="300" y="45"/>
                  </a:lnTo>
                  <a:lnTo>
                    <a:pt x="258" y="57"/>
                  </a:lnTo>
                  <a:lnTo>
                    <a:pt x="218" y="70"/>
                  </a:lnTo>
                  <a:lnTo>
                    <a:pt x="177" y="85"/>
                  </a:lnTo>
                  <a:lnTo>
                    <a:pt x="139" y="99"/>
                  </a:lnTo>
                  <a:lnTo>
                    <a:pt x="102" y="115"/>
                  </a:lnTo>
                  <a:lnTo>
                    <a:pt x="67" y="131"/>
                  </a:lnTo>
                  <a:lnTo>
                    <a:pt x="32" y="150"/>
                  </a:lnTo>
                  <a:lnTo>
                    <a:pt x="0" y="169"/>
                  </a:lnTo>
                  <a:lnTo>
                    <a:pt x="31" y="154"/>
                  </a:lnTo>
                  <a:lnTo>
                    <a:pt x="63" y="141"/>
                  </a:lnTo>
                  <a:lnTo>
                    <a:pt x="95" y="129"/>
                  </a:lnTo>
                  <a:lnTo>
                    <a:pt x="128" y="118"/>
                  </a:lnTo>
                  <a:lnTo>
                    <a:pt x="163" y="106"/>
                  </a:lnTo>
                  <a:lnTo>
                    <a:pt x="180" y="102"/>
                  </a:lnTo>
                  <a:lnTo>
                    <a:pt x="197" y="96"/>
                  </a:lnTo>
                  <a:lnTo>
                    <a:pt x="232" y="87"/>
                  </a:lnTo>
                  <a:lnTo>
                    <a:pt x="270" y="80"/>
                  </a:lnTo>
                  <a:lnTo>
                    <a:pt x="306" y="71"/>
                  </a:lnTo>
                  <a:lnTo>
                    <a:pt x="345" y="66"/>
                  </a:lnTo>
                  <a:lnTo>
                    <a:pt x="383" y="60"/>
                  </a:lnTo>
                  <a:lnTo>
                    <a:pt x="422" y="56"/>
                  </a:lnTo>
                  <a:lnTo>
                    <a:pt x="463" y="53"/>
                  </a:lnTo>
                  <a:lnTo>
                    <a:pt x="503" y="50"/>
                  </a:lnTo>
                  <a:lnTo>
                    <a:pt x="544" y="48"/>
                  </a:lnTo>
                  <a:lnTo>
                    <a:pt x="584" y="47"/>
                  </a:lnTo>
                  <a:lnTo>
                    <a:pt x="624" y="48"/>
                  </a:lnTo>
                  <a:lnTo>
                    <a:pt x="661" y="50"/>
                  </a:lnTo>
                  <a:lnTo>
                    <a:pt x="699" y="51"/>
                  </a:lnTo>
                  <a:lnTo>
                    <a:pt x="735" y="54"/>
                  </a:lnTo>
                  <a:lnTo>
                    <a:pt x="773" y="58"/>
                  </a:lnTo>
                  <a:lnTo>
                    <a:pt x="808" y="63"/>
                  </a:lnTo>
                  <a:lnTo>
                    <a:pt x="844" y="69"/>
                  </a:lnTo>
                  <a:lnTo>
                    <a:pt x="879" y="74"/>
                  </a:lnTo>
                  <a:lnTo>
                    <a:pt x="913" y="82"/>
                  </a:lnTo>
                  <a:lnTo>
                    <a:pt x="947" y="90"/>
                  </a:lnTo>
                  <a:lnTo>
                    <a:pt x="980" y="99"/>
                  </a:lnTo>
                  <a:lnTo>
                    <a:pt x="1012" y="108"/>
                  </a:lnTo>
                  <a:lnTo>
                    <a:pt x="1044" y="118"/>
                  </a:lnTo>
                  <a:lnTo>
                    <a:pt x="1074" y="128"/>
                  </a:lnTo>
                  <a:lnTo>
                    <a:pt x="1105" y="140"/>
                  </a:lnTo>
                  <a:lnTo>
                    <a:pt x="1134" y="153"/>
                  </a:lnTo>
                  <a:lnTo>
                    <a:pt x="1161" y="164"/>
                  </a:lnTo>
                  <a:lnTo>
                    <a:pt x="1189" y="177"/>
                  </a:lnTo>
                  <a:lnTo>
                    <a:pt x="1216" y="192"/>
                  </a:lnTo>
                  <a:lnTo>
                    <a:pt x="1241" y="206"/>
                  </a:lnTo>
                  <a:lnTo>
                    <a:pt x="1266" y="221"/>
                  </a:lnTo>
                  <a:lnTo>
                    <a:pt x="1290" y="237"/>
                  </a:lnTo>
                  <a:lnTo>
                    <a:pt x="1312" y="253"/>
                  </a:lnTo>
                  <a:lnTo>
                    <a:pt x="1334" y="269"/>
                  </a:lnTo>
                  <a:lnTo>
                    <a:pt x="1354" y="286"/>
                  </a:lnTo>
                  <a:lnTo>
                    <a:pt x="1374" y="303"/>
                  </a:lnTo>
                  <a:lnTo>
                    <a:pt x="1392" y="322"/>
                  </a:lnTo>
                  <a:lnTo>
                    <a:pt x="1409" y="340"/>
                  </a:lnTo>
                  <a:lnTo>
                    <a:pt x="1425" y="358"/>
                  </a:lnTo>
                  <a:lnTo>
                    <a:pt x="1440" y="379"/>
                  </a:lnTo>
                  <a:lnTo>
                    <a:pt x="1453" y="398"/>
                  </a:lnTo>
                  <a:lnTo>
                    <a:pt x="1466" y="418"/>
                  </a:lnTo>
                  <a:lnTo>
                    <a:pt x="1437" y="422"/>
                  </a:lnTo>
                  <a:lnTo>
                    <a:pt x="1409" y="427"/>
                  </a:lnTo>
                  <a:lnTo>
                    <a:pt x="1631" y="609"/>
                  </a:lnTo>
                  <a:lnTo>
                    <a:pt x="1599" y="338"/>
                  </a:lnTo>
                  <a:lnTo>
                    <a:pt x="1556" y="37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pic>
          <p:nvPicPr>
            <p:cNvPr id="25" name="Picture 28" descr="ServerProcess01">
              <a:extLst>
                <a:ext uri="{FF2B5EF4-FFF2-40B4-BE49-F238E27FC236}">
                  <a16:creationId xmlns:a16="http://schemas.microsoft.com/office/drawing/2014/main" id="{FB017E80-D302-4CA0-8D9E-AE8AFB076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0" y="1855"/>
              <a:ext cx="599"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29">
              <a:extLst>
                <a:ext uri="{FF2B5EF4-FFF2-40B4-BE49-F238E27FC236}">
                  <a16:creationId xmlns:a16="http://schemas.microsoft.com/office/drawing/2014/main" id="{28E6CD0E-831B-4F1F-8662-2471912D4165}"/>
                </a:ext>
              </a:extLst>
            </p:cNvPr>
            <p:cNvSpPr>
              <a:spLocks noChangeArrowheads="1"/>
            </p:cNvSpPr>
            <p:nvPr/>
          </p:nvSpPr>
          <p:spPr bwMode="auto">
            <a:xfrm>
              <a:off x="3130" y="2327"/>
              <a:ext cx="926" cy="214"/>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Times New Roman" panose="02020603050405020304" pitchFamily="18" charset="0"/>
                </a:rPr>
                <a:t>哈希算法</a:t>
              </a:r>
              <a:endParaRPr kumimoji="1" lang="en-US" altLang="zh-CN" sz="2000">
                <a:latin typeface="Times New Roman" panose="02020603050405020304" pitchFamily="18" charset="0"/>
              </a:endParaRPr>
            </a:p>
          </p:txBody>
        </p:sp>
        <p:sp>
          <p:nvSpPr>
            <p:cNvPr id="27" name="Arc 30">
              <a:extLst>
                <a:ext uri="{FF2B5EF4-FFF2-40B4-BE49-F238E27FC236}">
                  <a16:creationId xmlns:a16="http://schemas.microsoft.com/office/drawing/2014/main" id="{473FFEEE-FBDF-4D38-9502-EF2151857C4D}"/>
                </a:ext>
              </a:extLst>
            </p:cNvPr>
            <p:cNvSpPr>
              <a:spLocks/>
            </p:cNvSpPr>
            <p:nvPr/>
          </p:nvSpPr>
          <p:spPr bwMode="auto">
            <a:xfrm flipV="1">
              <a:off x="3458" y="1755"/>
              <a:ext cx="1363" cy="522"/>
            </a:xfrm>
            <a:custGeom>
              <a:avLst/>
              <a:gdLst>
                <a:gd name="T0" fmla="*/ 0 w 21591"/>
                <a:gd name="T1" fmla="*/ 0 h 13727"/>
                <a:gd name="T2" fmla="*/ 0 w 21591"/>
                <a:gd name="T3" fmla="*/ 0 h 13727"/>
                <a:gd name="T4" fmla="*/ 0 w 21591"/>
                <a:gd name="T5" fmla="*/ 0 h 13727"/>
                <a:gd name="T6" fmla="*/ 0 60000 65536"/>
                <a:gd name="T7" fmla="*/ 0 60000 65536"/>
                <a:gd name="T8" fmla="*/ 0 60000 65536"/>
                <a:gd name="T9" fmla="*/ 0 w 21591"/>
                <a:gd name="T10" fmla="*/ 0 h 13727"/>
                <a:gd name="T11" fmla="*/ 21591 w 21591"/>
                <a:gd name="T12" fmla="*/ 13727 h 13727"/>
              </a:gdLst>
              <a:ahLst/>
              <a:cxnLst>
                <a:cxn ang="T6">
                  <a:pos x="T0" y="T1"/>
                </a:cxn>
                <a:cxn ang="T7">
                  <a:pos x="T2" y="T3"/>
                </a:cxn>
                <a:cxn ang="T8">
                  <a:pos x="T4" y="T5"/>
                </a:cxn>
              </a:cxnLst>
              <a:rect l="T9" t="T10" r="T11" b="T12"/>
              <a:pathLst>
                <a:path w="21591" h="13727" fill="none" extrusionOk="0">
                  <a:moveTo>
                    <a:pt x="21591" y="617"/>
                  </a:moveTo>
                  <a:cubicBezTo>
                    <a:pt x="21454" y="5411"/>
                    <a:pt x="19725" y="10023"/>
                    <a:pt x="16677" y="13727"/>
                  </a:cubicBezTo>
                </a:path>
                <a:path w="21591" h="13727" stroke="0" extrusionOk="0">
                  <a:moveTo>
                    <a:pt x="21591" y="617"/>
                  </a:moveTo>
                  <a:cubicBezTo>
                    <a:pt x="21454" y="5411"/>
                    <a:pt x="19725" y="10023"/>
                    <a:pt x="16677" y="13727"/>
                  </a:cubicBezTo>
                  <a:lnTo>
                    <a:pt x="0" y="0"/>
                  </a:lnTo>
                  <a:close/>
                </a:path>
              </a:pathLst>
            </a:custGeom>
            <a:noFill/>
            <a:ln w="444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sp>
          <p:nvSpPr>
            <p:cNvPr id="28" name="Arc 31">
              <a:extLst>
                <a:ext uri="{FF2B5EF4-FFF2-40B4-BE49-F238E27FC236}">
                  <a16:creationId xmlns:a16="http://schemas.microsoft.com/office/drawing/2014/main" id="{731B22B7-0F2C-4B92-888A-E98CAAEA4EC8}"/>
                </a:ext>
              </a:extLst>
            </p:cNvPr>
            <p:cNvSpPr>
              <a:spLocks/>
            </p:cNvSpPr>
            <p:nvPr/>
          </p:nvSpPr>
          <p:spPr bwMode="auto">
            <a:xfrm>
              <a:off x="3458" y="2588"/>
              <a:ext cx="1363" cy="522"/>
            </a:xfrm>
            <a:custGeom>
              <a:avLst/>
              <a:gdLst>
                <a:gd name="T0" fmla="*/ 0 w 21591"/>
                <a:gd name="T1" fmla="*/ 0 h 13727"/>
                <a:gd name="T2" fmla="*/ 0 w 21591"/>
                <a:gd name="T3" fmla="*/ 0 h 13727"/>
                <a:gd name="T4" fmla="*/ 0 w 21591"/>
                <a:gd name="T5" fmla="*/ 0 h 13727"/>
                <a:gd name="T6" fmla="*/ 0 60000 65536"/>
                <a:gd name="T7" fmla="*/ 0 60000 65536"/>
                <a:gd name="T8" fmla="*/ 0 60000 65536"/>
                <a:gd name="T9" fmla="*/ 0 w 21591"/>
                <a:gd name="T10" fmla="*/ 0 h 13727"/>
                <a:gd name="T11" fmla="*/ 21591 w 21591"/>
                <a:gd name="T12" fmla="*/ 13727 h 13727"/>
              </a:gdLst>
              <a:ahLst/>
              <a:cxnLst>
                <a:cxn ang="T6">
                  <a:pos x="T0" y="T1"/>
                </a:cxn>
                <a:cxn ang="T7">
                  <a:pos x="T2" y="T3"/>
                </a:cxn>
                <a:cxn ang="T8">
                  <a:pos x="T4" y="T5"/>
                </a:cxn>
              </a:cxnLst>
              <a:rect l="T9" t="T10" r="T11" b="T12"/>
              <a:pathLst>
                <a:path w="21591" h="13727" fill="none" extrusionOk="0">
                  <a:moveTo>
                    <a:pt x="21591" y="617"/>
                  </a:moveTo>
                  <a:cubicBezTo>
                    <a:pt x="21454" y="5411"/>
                    <a:pt x="19725" y="10023"/>
                    <a:pt x="16677" y="13727"/>
                  </a:cubicBezTo>
                </a:path>
                <a:path w="21591" h="13727" stroke="0" extrusionOk="0">
                  <a:moveTo>
                    <a:pt x="21591" y="617"/>
                  </a:moveTo>
                  <a:cubicBezTo>
                    <a:pt x="21454" y="5411"/>
                    <a:pt x="19725" y="10023"/>
                    <a:pt x="16677" y="13727"/>
                  </a:cubicBezTo>
                  <a:lnTo>
                    <a:pt x="0" y="0"/>
                  </a:lnTo>
                  <a:close/>
                </a:path>
              </a:pathLst>
            </a:custGeom>
            <a:noFill/>
            <a:ln w="444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sp>
          <p:nvSpPr>
            <p:cNvPr id="29" name="AutoShape 32">
              <a:extLst>
                <a:ext uri="{FF2B5EF4-FFF2-40B4-BE49-F238E27FC236}">
                  <a16:creationId xmlns:a16="http://schemas.microsoft.com/office/drawing/2014/main" id="{7FC546D3-4CCB-4DA7-AC65-6723BBD0C3AE}"/>
                </a:ext>
              </a:extLst>
            </p:cNvPr>
            <p:cNvSpPr>
              <a:spLocks noChangeArrowheads="1"/>
            </p:cNvSpPr>
            <p:nvPr/>
          </p:nvSpPr>
          <p:spPr bwMode="auto">
            <a:xfrm>
              <a:off x="4224" y="2189"/>
              <a:ext cx="1227" cy="459"/>
            </a:xfrm>
            <a:prstGeom prst="roundRect">
              <a:avLst>
                <a:gd name="adj" fmla="val 4167"/>
              </a:avLst>
            </a:prstGeom>
            <a:gradFill rotWithShape="1">
              <a:gsLst>
                <a:gs pos="0">
                  <a:srgbClr val="ADE2A1"/>
                </a:gs>
                <a:gs pos="100000">
                  <a:srgbClr val="E8F6E4"/>
                </a:gs>
              </a:gsLst>
              <a:lin ang="2700000" scaled="1"/>
            </a:gradFill>
            <a:ln w="9525">
              <a:solidFill>
                <a:srgbClr val="4D4D4D"/>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dirty="0">
                  <a:solidFill>
                    <a:srgbClr val="0070C0"/>
                  </a:solidFill>
                  <a:latin typeface="Times New Roman" panose="02020603050405020304" pitchFamily="18" charset="0"/>
                </a:rPr>
                <a:t>如果哈希值 匹配，说明数据有效 </a:t>
              </a:r>
            </a:p>
          </p:txBody>
        </p:sp>
        <p:sp>
          <p:nvSpPr>
            <p:cNvPr id="30" name="Freeform 33">
              <a:extLst>
                <a:ext uri="{FF2B5EF4-FFF2-40B4-BE49-F238E27FC236}">
                  <a16:creationId xmlns:a16="http://schemas.microsoft.com/office/drawing/2014/main" id="{8487DBF1-53EF-459C-99A7-2BF0083E8F7E}"/>
                </a:ext>
              </a:extLst>
            </p:cNvPr>
            <p:cNvSpPr>
              <a:spLocks/>
            </p:cNvSpPr>
            <p:nvPr/>
          </p:nvSpPr>
          <p:spPr bwMode="auto">
            <a:xfrm>
              <a:off x="1370" y="3603"/>
              <a:ext cx="2710" cy="431"/>
            </a:xfrm>
            <a:custGeom>
              <a:avLst/>
              <a:gdLst>
                <a:gd name="T0" fmla="*/ 0 w 3456"/>
                <a:gd name="T1" fmla="*/ 0 h 576"/>
                <a:gd name="T2" fmla="*/ 0 w 3456"/>
                <a:gd name="T3" fmla="*/ 181 h 576"/>
                <a:gd name="T4" fmla="*/ 1270 w 3456"/>
                <a:gd name="T5" fmla="*/ 181 h 576"/>
                <a:gd name="T6" fmla="*/ 1270 w 3456"/>
                <a:gd name="T7" fmla="*/ 76 h 576"/>
                <a:gd name="T8" fmla="*/ 1306 w 3456"/>
                <a:gd name="T9" fmla="*/ 76 h 576"/>
                <a:gd name="T10" fmla="*/ 1252 w 3456"/>
                <a:gd name="T11" fmla="*/ 15 h 576"/>
                <a:gd name="T12" fmla="*/ 1198 w 3456"/>
                <a:gd name="T13" fmla="*/ 76 h 576"/>
                <a:gd name="T14" fmla="*/ 1234 w 3456"/>
                <a:gd name="T15" fmla="*/ 76 h 576"/>
                <a:gd name="T16" fmla="*/ 1234 w 3456"/>
                <a:gd name="T17" fmla="*/ 150 h 576"/>
                <a:gd name="T18" fmla="*/ 36 w 3456"/>
                <a:gd name="T19" fmla="*/ 150 h 576"/>
                <a:gd name="T20" fmla="*/ 36 w 3456"/>
                <a:gd name="T21" fmla="*/ 0 h 576"/>
                <a:gd name="T22" fmla="*/ 0 w 3456"/>
                <a:gd name="T23" fmla="*/ 0 h 5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56"/>
                <a:gd name="T37" fmla="*/ 0 h 576"/>
                <a:gd name="T38" fmla="*/ 3456 w 3456"/>
                <a:gd name="T39" fmla="*/ 576 h 5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56" h="576">
                  <a:moveTo>
                    <a:pt x="0" y="0"/>
                  </a:moveTo>
                  <a:lnTo>
                    <a:pt x="0" y="576"/>
                  </a:lnTo>
                  <a:lnTo>
                    <a:pt x="3360" y="576"/>
                  </a:lnTo>
                  <a:lnTo>
                    <a:pt x="3360" y="240"/>
                  </a:lnTo>
                  <a:lnTo>
                    <a:pt x="3456" y="240"/>
                  </a:lnTo>
                  <a:lnTo>
                    <a:pt x="3312" y="48"/>
                  </a:lnTo>
                  <a:lnTo>
                    <a:pt x="3168" y="240"/>
                  </a:lnTo>
                  <a:lnTo>
                    <a:pt x="3264" y="240"/>
                  </a:lnTo>
                  <a:lnTo>
                    <a:pt x="3264" y="480"/>
                  </a:lnTo>
                  <a:lnTo>
                    <a:pt x="96" y="480"/>
                  </a:lnTo>
                  <a:lnTo>
                    <a:pt x="96" y="0"/>
                  </a:lnTo>
                  <a:lnTo>
                    <a:pt x="0" y="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sp>
          <p:nvSpPr>
            <p:cNvPr id="31" name="AutoShape 34">
              <a:extLst>
                <a:ext uri="{FF2B5EF4-FFF2-40B4-BE49-F238E27FC236}">
                  <a16:creationId xmlns:a16="http://schemas.microsoft.com/office/drawing/2014/main" id="{EE3A20CA-29E2-4272-AB4B-3E4E731B6BD1}"/>
                </a:ext>
              </a:extLst>
            </p:cNvPr>
            <p:cNvSpPr>
              <a:spLocks noChangeArrowheads="1"/>
            </p:cNvSpPr>
            <p:nvPr/>
          </p:nvSpPr>
          <p:spPr bwMode="auto">
            <a:xfrm>
              <a:off x="1801" y="3778"/>
              <a:ext cx="1770" cy="378"/>
            </a:xfrm>
            <a:prstGeom prst="roundRect">
              <a:avLst>
                <a:gd name="adj" fmla="val 4167"/>
              </a:avLst>
            </a:prstGeom>
            <a:gradFill rotWithShape="1">
              <a:gsLst>
                <a:gs pos="0">
                  <a:srgbClr val="ADE2A1"/>
                </a:gs>
                <a:gs pos="100000">
                  <a:srgbClr val="E8F6E4"/>
                </a:gs>
              </a:gsLst>
              <a:lin ang="2700000" scaled="1"/>
            </a:gradFill>
            <a:ln w="9525" algn="ctr">
              <a:solidFill>
                <a:srgbClr val="4D4D4D"/>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dirty="0">
                  <a:solidFill>
                    <a:srgbClr val="7030A0"/>
                  </a:solidFill>
                  <a:latin typeface="Times New Roman" panose="02020603050405020304" pitchFamily="18" charset="0"/>
                </a:rPr>
                <a:t>用户</a:t>
              </a:r>
              <a:r>
                <a:rPr kumimoji="1" lang="en-US" altLang="zh-CN" sz="2000" b="1" dirty="0">
                  <a:solidFill>
                    <a:srgbClr val="7030A0"/>
                  </a:solidFill>
                  <a:latin typeface="Times New Roman" panose="02020603050405020304" pitchFamily="18" charset="0"/>
                </a:rPr>
                <a:t>A</a:t>
              </a:r>
              <a:r>
                <a:rPr kumimoji="1" lang="zh-CN" altLang="en-US" sz="2000" b="1" dirty="0">
                  <a:solidFill>
                    <a:srgbClr val="7030A0"/>
                  </a:solidFill>
                  <a:latin typeface="Times New Roman" panose="02020603050405020304" pitchFamily="18" charset="0"/>
                </a:rPr>
                <a:t>发送数据和哈希值给用户 </a:t>
              </a:r>
              <a:r>
                <a:rPr kumimoji="1" lang="en-US" altLang="zh-CN" sz="2000" b="1" dirty="0">
                  <a:solidFill>
                    <a:srgbClr val="7030A0"/>
                  </a:solidFill>
                  <a:latin typeface="Times New Roman" panose="02020603050405020304" pitchFamily="18" charset="0"/>
                </a:rPr>
                <a:t>B</a:t>
              </a:r>
            </a:p>
          </p:txBody>
        </p:sp>
      </p:grpSp>
      <p:sp>
        <p:nvSpPr>
          <p:cNvPr id="39" name="文本框 38">
            <a:extLst>
              <a:ext uri="{FF2B5EF4-FFF2-40B4-BE49-F238E27FC236}">
                <a16:creationId xmlns:a16="http://schemas.microsoft.com/office/drawing/2014/main" id="{FA9CA33C-874C-47DD-B535-8F41ACE52338}"/>
              </a:ext>
            </a:extLst>
          </p:cNvPr>
          <p:cNvSpPr txBox="1"/>
          <p:nvPr/>
        </p:nvSpPr>
        <p:spPr>
          <a:xfrm>
            <a:off x="2262752" y="3248208"/>
            <a:ext cx="4587498" cy="369332"/>
          </a:xfrm>
          <a:prstGeom prst="rect">
            <a:avLst/>
          </a:prstGeom>
          <a:noFill/>
        </p:spPr>
        <p:txBody>
          <a:bodyPr wrap="square">
            <a:spAutoFit/>
          </a:bodyPr>
          <a:lstStyle/>
          <a:p>
            <a:r>
              <a:rPr lang="zh-CN" altLang="en-US" dirty="0"/>
              <a:t>数字签名</a:t>
            </a:r>
          </a:p>
        </p:txBody>
      </p:sp>
    </p:spTree>
    <p:extLst>
      <p:ext uri="{BB962C8B-B14F-4D97-AF65-F5344CB8AC3E}">
        <p14:creationId xmlns:p14="http://schemas.microsoft.com/office/powerpoint/2010/main" val="262370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WordArt 2"/>
          <p:cNvSpPr>
            <a:spLocks noChangeArrowheads="1" noChangeShapeType="1" noTextEdit="1"/>
          </p:cNvSpPr>
          <p:nvPr/>
        </p:nvSpPr>
        <p:spPr bwMode="blackWhite">
          <a:xfrm>
            <a:off x="2133600" y="2514600"/>
            <a:ext cx="4953000" cy="720725"/>
          </a:xfrm>
          <a:prstGeom prst="rect">
            <a:avLst/>
          </a:prstGeom>
        </p:spPr>
        <p:txBody>
          <a:bodyPr wrap="none" fromWordArt="1">
            <a:prstTxWarp prst="textPlain">
              <a:avLst>
                <a:gd name="adj" fmla="val 50000"/>
              </a:avLst>
            </a:prstTxWarp>
          </a:bodyPr>
          <a:lstStyle/>
          <a:p>
            <a:pPr algn="ctr"/>
            <a:r>
              <a:rPr lang="en-US" altLang="zh-CN" sz="5400" b="1" kern="1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a typeface="Verdana" panose="020B0604030504040204" pitchFamily="34" charset="0"/>
              </a:rPr>
              <a:t>Thank You !</a:t>
            </a:r>
            <a:endParaRPr lang="zh-CN" altLang="en-US" sz="5400" b="1" kern="1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ndParaRPr>
          </a:p>
        </p:txBody>
      </p:sp>
      <p:sp>
        <p:nvSpPr>
          <p:cNvPr id="111619" name="Rectangle 3"/>
          <p:cNvSpPr>
            <a:spLocks noGrp="1" noChangeArrowheads="1"/>
          </p:cNvSpPr>
          <p:nvPr>
            <p:ph type="subTitle" idx="1"/>
          </p:nvPr>
        </p:nvSpPr>
        <p:spPr/>
        <p:txBody>
          <a:bodyPr/>
          <a:lstStyle/>
          <a:p>
            <a:pPr eaLnBrk="1" hangingPunct="1">
              <a:defRPr/>
            </a:pPr>
            <a:endParaRPr lang="en-US" altLang="zh-CN" dirty="0">
              <a:ea typeface="宋体"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9E106-28D5-42EF-BBA2-5BEEDBAD16B8}"/>
              </a:ext>
            </a:extLst>
          </p:cNvPr>
          <p:cNvSpPr>
            <a:spLocks noGrp="1"/>
          </p:cNvSpPr>
          <p:nvPr>
            <p:ph type="title"/>
          </p:nvPr>
        </p:nvSpPr>
        <p:spPr/>
        <p:txBody>
          <a:bodyPr/>
          <a:lstStyle/>
          <a:p>
            <a:r>
              <a:rPr lang="zh-CN" altLang="en-US" dirty="0"/>
              <a:t>数字签名</a:t>
            </a:r>
          </a:p>
        </p:txBody>
      </p:sp>
      <p:sp>
        <p:nvSpPr>
          <p:cNvPr id="3" name="内容占位符 2">
            <a:extLst>
              <a:ext uri="{FF2B5EF4-FFF2-40B4-BE49-F238E27FC236}">
                <a16:creationId xmlns:a16="http://schemas.microsoft.com/office/drawing/2014/main" id="{0B37989E-185E-4B71-804E-F443898A5290}"/>
              </a:ext>
            </a:extLst>
          </p:cNvPr>
          <p:cNvSpPr>
            <a:spLocks noGrp="1"/>
          </p:cNvSpPr>
          <p:nvPr>
            <p:ph idx="1"/>
          </p:nvPr>
        </p:nvSpPr>
        <p:spPr>
          <a:xfrm>
            <a:off x="304800" y="1219200"/>
            <a:ext cx="8382000" cy="563562"/>
          </a:xfrm>
        </p:spPr>
        <p:txBody>
          <a:bodyPr/>
          <a:lstStyle/>
          <a:p>
            <a:r>
              <a:rPr lang="en-US" altLang="zh-CN" dirty="0"/>
              <a:t>3</a:t>
            </a:r>
            <a:endParaRPr lang="zh-CN" altLang="en-US" dirty="0"/>
          </a:p>
        </p:txBody>
      </p:sp>
      <p:sp>
        <p:nvSpPr>
          <p:cNvPr id="4" name="日期占位符 3">
            <a:extLst>
              <a:ext uri="{FF2B5EF4-FFF2-40B4-BE49-F238E27FC236}">
                <a16:creationId xmlns:a16="http://schemas.microsoft.com/office/drawing/2014/main" id="{D3969FAC-D617-41D1-BF0E-6816E3C4505F}"/>
              </a:ext>
            </a:extLst>
          </p:cNvPr>
          <p:cNvSpPr>
            <a:spLocks noGrp="1"/>
          </p:cNvSpPr>
          <p:nvPr>
            <p:ph type="dt" sz="half" idx="10"/>
          </p:nvPr>
        </p:nvSpPr>
        <p:spPr/>
        <p:txBody>
          <a:bodyPr/>
          <a:lstStyle/>
          <a:p>
            <a:pPr>
              <a:defRPr/>
            </a:pPr>
            <a:fld id="{DD4818BB-8BA5-4F54-8498-03A2780D10D3}" type="datetime1">
              <a:rPr lang="zh-CN" altLang="en-US" smtClean="0"/>
              <a:pPr>
                <a:defRPr/>
              </a:pPr>
              <a:t>2024/3/25</a:t>
            </a:fld>
            <a:endParaRPr lang="en-US" altLang="zh-CN"/>
          </a:p>
        </p:txBody>
      </p:sp>
      <p:sp>
        <p:nvSpPr>
          <p:cNvPr id="5" name="灯片编号占位符 4">
            <a:extLst>
              <a:ext uri="{FF2B5EF4-FFF2-40B4-BE49-F238E27FC236}">
                <a16:creationId xmlns:a16="http://schemas.microsoft.com/office/drawing/2014/main" id="{D520D3F9-A51E-4214-80E9-54F672E94768}"/>
              </a:ext>
            </a:extLst>
          </p:cNvPr>
          <p:cNvSpPr>
            <a:spLocks noGrp="1"/>
          </p:cNvSpPr>
          <p:nvPr>
            <p:ph type="sldNum" sz="quarter" idx="11"/>
          </p:nvPr>
        </p:nvSpPr>
        <p:spPr/>
        <p:txBody>
          <a:bodyPr/>
          <a:lstStyle/>
          <a:p>
            <a:fld id="{932003EE-D7F4-4083-B251-227CF17C5240}" type="slidenum">
              <a:rPr lang="en-US" altLang="zh-CN" smtClean="0"/>
              <a:pPr/>
              <a:t>9</a:t>
            </a:fld>
            <a:endParaRPr lang="en-US" altLang="zh-CN"/>
          </a:p>
        </p:txBody>
      </p:sp>
      <p:grpSp>
        <p:nvGrpSpPr>
          <p:cNvPr id="6" name="Group 2">
            <a:extLst>
              <a:ext uri="{FF2B5EF4-FFF2-40B4-BE49-F238E27FC236}">
                <a16:creationId xmlns:a16="http://schemas.microsoft.com/office/drawing/2014/main" id="{5AE4E6D2-3ADA-4F3B-8F61-C45CAEAA7E26}"/>
              </a:ext>
            </a:extLst>
          </p:cNvPr>
          <p:cNvGrpSpPr>
            <a:grpSpLocks/>
          </p:cNvGrpSpPr>
          <p:nvPr/>
        </p:nvGrpSpPr>
        <p:grpSpPr bwMode="auto">
          <a:xfrm>
            <a:off x="849313" y="1347788"/>
            <a:ext cx="3527425" cy="4881562"/>
            <a:chOff x="576" y="772"/>
            <a:chExt cx="2222" cy="3075"/>
          </a:xfrm>
        </p:grpSpPr>
        <p:sp>
          <p:nvSpPr>
            <p:cNvPr id="7" name="Rectangle 3">
              <a:extLst>
                <a:ext uri="{FF2B5EF4-FFF2-40B4-BE49-F238E27FC236}">
                  <a16:creationId xmlns:a16="http://schemas.microsoft.com/office/drawing/2014/main" id="{000BC2FE-9CA5-4D8E-BAE2-455F79EFC405}"/>
                </a:ext>
              </a:extLst>
            </p:cNvPr>
            <p:cNvSpPr>
              <a:spLocks noChangeArrowheads="1"/>
            </p:cNvSpPr>
            <p:nvPr/>
          </p:nvSpPr>
          <p:spPr bwMode="auto">
            <a:xfrm>
              <a:off x="576" y="772"/>
              <a:ext cx="2222" cy="3075"/>
            </a:xfrm>
            <a:prstGeom prst="rect">
              <a:avLst/>
            </a:prstGeom>
            <a:solidFill>
              <a:srgbClr val="FFFFFF">
                <a:alpha val="54901"/>
              </a:srgbClr>
            </a:solidFill>
            <a:ln w="28575" algn="ctr">
              <a:solidFill>
                <a:srgbClr val="FFCC00"/>
              </a:solidFill>
              <a:miter lim="800000"/>
              <a:headEnd/>
              <a:tailEnd/>
            </a:ln>
          </p:spPr>
          <p:txBody>
            <a:bodyPr wrap="none" t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Times New Roman" panose="02020603050405020304" pitchFamily="18" charset="0"/>
                </a:rPr>
                <a:t>用户</a:t>
              </a:r>
              <a:r>
                <a:rPr kumimoji="1" lang="en-US" altLang="zh-CN" sz="2000">
                  <a:latin typeface="Times New Roman" panose="02020603050405020304" pitchFamily="18" charset="0"/>
                </a:rPr>
                <a:t>A</a:t>
              </a:r>
            </a:p>
          </p:txBody>
        </p:sp>
        <p:pic>
          <p:nvPicPr>
            <p:cNvPr id="8" name="Picture 4" descr="User_UserHalfD01">
              <a:extLst>
                <a:ext uri="{FF2B5EF4-FFF2-40B4-BE49-F238E27FC236}">
                  <a16:creationId xmlns:a16="http://schemas.microsoft.com/office/drawing/2014/main" id="{FF12DC53-4D84-413C-8288-A9AF84F0F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 y="979"/>
              <a:ext cx="324" cy="510"/>
            </a:xfrm>
            <a:prstGeom prst="rect">
              <a:avLst/>
            </a:prstGeom>
            <a:solidFill>
              <a:srgbClr val="FFFFFF">
                <a:alpha val="54901"/>
              </a:srgbClr>
            </a:solidFill>
            <a:ln w="28575" algn="ctr">
              <a:solidFill>
                <a:schemeClr val="bg1"/>
              </a:solidFill>
              <a:miter lim="800000"/>
              <a:headEnd/>
              <a:tailEnd/>
            </a:ln>
          </p:spPr>
        </p:pic>
      </p:grpSp>
      <p:grpSp>
        <p:nvGrpSpPr>
          <p:cNvPr id="9" name="Group 5">
            <a:extLst>
              <a:ext uri="{FF2B5EF4-FFF2-40B4-BE49-F238E27FC236}">
                <a16:creationId xmlns:a16="http://schemas.microsoft.com/office/drawing/2014/main" id="{A5A3C3C1-2074-47F8-896F-0FE82DEF7535}"/>
              </a:ext>
            </a:extLst>
          </p:cNvPr>
          <p:cNvGrpSpPr>
            <a:grpSpLocks/>
          </p:cNvGrpSpPr>
          <p:nvPr/>
        </p:nvGrpSpPr>
        <p:grpSpPr bwMode="auto">
          <a:xfrm>
            <a:off x="4581525" y="1341438"/>
            <a:ext cx="3527425" cy="4895850"/>
            <a:chOff x="2927" y="768"/>
            <a:chExt cx="2222" cy="3084"/>
          </a:xfrm>
        </p:grpSpPr>
        <p:sp>
          <p:nvSpPr>
            <p:cNvPr id="10" name="Rectangle 6">
              <a:extLst>
                <a:ext uri="{FF2B5EF4-FFF2-40B4-BE49-F238E27FC236}">
                  <a16:creationId xmlns:a16="http://schemas.microsoft.com/office/drawing/2014/main" id="{834113B5-AE04-4B85-B535-A08A8C37D3B6}"/>
                </a:ext>
              </a:extLst>
            </p:cNvPr>
            <p:cNvSpPr>
              <a:spLocks noChangeArrowheads="1"/>
            </p:cNvSpPr>
            <p:nvPr/>
          </p:nvSpPr>
          <p:spPr bwMode="auto">
            <a:xfrm>
              <a:off x="2927" y="768"/>
              <a:ext cx="2222" cy="3084"/>
            </a:xfrm>
            <a:prstGeom prst="rect">
              <a:avLst/>
            </a:prstGeom>
            <a:solidFill>
              <a:schemeClr val="bg1">
                <a:alpha val="50980"/>
              </a:schemeClr>
            </a:solidFill>
            <a:ln w="28575" algn="ctr">
              <a:solidFill>
                <a:srgbClr val="FFCC00"/>
              </a:solidFill>
              <a:miter lim="800000"/>
              <a:headEnd/>
              <a:tailEnd/>
            </a:ln>
          </p:spPr>
          <p:txBody>
            <a:bodyPr wrap="none" t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kumimoji="1" lang="zh-CN" altLang="en-US" sz="2000">
                  <a:latin typeface="Times New Roman" panose="02020603050405020304" pitchFamily="18" charset="0"/>
                </a:rPr>
                <a:t>用户</a:t>
              </a:r>
              <a:r>
                <a:rPr kumimoji="1" lang="en-US" altLang="zh-CN" sz="2000">
                  <a:latin typeface="Times New Roman" panose="02020603050405020304" pitchFamily="18" charset="0"/>
                </a:rPr>
                <a:t>B</a:t>
              </a:r>
            </a:p>
          </p:txBody>
        </p:sp>
        <p:pic>
          <p:nvPicPr>
            <p:cNvPr id="11" name="Picture 7" descr="User_UserHalfE01">
              <a:extLst>
                <a:ext uri="{FF2B5EF4-FFF2-40B4-BE49-F238E27FC236}">
                  <a16:creationId xmlns:a16="http://schemas.microsoft.com/office/drawing/2014/main" id="{559BF1EA-A82A-4574-ABD9-0736E1459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 y="979"/>
              <a:ext cx="324" cy="510"/>
            </a:xfrm>
            <a:prstGeom prst="rect">
              <a:avLst/>
            </a:prstGeom>
            <a:solidFill>
              <a:schemeClr val="bg1">
                <a:alpha val="50980"/>
              </a:schemeClr>
            </a:solidFill>
            <a:ln w="28575" algn="ctr">
              <a:noFill/>
              <a:miter lim="800000"/>
              <a:headEnd/>
              <a:tailEnd/>
            </a:ln>
          </p:spPr>
        </p:pic>
      </p:grpSp>
      <p:grpSp>
        <p:nvGrpSpPr>
          <p:cNvPr id="12" name="Group 8">
            <a:extLst>
              <a:ext uri="{FF2B5EF4-FFF2-40B4-BE49-F238E27FC236}">
                <a16:creationId xmlns:a16="http://schemas.microsoft.com/office/drawing/2014/main" id="{3EEF5C6F-416B-4A98-A0E3-16DF882F4C31}"/>
              </a:ext>
            </a:extLst>
          </p:cNvPr>
          <p:cNvGrpSpPr>
            <a:grpSpLocks/>
          </p:cNvGrpSpPr>
          <p:nvPr/>
        </p:nvGrpSpPr>
        <p:grpSpPr bwMode="auto">
          <a:xfrm>
            <a:off x="2317750" y="1985963"/>
            <a:ext cx="779463" cy="1260475"/>
            <a:chOff x="726" y="1200"/>
            <a:chExt cx="551" cy="891"/>
          </a:xfrm>
        </p:grpSpPr>
        <p:pic>
          <p:nvPicPr>
            <p:cNvPr id="13" name="Picture 9" descr="Document_Writing01">
              <a:extLst>
                <a:ext uri="{FF2B5EF4-FFF2-40B4-BE49-F238E27FC236}">
                  <a16:creationId xmlns:a16="http://schemas.microsoft.com/office/drawing/2014/main" id="{29562772-B3FD-4ABD-B985-11FBA29521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 y="1200"/>
              <a:ext cx="551"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0">
              <a:extLst>
                <a:ext uri="{FF2B5EF4-FFF2-40B4-BE49-F238E27FC236}">
                  <a16:creationId xmlns:a16="http://schemas.microsoft.com/office/drawing/2014/main" id="{B4C6F7FD-C3C3-4BA1-8318-49C250C56FE7}"/>
                </a:ext>
              </a:extLst>
            </p:cNvPr>
            <p:cNvSpPr>
              <a:spLocks noChangeArrowheads="1"/>
            </p:cNvSpPr>
            <p:nvPr/>
          </p:nvSpPr>
          <p:spPr bwMode="auto">
            <a:xfrm>
              <a:off x="767" y="1584"/>
              <a:ext cx="445" cy="225"/>
            </a:xfrm>
            <a:prstGeom prst="ellipse">
              <a:avLst/>
            </a:prstGeom>
            <a:solidFill>
              <a:srgbClr val="FFFFFF">
                <a:alpha val="74901"/>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00"/>
                  </a:solidFill>
                  <a:latin typeface="Times New Roman" panose="02020603050405020304" pitchFamily="18" charset="0"/>
                </a:rPr>
                <a:t>数据</a:t>
              </a:r>
              <a:endParaRPr kumimoji="1" lang="en-US" altLang="zh-CN" sz="2000">
                <a:solidFill>
                  <a:srgbClr val="000000"/>
                </a:solidFill>
                <a:latin typeface="Times New Roman" panose="02020603050405020304" pitchFamily="18" charset="0"/>
              </a:endParaRPr>
            </a:p>
          </p:txBody>
        </p:sp>
      </p:grpSp>
      <p:sp>
        <p:nvSpPr>
          <p:cNvPr id="15" name="Freeform 11">
            <a:extLst>
              <a:ext uri="{FF2B5EF4-FFF2-40B4-BE49-F238E27FC236}">
                <a16:creationId xmlns:a16="http://schemas.microsoft.com/office/drawing/2014/main" id="{0F97568C-5920-4DF3-9A04-46A4BD5D780E}"/>
              </a:ext>
            </a:extLst>
          </p:cNvPr>
          <p:cNvSpPr>
            <a:spLocks/>
          </p:cNvSpPr>
          <p:nvPr/>
        </p:nvSpPr>
        <p:spPr bwMode="auto">
          <a:xfrm rot="4500000" flipH="1">
            <a:off x="1005682" y="3329781"/>
            <a:ext cx="2493962" cy="1476375"/>
          </a:xfrm>
          <a:custGeom>
            <a:avLst/>
            <a:gdLst>
              <a:gd name="T0" fmla="*/ 2147483647 w 1201"/>
              <a:gd name="T1" fmla="*/ 2147483647 h 925"/>
              <a:gd name="T2" fmla="*/ 2147483647 w 1201"/>
              <a:gd name="T3" fmla="*/ 2147483647 h 925"/>
              <a:gd name="T4" fmla="*/ 2147483647 w 1201"/>
              <a:gd name="T5" fmla="*/ 2147483647 h 925"/>
              <a:gd name="T6" fmla="*/ 2147483647 w 1201"/>
              <a:gd name="T7" fmla="*/ 2147483647 h 925"/>
              <a:gd name="T8" fmla="*/ 2147483647 w 1201"/>
              <a:gd name="T9" fmla="*/ 2147483647 h 925"/>
              <a:gd name="T10" fmla="*/ 2147483647 w 1201"/>
              <a:gd name="T11" fmla="*/ 2147483647 h 925"/>
              <a:gd name="T12" fmla="*/ 2147483647 w 1201"/>
              <a:gd name="T13" fmla="*/ 2147483647 h 925"/>
              <a:gd name="T14" fmla="*/ 2147483647 w 1201"/>
              <a:gd name="T15" fmla="*/ 2147483647 h 925"/>
              <a:gd name="T16" fmla="*/ 2147483647 w 1201"/>
              <a:gd name="T17" fmla="*/ 2147483647 h 925"/>
              <a:gd name="T18" fmla="*/ 2147483647 w 1201"/>
              <a:gd name="T19" fmla="*/ 2147483647 h 925"/>
              <a:gd name="T20" fmla="*/ 2147483647 w 1201"/>
              <a:gd name="T21" fmla="*/ 2147483647 h 925"/>
              <a:gd name="T22" fmla="*/ 2147483647 w 1201"/>
              <a:gd name="T23" fmla="*/ 2147483647 h 925"/>
              <a:gd name="T24" fmla="*/ 2147483647 w 1201"/>
              <a:gd name="T25" fmla="*/ 2147483647 h 925"/>
              <a:gd name="T26" fmla="*/ 2147483647 w 1201"/>
              <a:gd name="T27" fmla="*/ 2147483647 h 925"/>
              <a:gd name="T28" fmla="*/ 2147483647 w 1201"/>
              <a:gd name="T29" fmla="*/ 2147483647 h 925"/>
              <a:gd name="T30" fmla="*/ 2147483647 w 1201"/>
              <a:gd name="T31" fmla="*/ 2147483647 h 925"/>
              <a:gd name="T32" fmla="*/ 2147483647 w 1201"/>
              <a:gd name="T33" fmla="*/ 2147483647 h 925"/>
              <a:gd name="T34" fmla="*/ 2147483647 w 1201"/>
              <a:gd name="T35" fmla="*/ 2147483647 h 925"/>
              <a:gd name="T36" fmla="*/ 2147483647 w 1201"/>
              <a:gd name="T37" fmla="*/ 2147483647 h 925"/>
              <a:gd name="T38" fmla="*/ 2147483647 w 1201"/>
              <a:gd name="T39" fmla="*/ 2147483647 h 925"/>
              <a:gd name="T40" fmla="*/ 2147483647 w 1201"/>
              <a:gd name="T41" fmla="*/ 2147483647 h 925"/>
              <a:gd name="T42" fmla="*/ 2147483647 w 1201"/>
              <a:gd name="T43" fmla="*/ 2147483647 h 925"/>
              <a:gd name="T44" fmla="*/ 0 w 1201"/>
              <a:gd name="T45" fmla="*/ 2147483647 h 925"/>
              <a:gd name="T46" fmla="*/ 2147483647 w 1201"/>
              <a:gd name="T47" fmla="*/ 2147483647 h 925"/>
              <a:gd name="T48" fmla="*/ 2147483647 w 1201"/>
              <a:gd name="T49" fmla="*/ 2147483647 h 925"/>
              <a:gd name="T50" fmla="*/ 2147483647 w 1201"/>
              <a:gd name="T51" fmla="*/ 2147483647 h 925"/>
              <a:gd name="T52" fmla="*/ 2147483647 w 1201"/>
              <a:gd name="T53" fmla="*/ 2147483647 h 925"/>
              <a:gd name="T54" fmla="*/ 2147483647 w 1201"/>
              <a:gd name="T55" fmla="*/ 2147483647 h 925"/>
              <a:gd name="T56" fmla="*/ 2147483647 w 1201"/>
              <a:gd name="T57" fmla="*/ 2147483647 h 925"/>
              <a:gd name="T58" fmla="*/ 2147483647 w 1201"/>
              <a:gd name="T59" fmla="*/ 2147483647 h 925"/>
              <a:gd name="T60" fmla="*/ 2147483647 w 1201"/>
              <a:gd name="T61" fmla="*/ 2147483647 h 925"/>
              <a:gd name="T62" fmla="*/ 2147483647 w 1201"/>
              <a:gd name="T63" fmla="*/ 2147483647 h 925"/>
              <a:gd name="T64" fmla="*/ 2147483647 w 1201"/>
              <a:gd name="T65" fmla="*/ 2147483647 h 925"/>
              <a:gd name="T66" fmla="*/ 2147483647 w 1201"/>
              <a:gd name="T67" fmla="*/ 2147483647 h 925"/>
              <a:gd name="T68" fmla="*/ 2147483647 w 1201"/>
              <a:gd name="T69" fmla="*/ 2147483647 h 925"/>
              <a:gd name="T70" fmla="*/ 2147483647 w 1201"/>
              <a:gd name="T71" fmla="*/ 2147483647 h 925"/>
              <a:gd name="T72" fmla="*/ 2147483647 w 1201"/>
              <a:gd name="T73" fmla="*/ 2147483647 h 925"/>
              <a:gd name="T74" fmla="*/ 2147483647 w 1201"/>
              <a:gd name="T75" fmla="*/ 2147483647 h 925"/>
              <a:gd name="T76" fmla="*/ 2147483647 w 1201"/>
              <a:gd name="T77" fmla="*/ 2147483647 h 925"/>
              <a:gd name="T78" fmla="*/ 2147483647 w 1201"/>
              <a:gd name="T79" fmla="*/ 2147483647 h 925"/>
              <a:gd name="T80" fmla="*/ 2147483647 w 1201"/>
              <a:gd name="T81" fmla="*/ 2147483647 h 925"/>
              <a:gd name="T82" fmla="*/ 2147483647 w 1201"/>
              <a:gd name="T83" fmla="*/ 2147483647 h 925"/>
              <a:gd name="T84" fmla="*/ 2147483647 w 1201"/>
              <a:gd name="T85" fmla="*/ 2147483647 h 925"/>
              <a:gd name="T86" fmla="*/ 2147483647 w 1201"/>
              <a:gd name="T87" fmla="*/ 2147483647 h 925"/>
              <a:gd name="T88" fmla="*/ 2147483647 w 1201"/>
              <a:gd name="T89" fmla="*/ 2147483647 h 925"/>
              <a:gd name="T90" fmla="*/ 2147483647 w 1201"/>
              <a:gd name="T91" fmla="*/ 2147483647 h 9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01"/>
              <a:gd name="T139" fmla="*/ 0 h 925"/>
              <a:gd name="T140" fmla="*/ 1201 w 1201"/>
              <a:gd name="T141" fmla="*/ 925 h 9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01" h="925">
                <a:moveTo>
                  <a:pt x="1198" y="192"/>
                </a:moveTo>
                <a:lnTo>
                  <a:pt x="1200" y="251"/>
                </a:lnTo>
                <a:lnTo>
                  <a:pt x="1201" y="308"/>
                </a:lnTo>
                <a:lnTo>
                  <a:pt x="1201" y="360"/>
                </a:lnTo>
                <a:lnTo>
                  <a:pt x="1198" y="411"/>
                </a:lnTo>
                <a:lnTo>
                  <a:pt x="1195" y="459"/>
                </a:lnTo>
                <a:lnTo>
                  <a:pt x="1191" y="503"/>
                </a:lnTo>
                <a:lnTo>
                  <a:pt x="1185" y="547"/>
                </a:lnTo>
                <a:lnTo>
                  <a:pt x="1177" y="586"/>
                </a:lnTo>
                <a:lnTo>
                  <a:pt x="1169" y="624"/>
                </a:lnTo>
                <a:lnTo>
                  <a:pt x="1159" y="659"/>
                </a:lnTo>
                <a:lnTo>
                  <a:pt x="1148" y="692"/>
                </a:lnTo>
                <a:lnTo>
                  <a:pt x="1136" y="721"/>
                </a:lnTo>
                <a:lnTo>
                  <a:pt x="1123" y="750"/>
                </a:lnTo>
                <a:lnTo>
                  <a:pt x="1108" y="774"/>
                </a:lnTo>
                <a:lnTo>
                  <a:pt x="1094" y="798"/>
                </a:lnTo>
                <a:lnTo>
                  <a:pt x="1078" y="819"/>
                </a:lnTo>
                <a:lnTo>
                  <a:pt x="1061" y="838"/>
                </a:lnTo>
                <a:lnTo>
                  <a:pt x="1043" y="856"/>
                </a:lnTo>
                <a:lnTo>
                  <a:pt x="1024" y="872"/>
                </a:lnTo>
                <a:lnTo>
                  <a:pt x="1006" y="885"/>
                </a:lnTo>
                <a:lnTo>
                  <a:pt x="985" y="895"/>
                </a:lnTo>
                <a:lnTo>
                  <a:pt x="965" y="905"/>
                </a:lnTo>
                <a:lnTo>
                  <a:pt x="943" y="912"/>
                </a:lnTo>
                <a:lnTo>
                  <a:pt x="921" y="918"/>
                </a:lnTo>
                <a:lnTo>
                  <a:pt x="898" y="922"/>
                </a:lnTo>
                <a:lnTo>
                  <a:pt x="877" y="925"/>
                </a:lnTo>
                <a:lnTo>
                  <a:pt x="853" y="925"/>
                </a:lnTo>
                <a:lnTo>
                  <a:pt x="829" y="925"/>
                </a:lnTo>
                <a:lnTo>
                  <a:pt x="806" y="922"/>
                </a:lnTo>
                <a:lnTo>
                  <a:pt x="781" y="919"/>
                </a:lnTo>
                <a:lnTo>
                  <a:pt x="756" y="914"/>
                </a:lnTo>
                <a:lnTo>
                  <a:pt x="730" y="908"/>
                </a:lnTo>
                <a:lnTo>
                  <a:pt x="706" y="899"/>
                </a:lnTo>
                <a:lnTo>
                  <a:pt x="681" y="890"/>
                </a:lnTo>
                <a:lnTo>
                  <a:pt x="655" y="880"/>
                </a:lnTo>
                <a:lnTo>
                  <a:pt x="630" y="869"/>
                </a:lnTo>
                <a:lnTo>
                  <a:pt x="604" y="857"/>
                </a:lnTo>
                <a:lnTo>
                  <a:pt x="579" y="843"/>
                </a:lnTo>
                <a:lnTo>
                  <a:pt x="553" y="828"/>
                </a:lnTo>
                <a:lnTo>
                  <a:pt x="529" y="814"/>
                </a:lnTo>
                <a:lnTo>
                  <a:pt x="504" y="796"/>
                </a:lnTo>
                <a:lnTo>
                  <a:pt x="479" y="780"/>
                </a:lnTo>
                <a:lnTo>
                  <a:pt x="455" y="761"/>
                </a:lnTo>
                <a:lnTo>
                  <a:pt x="430" y="743"/>
                </a:lnTo>
                <a:lnTo>
                  <a:pt x="407" y="724"/>
                </a:lnTo>
                <a:lnTo>
                  <a:pt x="384" y="703"/>
                </a:lnTo>
                <a:lnTo>
                  <a:pt x="361" y="682"/>
                </a:lnTo>
                <a:lnTo>
                  <a:pt x="337" y="661"/>
                </a:lnTo>
                <a:lnTo>
                  <a:pt x="316" y="640"/>
                </a:lnTo>
                <a:lnTo>
                  <a:pt x="294" y="617"/>
                </a:lnTo>
                <a:lnTo>
                  <a:pt x="274" y="595"/>
                </a:lnTo>
                <a:lnTo>
                  <a:pt x="253" y="572"/>
                </a:lnTo>
                <a:lnTo>
                  <a:pt x="233" y="548"/>
                </a:lnTo>
                <a:lnTo>
                  <a:pt x="214" y="525"/>
                </a:lnTo>
                <a:lnTo>
                  <a:pt x="197" y="501"/>
                </a:lnTo>
                <a:lnTo>
                  <a:pt x="179" y="477"/>
                </a:lnTo>
                <a:lnTo>
                  <a:pt x="163" y="453"/>
                </a:lnTo>
                <a:lnTo>
                  <a:pt x="147" y="428"/>
                </a:lnTo>
                <a:lnTo>
                  <a:pt x="134" y="405"/>
                </a:lnTo>
                <a:lnTo>
                  <a:pt x="120" y="380"/>
                </a:lnTo>
                <a:lnTo>
                  <a:pt x="108" y="357"/>
                </a:lnTo>
                <a:lnTo>
                  <a:pt x="97" y="332"/>
                </a:lnTo>
                <a:lnTo>
                  <a:pt x="87" y="309"/>
                </a:lnTo>
                <a:lnTo>
                  <a:pt x="78" y="286"/>
                </a:lnTo>
                <a:lnTo>
                  <a:pt x="16" y="311"/>
                </a:lnTo>
                <a:lnTo>
                  <a:pt x="7" y="156"/>
                </a:lnTo>
                <a:lnTo>
                  <a:pt x="1" y="48"/>
                </a:lnTo>
                <a:lnTo>
                  <a:pt x="0" y="14"/>
                </a:lnTo>
                <a:lnTo>
                  <a:pt x="0" y="0"/>
                </a:lnTo>
                <a:lnTo>
                  <a:pt x="11" y="11"/>
                </a:lnTo>
                <a:lnTo>
                  <a:pt x="42" y="38"/>
                </a:lnTo>
                <a:lnTo>
                  <a:pt x="134" y="122"/>
                </a:lnTo>
                <a:lnTo>
                  <a:pt x="268" y="244"/>
                </a:lnTo>
                <a:lnTo>
                  <a:pt x="227" y="248"/>
                </a:lnTo>
                <a:lnTo>
                  <a:pt x="201" y="253"/>
                </a:lnTo>
                <a:lnTo>
                  <a:pt x="190" y="256"/>
                </a:lnTo>
                <a:lnTo>
                  <a:pt x="197" y="274"/>
                </a:lnTo>
                <a:lnTo>
                  <a:pt x="205" y="295"/>
                </a:lnTo>
                <a:lnTo>
                  <a:pt x="214" y="314"/>
                </a:lnTo>
                <a:lnTo>
                  <a:pt x="226" y="334"/>
                </a:lnTo>
                <a:lnTo>
                  <a:pt x="237" y="356"/>
                </a:lnTo>
                <a:lnTo>
                  <a:pt x="249" y="376"/>
                </a:lnTo>
                <a:lnTo>
                  <a:pt x="262" y="398"/>
                </a:lnTo>
                <a:lnTo>
                  <a:pt x="275" y="418"/>
                </a:lnTo>
                <a:lnTo>
                  <a:pt x="290" y="440"/>
                </a:lnTo>
                <a:lnTo>
                  <a:pt x="305" y="460"/>
                </a:lnTo>
                <a:lnTo>
                  <a:pt x="337" y="503"/>
                </a:lnTo>
                <a:lnTo>
                  <a:pt x="355" y="524"/>
                </a:lnTo>
                <a:lnTo>
                  <a:pt x="372" y="544"/>
                </a:lnTo>
                <a:lnTo>
                  <a:pt x="391" y="566"/>
                </a:lnTo>
                <a:lnTo>
                  <a:pt x="410" y="585"/>
                </a:lnTo>
                <a:lnTo>
                  <a:pt x="429" y="605"/>
                </a:lnTo>
                <a:lnTo>
                  <a:pt x="448" y="625"/>
                </a:lnTo>
                <a:lnTo>
                  <a:pt x="468" y="644"/>
                </a:lnTo>
                <a:lnTo>
                  <a:pt x="488" y="663"/>
                </a:lnTo>
                <a:lnTo>
                  <a:pt x="530" y="698"/>
                </a:lnTo>
                <a:lnTo>
                  <a:pt x="550" y="714"/>
                </a:lnTo>
                <a:lnTo>
                  <a:pt x="572" y="731"/>
                </a:lnTo>
                <a:lnTo>
                  <a:pt x="594" y="745"/>
                </a:lnTo>
                <a:lnTo>
                  <a:pt x="614" y="760"/>
                </a:lnTo>
                <a:lnTo>
                  <a:pt x="636" y="773"/>
                </a:lnTo>
                <a:lnTo>
                  <a:pt x="659" y="786"/>
                </a:lnTo>
                <a:lnTo>
                  <a:pt x="681" y="798"/>
                </a:lnTo>
                <a:lnTo>
                  <a:pt x="703" y="808"/>
                </a:lnTo>
                <a:lnTo>
                  <a:pt x="724" y="818"/>
                </a:lnTo>
                <a:lnTo>
                  <a:pt x="746" y="827"/>
                </a:lnTo>
                <a:lnTo>
                  <a:pt x="768" y="834"/>
                </a:lnTo>
                <a:lnTo>
                  <a:pt x="788" y="840"/>
                </a:lnTo>
                <a:lnTo>
                  <a:pt x="810" y="844"/>
                </a:lnTo>
                <a:lnTo>
                  <a:pt x="832" y="848"/>
                </a:lnTo>
                <a:lnTo>
                  <a:pt x="852" y="850"/>
                </a:lnTo>
                <a:lnTo>
                  <a:pt x="872" y="851"/>
                </a:lnTo>
                <a:lnTo>
                  <a:pt x="892" y="850"/>
                </a:lnTo>
                <a:lnTo>
                  <a:pt x="913" y="847"/>
                </a:lnTo>
                <a:lnTo>
                  <a:pt x="933" y="844"/>
                </a:lnTo>
                <a:lnTo>
                  <a:pt x="952" y="838"/>
                </a:lnTo>
                <a:lnTo>
                  <a:pt x="971" y="831"/>
                </a:lnTo>
                <a:lnTo>
                  <a:pt x="988" y="821"/>
                </a:lnTo>
                <a:lnTo>
                  <a:pt x="1006" y="811"/>
                </a:lnTo>
                <a:lnTo>
                  <a:pt x="1023" y="798"/>
                </a:lnTo>
                <a:lnTo>
                  <a:pt x="1040" y="783"/>
                </a:lnTo>
                <a:lnTo>
                  <a:pt x="1056" y="766"/>
                </a:lnTo>
                <a:lnTo>
                  <a:pt x="1071" y="748"/>
                </a:lnTo>
                <a:lnTo>
                  <a:pt x="1085" y="727"/>
                </a:lnTo>
                <a:lnTo>
                  <a:pt x="1100" y="705"/>
                </a:lnTo>
                <a:lnTo>
                  <a:pt x="1113" y="679"/>
                </a:lnTo>
                <a:lnTo>
                  <a:pt x="1124" y="653"/>
                </a:lnTo>
                <a:lnTo>
                  <a:pt x="1136" y="622"/>
                </a:lnTo>
                <a:lnTo>
                  <a:pt x="1148" y="590"/>
                </a:lnTo>
                <a:lnTo>
                  <a:pt x="1156" y="557"/>
                </a:lnTo>
                <a:lnTo>
                  <a:pt x="1165" y="521"/>
                </a:lnTo>
                <a:lnTo>
                  <a:pt x="1174" y="482"/>
                </a:lnTo>
                <a:lnTo>
                  <a:pt x="1179" y="440"/>
                </a:lnTo>
                <a:lnTo>
                  <a:pt x="1185" y="396"/>
                </a:lnTo>
                <a:lnTo>
                  <a:pt x="1191" y="348"/>
                </a:lnTo>
                <a:lnTo>
                  <a:pt x="1194" y="299"/>
                </a:lnTo>
                <a:lnTo>
                  <a:pt x="1197" y="247"/>
                </a:lnTo>
                <a:lnTo>
                  <a:pt x="1198" y="192"/>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grpSp>
        <p:nvGrpSpPr>
          <p:cNvPr id="16" name="Group 12">
            <a:extLst>
              <a:ext uri="{FF2B5EF4-FFF2-40B4-BE49-F238E27FC236}">
                <a16:creationId xmlns:a16="http://schemas.microsoft.com/office/drawing/2014/main" id="{7CBE9A3D-E0B3-48BB-A0BB-19E05CF27799}"/>
              </a:ext>
            </a:extLst>
          </p:cNvPr>
          <p:cNvGrpSpPr>
            <a:grpSpLocks/>
          </p:cNvGrpSpPr>
          <p:nvPr/>
        </p:nvGrpSpPr>
        <p:grpSpPr bwMode="auto">
          <a:xfrm>
            <a:off x="1284288" y="4083050"/>
            <a:ext cx="1035050" cy="1003300"/>
            <a:chOff x="695" y="2340"/>
            <a:chExt cx="653" cy="632"/>
          </a:xfrm>
        </p:grpSpPr>
        <p:pic>
          <p:nvPicPr>
            <p:cNvPr id="17" name="Picture 13" descr="Policy_Writing01">
              <a:extLst>
                <a:ext uri="{FF2B5EF4-FFF2-40B4-BE49-F238E27FC236}">
                  <a16:creationId xmlns:a16="http://schemas.microsoft.com/office/drawing/2014/main" id="{E7E154DE-6128-4B45-9348-2C1BB55FA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 y="2340"/>
              <a:ext cx="642"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14">
              <a:extLst>
                <a:ext uri="{FF2B5EF4-FFF2-40B4-BE49-F238E27FC236}">
                  <a16:creationId xmlns:a16="http://schemas.microsoft.com/office/drawing/2014/main" id="{0C8D9E33-9CA5-4BFE-ACC8-080AF88AA2E4}"/>
                </a:ext>
              </a:extLst>
            </p:cNvPr>
            <p:cNvSpPr>
              <a:spLocks noChangeArrowheads="1"/>
            </p:cNvSpPr>
            <p:nvPr/>
          </p:nvSpPr>
          <p:spPr bwMode="auto">
            <a:xfrm>
              <a:off x="695" y="2782"/>
              <a:ext cx="626" cy="190"/>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哈希值</a:t>
              </a:r>
            </a:p>
          </p:txBody>
        </p:sp>
      </p:grpSp>
      <p:grpSp>
        <p:nvGrpSpPr>
          <p:cNvPr id="19" name="Group 15">
            <a:extLst>
              <a:ext uri="{FF2B5EF4-FFF2-40B4-BE49-F238E27FC236}">
                <a16:creationId xmlns:a16="http://schemas.microsoft.com/office/drawing/2014/main" id="{97E1704E-8C81-4FDF-9D2D-40B4835A9C1D}"/>
              </a:ext>
            </a:extLst>
          </p:cNvPr>
          <p:cNvGrpSpPr>
            <a:grpSpLocks/>
          </p:cNvGrpSpPr>
          <p:nvPr/>
        </p:nvGrpSpPr>
        <p:grpSpPr bwMode="auto">
          <a:xfrm>
            <a:off x="941388" y="3079750"/>
            <a:ext cx="1982787" cy="809625"/>
            <a:chOff x="479" y="1708"/>
            <a:chExt cx="1249" cy="510"/>
          </a:xfrm>
        </p:grpSpPr>
        <p:sp>
          <p:nvSpPr>
            <p:cNvPr id="20" name="AutoShape 16">
              <a:extLst>
                <a:ext uri="{FF2B5EF4-FFF2-40B4-BE49-F238E27FC236}">
                  <a16:creationId xmlns:a16="http://schemas.microsoft.com/office/drawing/2014/main" id="{166633AB-B67C-4CCF-AF4B-51584BF8C279}"/>
                </a:ext>
              </a:extLst>
            </p:cNvPr>
            <p:cNvSpPr>
              <a:spLocks noChangeArrowheads="1"/>
            </p:cNvSpPr>
            <p:nvPr/>
          </p:nvSpPr>
          <p:spPr bwMode="auto">
            <a:xfrm>
              <a:off x="1110" y="1905"/>
              <a:ext cx="618" cy="280"/>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哈希算法</a:t>
              </a:r>
              <a:endParaRPr kumimoji="1" lang="en-US" altLang="zh-CN" sz="1600">
                <a:latin typeface="Times New Roman" panose="02020603050405020304" pitchFamily="18" charset="0"/>
              </a:endParaRPr>
            </a:p>
          </p:txBody>
        </p:sp>
        <p:pic>
          <p:nvPicPr>
            <p:cNvPr id="21" name="Picture 17" descr="ServerProcess01">
              <a:extLst>
                <a:ext uri="{FF2B5EF4-FFF2-40B4-BE49-F238E27FC236}">
                  <a16:creationId xmlns:a16="http://schemas.microsoft.com/office/drawing/2014/main" id="{24B0A76F-B93D-48FE-A379-322FCD0496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 y="1708"/>
              <a:ext cx="66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Freeform 18">
            <a:extLst>
              <a:ext uri="{FF2B5EF4-FFF2-40B4-BE49-F238E27FC236}">
                <a16:creationId xmlns:a16="http://schemas.microsoft.com/office/drawing/2014/main" id="{40508CDA-CF6C-4AC6-9A78-8E13DE878574}"/>
              </a:ext>
            </a:extLst>
          </p:cNvPr>
          <p:cNvSpPr>
            <a:spLocks/>
          </p:cNvSpPr>
          <p:nvPr/>
        </p:nvSpPr>
        <p:spPr bwMode="auto">
          <a:xfrm rot="17207005" flipV="1">
            <a:off x="2936875" y="3784601"/>
            <a:ext cx="1747837" cy="792162"/>
          </a:xfrm>
          <a:custGeom>
            <a:avLst/>
            <a:gdLst>
              <a:gd name="T0" fmla="*/ 2147483647 w 1631"/>
              <a:gd name="T1" fmla="*/ 2147483647 h 609"/>
              <a:gd name="T2" fmla="*/ 2147483647 w 1631"/>
              <a:gd name="T3" fmla="*/ 2147483647 h 609"/>
              <a:gd name="T4" fmla="*/ 2147483647 w 1631"/>
              <a:gd name="T5" fmla="*/ 2147483647 h 609"/>
              <a:gd name="T6" fmla="*/ 2147483647 w 1631"/>
              <a:gd name="T7" fmla="*/ 2147483647 h 609"/>
              <a:gd name="T8" fmla="*/ 2147483647 w 1631"/>
              <a:gd name="T9" fmla="*/ 2147483647 h 609"/>
              <a:gd name="T10" fmla="*/ 2147483647 w 1631"/>
              <a:gd name="T11" fmla="*/ 2147483647 h 609"/>
              <a:gd name="T12" fmla="*/ 2147483647 w 1631"/>
              <a:gd name="T13" fmla="*/ 2147483647 h 609"/>
              <a:gd name="T14" fmla="*/ 2147483647 w 1631"/>
              <a:gd name="T15" fmla="*/ 2147483647 h 609"/>
              <a:gd name="T16" fmla="*/ 2147483647 w 1631"/>
              <a:gd name="T17" fmla="*/ 2147483647 h 609"/>
              <a:gd name="T18" fmla="*/ 2147483647 w 1631"/>
              <a:gd name="T19" fmla="*/ 2147483647 h 609"/>
              <a:gd name="T20" fmla="*/ 2147483647 w 1631"/>
              <a:gd name="T21" fmla="*/ 2147483647 h 609"/>
              <a:gd name="T22" fmla="*/ 2147483647 w 1631"/>
              <a:gd name="T23" fmla="*/ 2147483647 h 609"/>
              <a:gd name="T24" fmla="*/ 2147483647 w 1631"/>
              <a:gd name="T25" fmla="*/ 2147483647 h 609"/>
              <a:gd name="T26" fmla="*/ 2147483647 w 1631"/>
              <a:gd name="T27" fmla="*/ 2147483647 h 609"/>
              <a:gd name="T28" fmla="*/ 2147483647 w 1631"/>
              <a:gd name="T29" fmla="*/ 2147483647 h 609"/>
              <a:gd name="T30" fmla="*/ 2147483647 w 1631"/>
              <a:gd name="T31" fmla="*/ 2147483647 h 609"/>
              <a:gd name="T32" fmla="*/ 2147483647 w 1631"/>
              <a:gd name="T33" fmla="*/ 2147483647 h 609"/>
              <a:gd name="T34" fmla="*/ 2147483647 w 1631"/>
              <a:gd name="T35" fmla="*/ 2147483647 h 609"/>
              <a:gd name="T36" fmla="*/ 2147483647 w 1631"/>
              <a:gd name="T37" fmla="*/ 2147483647 h 609"/>
              <a:gd name="T38" fmla="*/ 2147483647 w 1631"/>
              <a:gd name="T39" fmla="*/ 2147483647 h 609"/>
              <a:gd name="T40" fmla="*/ 2147483647 w 1631"/>
              <a:gd name="T41" fmla="*/ 2147483647 h 609"/>
              <a:gd name="T42" fmla="*/ 2147483647 w 1631"/>
              <a:gd name="T43" fmla="*/ 2147483647 h 609"/>
              <a:gd name="T44" fmla="*/ 2147483647 w 1631"/>
              <a:gd name="T45" fmla="*/ 2147483647 h 609"/>
              <a:gd name="T46" fmla="*/ 2147483647 w 1631"/>
              <a:gd name="T47" fmla="*/ 2147483647 h 609"/>
              <a:gd name="T48" fmla="*/ 2147483647 w 1631"/>
              <a:gd name="T49" fmla="*/ 2147483647 h 609"/>
              <a:gd name="T50" fmla="*/ 2147483647 w 1631"/>
              <a:gd name="T51" fmla="*/ 2147483647 h 609"/>
              <a:gd name="T52" fmla="*/ 2147483647 w 1631"/>
              <a:gd name="T53" fmla="*/ 2147483647 h 609"/>
              <a:gd name="T54" fmla="*/ 2147483647 w 1631"/>
              <a:gd name="T55" fmla="*/ 2147483647 h 609"/>
              <a:gd name="T56" fmla="*/ 2147483647 w 1631"/>
              <a:gd name="T57" fmla="*/ 2147483647 h 609"/>
              <a:gd name="T58" fmla="*/ 2147483647 w 1631"/>
              <a:gd name="T59" fmla="*/ 2147483647 h 609"/>
              <a:gd name="T60" fmla="*/ 2147483647 w 1631"/>
              <a:gd name="T61" fmla="*/ 2147483647 h 609"/>
              <a:gd name="T62" fmla="*/ 2147483647 w 1631"/>
              <a:gd name="T63" fmla="*/ 2147483647 h 609"/>
              <a:gd name="T64" fmla="*/ 2147483647 w 1631"/>
              <a:gd name="T65" fmla="*/ 2147483647 h 609"/>
              <a:gd name="T66" fmla="*/ 2147483647 w 1631"/>
              <a:gd name="T67" fmla="*/ 2147483647 h 609"/>
              <a:gd name="T68" fmla="*/ 2147483647 w 1631"/>
              <a:gd name="T69" fmla="*/ 2147483647 h 609"/>
              <a:gd name="T70" fmla="*/ 2147483647 w 1631"/>
              <a:gd name="T71" fmla="*/ 2147483647 h 609"/>
              <a:gd name="T72" fmla="*/ 2147483647 w 1631"/>
              <a:gd name="T73" fmla="*/ 2147483647 h 609"/>
              <a:gd name="T74" fmla="*/ 2147483647 w 1631"/>
              <a:gd name="T75" fmla="*/ 2147483647 h 609"/>
              <a:gd name="T76" fmla="*/ 2147483647 w 1631"/>
              <a:gd name="T77" fmla="*/ 2147483647 h 609"/>
              <a:gd name="T78" fmla="*/ 2147483647 w 1631"/>
              <a:gd name="T79" fmla="*/ 2147483647 h 609"/>
              <a:gd name="T80" fmla="*/ 2147483647 w 1631"/>
              <a:gd name="T81" fmla="*/ 2147483647 h 609"/>
              <a:gd name="T82" fmla="*/ 2147483647 w 1631"/>
              <a:gd name="T83" fmla="*/ 2147483647 h 609"/>
              <a:gd name="T84" fmla="*/ 2147483647 w 1631"/>
              <a:gd name="T85" fmla="*/ 2147483647 h 609"/>
              <a:gd name="T86" fmla="*/ 2147483647 w 1631"/>
              <a:gd name="T87" fmla="*/ 2147483647 h 609"/>
              <a:gd name="T88" fmla="*/ 2147483647 w 1631"/>
              <a:gd name="T89" fmla="*/ 2147483647 h 609"/>
              <a:gd name="T90" fmla="*/ 2147483647 w 1631"/>
              <a:gd name="T91" fmla="*/ 2147483647 h 609"/>
              <a:gd name="T92" fmla="*/ 2147483647 w 1631"/>
              <a:gd name="T93" fmla="*/ 2147483647 h 609"/>
              <a:gd name="T94" fmla="*/ 2147483647 w 1631"/>
              <a:gd name="T95" fmla="*/ 2147483647 h 609"/>
              <a:gd name="T96" fmla="*/ 2147483647 w 1631"/>
              <a:gd name="T97" fmla="*/ 2147483647 h 609"/>
              <a:gd name="T98" fmla="*/ 2147483647 w 1631"/>
              <a:gd name="T99" fmla="*/ 2147483647 h 609"/>
              <a:gd name="T100" fmla="*/ 2147483647 w 1631"/>
              <a:gd name="T101" fmla="*/ 2147483647 h 609"/>
              <a:gd name="T102" fmla="*/ 2147483647 w 1631"/>
              <a:gd name="T103" fmla="*/ 2147483647 h 609"/>
              <a:gd name="T104" fmla="*/ 2147483647 w 1631"/>
              <a:gd name="T105" fmla="*/ 2147483647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31"/>
              <a:gd name="T160" fmla="*/ 0 h 609"/>
              <a:gd name="T161" fmla="*/ 1631 w 1631"/>
              <a:gd name="T162" fmla="*/ 609 h 6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31" h="609">
                <a:moveTo>
                  <a:pt x="1556" y="379"/>
                </a:moveTo>
                <a:lnTo>
                  <a:pt x="1544" y="358"/>
                </a:lnTo>
                <a:lnTo>
                  <a:pt x="1537" y="348"/>
                </a:lnTo>
                <a:lnTo>
                  <a:pt x="1531" y="338"/>
                </a:lnTo>
                <a:lnTo>
                  <a:pt x="1516" y="319"/>
                </a:lnTo>
                <a:lnTo>
                  <a:pt x="1500" y="299"/>
                </a:lnTo>
                <a:lnTo>
                  <a:pt x="1483" y="282"/>
                </a:lnTo>
                <a:lnTo>
                  <a:pt x="1466" y="263"/>
                </a:lnTo>
                <a:lnTo>
                  <a:pt x="1445" y="245"/>
                </a:lnTo>
                <a:lnTo>
                  <a:pt x="1425" y="228"/>
                </a:lnTo>
                <a:lnTo>
                  <a:pt x="1403" y="211"/>
                </a:lnTo>
                <a:lnTo>
                  <a:pt x="1382" y="195"/>
                </a:lnTo>
                <a:lnTo>
                  <a:pt x="1357" y="179"/>
                </a:lnTo>
                <a:lnTo>
                  <a:pt x="1332" y="163"/>
                </a:lnTo>
                <a:lnTo>
                  <a:pt x="1308" y="148"/>
                </a:lnTo>
                <a:lnTo>
                  <a:pt x="1280" y="134"/>
                </a:lnTo>
                <a:lnTo>
                  <a:pt x="1253" y="121"/>
                </a:lnTo>
                <a:lnTo>
                  <a:pt x="1225" y="108"/>
                </a:lnTo>
                <a:lnTo>
                  <a:pt x="1195" y="96"/>
                </a:lnTo>
                <a:lnTo>
                  <a:pt x="1164" y="85"/>
                </a:lnTo>
                <a:lnTo>
                  <a:pt x="1134" y="73"/>
                </a:lnTo>
                <a:lnTo>
                  <a:pt x="1102" y="63"/>
                </a:lnTo>
                <a:lnTo>
                  <a:pt x="1070" y="54"/>
                </a:lnTo>
                <a:lnTo>
                  <a:pt x="1037" y="44"/>
                </a:lnTo>
                <a:lnTo>
                  <a:pt x="1002" y="37"/>
                </a:lnTo>
                <a:lnTo>
                  <a:pt x="967" y="29"/>
                </a:lnTo>
                <a:lnTo>
                  <a:pt x="932" y="22"/>
                </a:lnTo>
                <a:lnTo>
                  <a:pt x="896" y="18"/>
                </a:lnTo>
                <a:lnTo>
                  <a:pt x="860" y="12"/>
                </a:lnTo>
                <a:lnTo>
                  <a:pt x="824" y="8"/>
                </a:lnTo>
                <a:lnTo>
                  <a:pt x="786" y="5"/>
                </a:lnTo>
                <a:lnTo>
                  <a:pt x="767" y="3"/>
                </a:lnTo>
                <a:lnTo>
                  <a:pt x="748" y="3"/>
                </a:lnTo>
                <a:lnTo>
                  <a:pt x="709" y="2"/>
                </a:lnTo>
                <a:lnTo>
                  <a:pt x="671" y="0"/>
                </a:lnTo>
                <a:lnTo>
                  <a:pt x="622" y="2"/>
                </a:lnTo>
                <a:lnTo>
                  <a:pt x="597" y="3"/>
                </a:lnTo>
                <a:lnTo>
                  <a:pt x="573" y="3"/>
                </a:lnTo>
                <a:lnTo>
                  <a:pt x="525" y="8"/>
                </a:lnTo>
                <a:lnTo>
                  <a:pt x="479" y="12"/>
                </a:lnTo>
                <a:lnTo>
                  <a:pt x="455" y="16"/>
                </a:lnTo>
                <a:lnTo>
                  <a:pt x="432" y="19"/>
                </a:lnTo>
                <a:lnTo>
                  <a:pt x="387" y="27"/>
                </a:lnTo>
                <a:lnTo>
                  <a:pt x="344" y="35"/>
                </a:lnTo>
                <a:lnTo>
                  <a:pt x="300" y="45"/>
                </a:lnTo>
                <a:lnTo>
                  <a:pt x="258" y="57"/>
                </a:lnTo>
                <a:lnTo>
                  <a:pt x="218" y="70"/>
                </a:lnTo>
                <a:lnTo>
                  <a:pt x="177" y="85"/>
                </a:lnTo>
                <a:lnTo>
                  <a:pt x="139" y="99"/>
                </a:lnTo>
                <a:lnTo>
                  <a:pt x="102" y="115"/>
                </a:lnTo>
                <a:lnTo>
                  <a:pt x="67" y="131"/>
                </a:lnTo>
                <a:lnTo>
                  <a:pt x="32" y="150"/>
                </a:lnTo>
                <a:lnTo>
                  <a:pt x="0" y="169"/>
                </a:lnTo>
                <a:lnTo>
                  <a:pt x="31" y="154"/>
                </a:lnTo>
                <a:lnTo>
                  <a:pt x="63" y="141"/>
                </a:lnTo>
                <a:lnTo>
                  <a:pt x="95" y="129"/>
                </a:lnTo>
                <a:lnTo>
                  <a:pt x="128" y="118"/>
                </a:lnTo>
                <a:lnTo>
                  <a:pt x="163" y="106"/>
                </a:lnTo>
                <a:lnTo>
                  <a:pt x="180" y="102"/>
                </a:lnTo>
                <a:lnTo>
                  <a:pt x="197" y="96"/>
                </a:lnTo>
                <a:lnTo>
                  <a:pt x="232" y="87"/>
                </a:lnTo>
                <a:lnTo>
                  <a:pt x="270" y="80"/>
                </a:lnTo>
                <a:lnTo>
                  <a:pt x="306" y="71"/>
                </a:lnTo>
                <a:lnTo>
                  <a:pt x="345" y="66"/>
                </a:lnTo>
                <a:lnTo>
                  <a:pt x="383" y="60"/>
                </a:lnTo>
                <a:lnTo>
                  <a:pt x="422" y="56"/>
                </a:lnTo>
                <a:lnTo>
                  <a:pt x="463" y="53"/>
                </a:lnTo>
                <a:lnTo>
                  <a:pt x="503" y="50"/>
                </a:lnTo>
                <a:lnTo>
                  <a:pt x="544" y="48"/>
                </a:lnTo>
                <a:lnTo>
                  <a:pt x="584" y="47"/>
                </a:lnTo>
                <a:lnTo>
                  <a:pt x="624" y="48"/>
                </a:lnTo>
                <a:lnTo>
                  <a:pt x="661" y="50"/>
                </a:lnTo>
                <a:lnTo>
                  <a:pt x="699" y="51"/>
                </a:lnTo>
                <a:lnTo>
                  <a:pt x="735" y="54"/>
                </a:lnTo>
                <a:lnTo>
                  <a:pt x="773" y="58"/>
                </a:lnTo>
                <a:lnTo>
                  <a:pt x="808" y="63"/>
                </a:lnTo>
                <a:lnTo>
                  <a:pt x="844" y="69"/>
                </a:lnTo>
                <a:lnTo>
                  <a:pt x="879" y="74"/>
                </a:lnTo>
                <a:lnTo>
                  <a:pt x="913" y="82"/>
                </a:lnTo>
                <a:lnTo>
                  <a:pt x="947" y="90"/>
                </a:lnTo>
                <a:lnTo>
                  <a:pt x="980" y="99"/>
                </a:lnTo>
                <a:lnTo>
                  <a:pt x="1012" y="108"/>
                </a:lnTo>
                <a:lnTo>
                  <a:pt x="1044" y="118"/>
                </a:lnTo>
                <a:lnTo>
                  <a:pt x="1074" y="128"/>
                </a:lnTo>
                <a:lnTo>
                  <a:pt x="1105" y="140"/>
                </a:lnTo>
                <a:lnTo>
                  <a:pt x="1134" y="153"/>
                </a:lnTo>
                <a:lnTo>
                  <a:pt x="1161" y="164"/>
                </a:lnTo>
                <a:lnTo>
                  <a:pt x="1189" y="177"/>
                </a:lnTo>
                <a:lnTo>
                  <a:pt x="1216" y="192"/>
                </a:lnTo>
                <a:lnTo>
                  <a:pt x="1241" y="206"/>
                </a:lnTo>
                <a:lnTo>
                  <a:pt x="1266" y="221"/>
                </a:lnTo>
                <a:lnTo>
                  <a:pt x="1290" y="237"/>
                </a:lnTo>
                <a:lnTo>
                  <a:pt x="1312" y="253"/>
                </a:lnTo>
                <a:lnTo>
                  <a:pt x="1334" y="269"/>
                </a:lnTo>
                <a:lnTo>
                  <a:pt x="1354" y="286"/>
                </a:lnTo>
                <a:lnTo>
                  <a:pt x="1374" y="303"/>
                </a:lnTo>
                <a:lnTo>
                  <a:pt x="1392" y="322"/>
                </a:lnTo>
                <a:lnTo>
                  <a:pt x="1409" y="340"/>
                </a:lnTo>
                <a:lnTo>
                  <a:pt x="1425" y="358"/>
                </a:lnTo>
                <a:lnTo>
                  <a:pt x="1440" y="379"/>
                </a:lnTo>
                <a:lnTo>
                  <a:pt x="1453" y="398"/>
                </a:lnTo>
                <a:lnTo>
                  <a:pt x="1466" y="418"/>
                </a:lnTo>
                <a:lnTo>
                  <a:pt x="1437" y="422"/>
                </a:lnTo>
                <a:lnTo>
                  <a:pt x="1409" y="427"/>
                </a:lnTo>
                <a:lnTo>
                  <a:pt x="1631" y="609"/>
                </a:lnTo>
                <a:lnTo>
                  <a:pt x="1599" y="338"/>
                </a:lnTo>
                <a:lnTo>
                  <a:pt x="1556" y="37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grpSp>
        <p:nvGrpSpPr>
          <p:cNvPr id="23" name="Group 19">
            <a:extLst>
              <a:ext uri="{FF2B5EF4-FFF2-40B4-BE49-F238E27FC236}">
                <a16:creationId xmlns:a16="http://schemas.microsoft.com/office/drawing/2014/main" id="{D1249041-6B47-4EF7-B7FA-913B5B492898}"/>
              </a:ext>
            </a:extLst>
          </p:cNvPr>
          <p:cNvGrpSpPr>
            <a:grpSpLocks/>
          </p:cNvGrpSpPr>
          <p:nvPr/>
        </p:nvGrpSpPr>
        <p:grpSpPr bwMode="auto">
          <a:xfrm>
            <a:off x="2276090" y="4632325"/>
            <a:ext cx="1806960" cy="1323975"/>
            <a:chOff x="1321" y="2686"/>
            <a:chExt cx="1137" cy="834"/>
          </a:xfrm>
        </p:grpSpPr>
        <p:pic>
          <p:nvPicPr>
            <p:cNvPr id="24" name="Picture 20" descr="Key_Private01">
              <a:extLst>
                <a:ext uri="{FF2B5EF4-FFF2-40B4-BE49-F238E27FC236}">
                  <a16:creationId xmlns:a16="http://schemas.microsoft.com/office/drawing/2014/main" id="{14731B23-283D-4A24-B89F-95E0D227CEA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35" y="2686"/>
              <a:ext cx="42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21">
              <a:extLst>
                <a:ext uri="{FF2B5EF4-FFF2-40B4-BE49-F238E27FC236}">
                  <a16:creationId xmlns:a16="http://schemas.microsoft.com/office/drawing/2014/main" id="{8767A659-5B3B-42C4-922E-969582DEE2F7}"/>
                </a:ext>
              </a:extLst>
            </p:cNvPr>
            <p:cNvSpPr txBox="1">
              <a:spLocks noChangeArrowheads="1"/>
            </p:cNvSpPr>
            <p:nvPr/>
          </p:nvSpPr>
          <p:spPr bwMode="auto">
            <a:xfrm>
              <a:off x="1321" y="3128"/>
              <a:ext cx="741" cy="3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kumimoji="1" lang="zh-CN" altLang="en-US" sz="2000" b="1" dirty="0">
                  <a:solidFill>
                    <a:srgbClr val="0070C0"/>
                  </a:solidFill>
                  <a:latin typeface="Times New Roman" panose="02020603050405020304" pitchFamily="18" charset="0"/>
                </a:rPr>
                <a:t>用户</a:t>
              </a:r>
              <a:r>
                <a:rPr kumimoji="1" lang="en-US" altLang="zh-CN" sz="2000" b="1" dirty="0">
                  <a:solidFill>
                    <a:srgbClr val="0070C0"/>
                  </a:solidFill>
                  <a:latin typeface="Times New Roman" panose="02020603050405020304" pitchFamily="18" charset="0"/>
                </a:rPr>
                <a:t>A</a:t>
              </a:r>
              <a:r>
                <a:rPr kumimoji="1" lang="zh-CN" altLang="en-US" sz="2000" b="1" dirty="0">
                  <a:solidFill>
                    <a:srgbClr val="0070C0"/>
                  </a:solidFill>
                  <a:latin typeface="Times New Roman" panose="02020603050405020304" pitchFamily="18" charset="0"/>
                </a:rPr>
                <a:t>的私钥 </a:t>
              </a:r>
            </a:p>
          </p:txBody>
        </p:sp>
      </p:grpSp>
      <p:sp>
        <p:nvSpPr>
          <p:cNvPr id="26" name="Freeform 22">
            <a:extLst>
              <a:ext uri="{FF2B5EF4-FFF2-40B4-BE49-F238E27FC236}">
                <a16:creationId xmlns:a16="http://schemas.microsoft.com/office/drawing/2014/main" id="{98FDA6B8-A18C-4B6F-9C9E-7D292A38D80F}"/>
              </a:ext>
            </a:extLst>
          </p:cNvPr>
          <p:cNvSpPr>
            <a:spLocks/>
          </p:cNvSpPr>
          <p:nvPr/>
        </p:nvSpPr>
        <p:spPr bwMode="auto">
          <a:xfrm rot="19537180">
            <a:off x="3275013" y="1722438"/>
            <a:ext cx="1692275" cy="1198562"/>
          </a:xfrm>
          <a:custGeom>
            <a:avLst/>
            <a:gdLst>
              <a:gd name="T0" fmla="*/ 2147483647 w 1587"/>
              <a:gd name="T1" fmla="*/ 2147483647 h 1104"/>
              <a:gd name="T2" fmla="*/ 2147483647 w 1587"/>
              <a:gd name="T3" fmla="*/ 2147483647 h 1104"/>
              <a:gd name="T4" fmla="*/ 2147483647 w 1587"/>
              <a:gd name="T5" fmla="*/ 2147483647 h 1104"/>
              <a:gd name="T6" fmla="*/ 2147483647 w 1587"/>
              <a:gd name="T7" fmla="*/ 2147483647 h 1104"/>
              <a:gd name="T8" fmla="*/ 2147483647 w 1587"/>
              <a:gd name="T9" fmla="*/ 2147483647 h 1104"/>
              <a:gd name="T10" fmla="*/ 2147483647 w 1587"/>
              <a:gd name="T11" fmla="*/ 2147483647 h 1104"/>
              <a:gd name="T12" fmla="*/ 2147483647 w 1587"/>
              <a:gd name="T13" fmla="*/ 2147483647 h 1104"/>
              <a:gd name="T14" fmla="*/ 2147483647 w 1587"/>
              <a:gd name="T15" fmla="*/ 2147483647 h 1104"/>
              <a:gd name="T16" fmla="*/ 2147483647 w 1587"/>
              <a:gd name="T17" fmla="*/ 2147483647 h 1104"/>
              <a:gd name="T18" fmla="*/ 2147483647 w 1587"/>
              <a:gd name="T19" fmla="*/ 2147483647 h 1104"/>
              <a:gd name="T20" fmla="*/ 2147483647 w 1587"/>
              <a:gd name="T21" fmla="*/ 2147483647 h 1104"/>
              <a:gd name="T22" fmla="*/ 2147483647 w 1587"/>
              <a:gd name="T23" fmla="*/ 2147483647 h 1104"/>
              <a:gd name="T24" fmla="*/ 2147483647 w 1587"/>
              <a:gd name="T25" fmla="*/ 2147483647 h 1104"/>
              <a:gd name="T26" fmla="*/ 2147483647 w 1587"/>
              <a:gd name="T27" fmla="*/ 2147483647 h 1104"/>
              <a:gd name="T28" fmla="*/ 2147483647 w 1587"/>
              <a:gd name="T29" fmla="*/ 2147483647 h 1104"/>
              <a:gd name="T30" fmla="*/ 2147483647 w 1587"/>
              <a:gd name="T31" fmla="*/ 2147483647 h 1104"/>
              <a:gd name="T32" fmla="*/ 2147483647 w 1587"/>
              <a:gd name="T33" fmla="*/ 2147483647 h 1104"/>
              <a:gd name="T34" fmla="*/ 2147483647 w 1587"/>
              <a:gd name="T35" fmla="*/ 2147483647 h 1104"/>
              <a:gd name="T36" fmla="*/ 2147483647 w 1587"/>
              <a:gd name="T37" fmla="*/ 2147483647 h 1104"/>
              <a:gd name="T38" fmla="*/ 2147483647 w 1587"/>
              <a:gd name="T39" fmla="*/ 2147483647 h 1104"/>
              <a:gd name="T40" fmla="*/ 2147483647 w 1587"/>
              <a:gd name="T41" fmla="*/ 2147483647 h 1104"/>
              <a:gd name="T42" fmla="*/ 2147483647 w 1587"/>
              <a:gd name="T43" fmla="*/ 2147483647 h 1104"/>
              <a:gd name="T44" fmla="*/ 2147483647 w 1587"/>
              <a:gd name="T45" fmla="*/ 2147483647 h 1104"/>
              <a:gd name="T46" fmla="*/ 2147483647 w 1587"/>
              <a:gd name="T47" fmla="*/ 2147483647 h 1104"/>
              <a:gd name="T48" fmla="*/ 2147483647 w 1587"/>
              <a:gd name="T49" fmla="*/ 2147483647 h 1104"/>
              <a:gd name="T50" fmla="*/ 2147483647 w 1587"/>
              <a:gd name="T51" fmla="*/ 2147483647 h 1104"/>
              <a:gd name="T52" fmla="*/ 2147483647 w 1587"/>
              <a:gd name="T53" fmla="*/ 2147483647 h 1104"/>
              <a:gd name="T54" fmla="*/ 2147483647 w 1587"/>
              <a:gd name="T55" fmla="*/ 2147483647 h 1104"/>
              <a:gd name="T56" fmla="*/ 2147483647 w 1587"/>
              <a:gd name="T57" fmla="*/ 2147483647 h 1104"/>
              <a:gd name="T58" fmla="*/ 2147483647 w 1587"/>
              <a:gd name="T59" fmla="*/ 2147483647 h 1104"/>
              <a:gd name="T60" fmla="*/ 2147483647 w 1587"/>
              <a:gd name="T61" fmla="*/ 2147483647 h 1104"/>
              <a:gd name="T62" fmla="*/ 2147483647 w 1587"/>
              <a:gd name="T63" fmla="*/ 2147483647 h 1104"/>
              <a:gd name="T64" fmla="*/ 2147483647 w 1587"/>
              <a:gd name="T65" fmla="*/ 2147483647 h 1104"/>
              <a:gd name="T66" fmla="*/ 2147483647 w 1587"/>
              <a:gd name="T67" fmla="*/ 2147483647 h 1104"/>
              <a:gd name="T68" fmla="*/ 2147483647 w 1587"/>
              <a:gd name="T69" fmla="*/ 2147483647 h 1104"/>
              <a:gd name="T70" fmla="*/ 2147483647 w 1587"/>
              <a:gd name="T71" fmla="*/ 2147483647 h 1104"/>
              <a:gd name="T72" fmla="*/ 2147483647 w 1587"/>
              <a:gd name="T73" fmla="*/ 2147483647 h 1104"/>
              <a:gd name="T74" fmla="*/ 2147483647 w 1587"/>
              <a:gd name="T75" fmla="*/ 2147483647 h 1104"/>
              <a:gd name="T76" fmla="*/ 2147483647 w 1587"/>
              <a:gd name="T77" fmla="*/ 2147483647 h 1104"/>
              <a:gd name="T78" fmla="*/ 2147483647 w 1587"/>
              <a:gd name="T79" fmla="*/ 2147483647 h 1104"/>
              <a:gd name="T80" fmla="*/ 2147483647 w 1587"/>
              <a:gd name="T81" fmla="*/ 2147483647 h 1104"/>
              <a:gd name="T82" fmla="*/ 2147483647 w 1587"/>
              <a:gd name="T83" fmla="*/ 2147483647 h 1104"/>
              <a:gd name="T84" fmla="*/ 2147483647 w 1587"/>
              <a:gd name="T85" fmla="*/ 2147483647 h 1104"/>
              <a:gd name="T86" fmla="*/ 2147483647 w 1587"/>
              <a:gd name="T87" fmla="*/ 2147483647 h 1104"/>
              <a:gd name="T88" fmla="*/ 0 w 1587"/>
              <a:gd name="T89" fmla="*/ 0 h 11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87"/>
              <a:gd name="T136" fmla="*/ 0 h 1104"/>
              <a:gd name="T137" fmla="*/ 1587 w 1587"/>
              <a:gd name="T138" fmla="*/ 1104 h 11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87" h="1104">
                <a:moveTo>
                  <a:pt x="0" y="0"/>
                </a:moveTo>
                <a:lnTo>
                  <a:pt x="22" y="3"/>
                </a:lnTo>
                <a:lnTo>
                  <a:pt x="44" y="6"/>
                </a:lnTo>
                <a:lnTo>
                  <a:pt x="67" y="8"/>
                </a:lnTo>
                <a:lnTo>
                  <a:pt x="90" y="13"/>
                </a:lnTo>
                <a:lnTo>
                  <a:pt x="140" y="24"/>
                </a:lnTo>
                <a:lnTo>
                  <a:pt x="164" y="30"/>
                </a:lnTo>
                <a:lnTo>
                  <a:pt x="189" y="37"/>
                </a:lnTo>
                <a:lnTo>
                  <a:pt x="215" y="45"/>
                </a:lnTo>
                <a:lnTo>
                  <a:pt x="240" y="53"/>
                </a:lnTo>
                <a:lnTo>
                  <a:pt x="293" y="71"/>
                </a:lnTo>
                <a:lnTo>
                  <a:pt x="347" y="91"/>
                </a:lnTo>
                <a:lnTo>
                  <a:pt x="400" y="114"/>
                </a:lnTo>
                <a:lnTo>
                  <a:pt x="455" y="137"/>
                </a:lnTo>
                <a:lnTo>
                  <a:pt x="512" y="164"/>
                </a:lnTo>
                <a:lnTo>
                  <a:pt x="567" y="191"/>
                </a:lnTo>
                <a:lnTo>
                  <a:pt x="624" y="220"/>
                </a:lnTo>
                <a:lnTo>
                  <a:pt x="680" y="250"/>
                </a:lnTo>
                <a:lnTo>
                  <a:pt x="735" y="281"/>
                </a:lnTo>
                <a:lnTo>
                  <a:pt x="790" y="313"/>
                </a:lnTo>
                <a:lnTo>
                  <a:pt x="845" y="346"/>
                </a:lnTo>
                <a:lnTo>
                  <a:pt x="899" y="379"/>
                </a:lnTo>
                <a:lnTo>
                  <a:pt x="951" y="414"/>
                </a:lnTo>
                <a:lnTo>
                  <a:pt x="1002" y="448"/>
                </a:lnTo>
                <a:lnTo>
                  <a:pt x="1053" y="482"/>
                </a:lnTo>
                <a:lnTo>
                  <a:pt x="1100" y="517"/>
                </a:lnTo>
                <a:lnTo>
                  <a:pt x="1147" y="552"/>
                </a:lnTo>
                <a:lnTo>
                  <a:pt x="1192" y="587"/>
                </a:lnTo>
                <a:lnTo>
                  <a:pt x="1234" y="622"/>
                </a:lnTo>
                <a:lnTo>
                  <a:pt x="1274" y="655"/>
                </a:lnTo>
                <a:lnTo>
                  <a:pt x="1312" y="688"/>
                </a:lnTo>
                <a:lnTo>
                  <a:pt x="1347" y="720"/>
                </a:lnTo>
                <a:lnTo>
                  <a:pt x="1379" y="752"/>
                </a:lnTo>
                <a:lnTo>
                  <a:pt x="1406" y="782"/>
                </a:lnTo>
                <a:lnTo>
                  <a:pt x="1432" y="811"/>
                </a:lnTo>
                <a:lnTo>
                  <a:pt x="1444" y="824"/>
                </a:lnTo>
                <a:lnTo>
                  <a:pt x="1454" y="839"/>
                </a:lnTo>
                <a:lnTo>
                  <a:pt x="1472" y="865"/>
                </a:lnTo>
                <a:lnTo>
                  <a:pt x="1473" y="862"/>
                </a:lnTo>
                <a:lnTo>
                  <a:pt x="1477" y="856"/>
                </a:lnTo>
                <a:lnTo>
                  <a:pt x="1492" y="842"/>
                </a:lnTo>
                <a:lnTo>
                  <a:pt x="1512" y="819"/>
                </a:lnTo>
                <a:lnTo>
                  <a:pt x="1550" y="962"/>
                </a:lnTo>
                <a:lnTo>
                  <a:pt x="1576" y="1061"/>
                </a:lnTo>
                <a:lnTo>
                  <a:pt x="1587" y="1104"/>
                </a:lnTo>
                <a:lnTo>
                  <a:pt x="1576" y="1098"/>
                </a:lnTo>
                <a:lnTo>
                  <a:pt x="1548" y="1078"/>
                </a:lnTo>
                <a:lnTo>
                  <a:pt x="1463" y="1020"/>
                </a:lnTo>
                <a:lnTo>
                  <a:pt x="1337" y="933"/>
                </a:lnTo>
                <a:lnTo>
                  <a:pt x="1369" y="924"/>
                </a:lnTo>
                <a:lnTo>
                  <a:pt x="1387" y="920"/>
                </a:lnTo>
                <a:lnTo>
                  <a:pt x="1396" y="917"/>
                </a:lnTo>
                <a:lnTo>
                  <a:pt x="1393" y="913"/>
                </a:lnTo>
                <a:lnTo>
                  <a:pt x="1390" y="907"/>
                </a:lnTo>
                <a:lnTo>
                  <a:pt x="1380" y="894"/>
                </a:lnTo>
                <a:lnTo>
                  <a:pt x="1367" y="878"/>
                </a:lnTo>
                <a:lnTo>
                  <a:pt x="1350" y="859"/>
                </a:lnTo>
                <a:lnTo>
                  <a:pt x="1329" y="838"/>
                </a:lnTo>
                <a:lnTo>
                  <a:pt x="1306" y="813"/>
                </a:lnTo>
                <a:lnTo>
                  <a:pt x="1251" y="758"/>
                </a:lnTo>
                <a:lnTo>
                  <a:pt x="1219" y="729"/>
                </a:lnTo>
                <a:lnTo>
                  <a:pt x="1185" y="697"/>
                </a:lnTo>
                <a:lnTo>
                  <a:pt x="1147" y="664"/>
                </a:lnTo>
                <a:lnTo>
                  <a:pt x="1108" y="629"/>
                </a:lnTo>
                <a:lnTo>
                  <a:pt x="1066" y="594"/>
                </a:lnTo>
                <a:lnTo>
                  <a:pt x="1021" y="558"/>
                </a:lnTo>
                <a:lnTo>
                  <a:pt x="974" y="520"/>
                </a:lnTo>
                <a:lnTo>
                  <a:pt x="927" y="482"/>
                </a:lnTo>
                <a:lnTo>
                  <a:pt x="877" y="446"/>
                </a:lnTo>
                <a:lnTo>
                  <a:pt x="825" y="408"/>
                </a:lnTo>
                <a:lnTo>
                  <a:pt x="771" y="371"/>
                </a:lnTo>
                <a:lnTo>
                  <a:pt x="718" y="335"/>
                </a:lnTo>
                <a:lnTo>
                  <a:pt x="661" y="298"/>
                </a:lnTo>
                <a:lnTo>
                  <a:pt x="605" y="262"/>
                </a:lnTo>
                <a:lnTo>
                  <a:pt x="547" y="229"/>
                </a:lnTo>
                <a:lnTo>
                  <a:pt x="487" y="195"/>
                </a:lnTo>
                <a:lnTo>
                  <a:pt x="458" y="179"/>
                </a:lnTo>
                <a:lnTo>
                  <a:pt x="428" y="164"/>
                </a:lnTo>
                <a:lnTo>
                  <a:pt x="369" y="133"/>
                </a:lnTo>
                <a:lnTo>
                  <a:pt x="308" y="106"/>
                </a:lnTo>
                <a:lnTo>
                  <a:pt x="277" y="93"/>
                </a:lnTo>
                <a:lnTo>
                  <a:pt x="245" y="79"/>
                </a:lnTo>
                <a:lnTo>
                  <a:pt x="215" y="68"/>
                </a:lnTo>
                <a:lnTo>
                  <a:pt x="184" y="56"/>
                </a:lnTo>
                <a:lnTo>
                  <a:pt x="154" y="45"/>
                </a:lnTo>
                <a:lnTo>
                  <a:pt x="122" y="35"/>
                </a:lnTo>
                <a:lnTo>
                  <a:pt x="92" y="24"/>
                </a:lnTo>
                <a:lnTo>
                  <a:pt x="61" y="16"/>
                </a:lnTo>
                <a:lnTo>
                  <a:pt x="31" y="7"/>
                </a:lnTo>
                <a:lnTo>
                  <a:pt x="0" y="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grpSp>
        <p:nvGrpSpPr>
          <p:cNvPr id="27" name="Group 23">
            <a:extLst>
              <a:ext uri="{FF2B5EF4-FFF2-40B4-BE49-F238E27FC236}">
                <a16:creationId xmlns:a16="http://schemas.microsoft.com/office/drawing/2014/main" id="{1E263598-7D6C-4465-8715-613C3EA8A1C4}"/>
              </a:ext>
            </a:extLst>
          </p:cNvPr>
          <p:cNvGrpSpPr>
            <a:grpSpLocks/>
          </p:cNvGrpSpPr>
          <p:nvPr/>
        </p:nvGrpSpPr>
        <p:grpSpPr bwMode="auto">
          <a:xfrm>
            <a:off x="5205413" y="1766888"/>
            <a:ext cx="779462" cy="1260475"/>
            <a:chOff x="726" y="1200"/>
            <a:chExt cx="551" cy="891"/>
          </a:xfrm>
        </p:grpSpPr>
        <p:pic>
          <p:nvPicPr>
            <p:cNvPr id="28" name="Picture 24" descr="Document_Writing01">
              <a:extLst>
                <a:ext uri="{FF2B5EF4-FFF2-40B4-BE49-F238E27FC236}">
                  <a16:creationId xmlns:a16="http://schemas.microsoft.com/office/drawing/2014/main" id="{6B4D8C3A-D1FB-40F0-9CBC-22605F37B9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 y="1200"/>
              <a:ext cx="551"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Oval 25">
              <a:extLst>
                <a:ext uri="{FF2B5EF4-FFF2-40B4-BE49-F238E27FC236}">
                  <a16:creationId xmlns:a16="http://schemas.microsoft.com/office/drawing/2014/main" id="{2EE398ED-357F-4513-B673-5C0ABF4CBA3C}"/>
                </a:ext>
              </a:extLst>
            </p:cNvPr>
            <p:cNvSpPr>
              <a:spLocks noChangeArrowheads="1"/>
            </p:cNvSpPr>
            <p:nvPr/>
          </p:nvSpPr>
          <p:spPr bwMode="auto">
            <a:xfrm>
              <a:off x="767" y="1584"/>
              <a:ext cx="445" cy="225"/>
            </a:xfrm>
            <a:prstGeom prst="ellipse">
              <a:avLst/>
            </a:prstGeom>
            <a:solidFill>
              <a:srgbClr val="FFFFFF">
                <a:alpha val="74901"/>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00"/>
                  </a:solidFill>
                  <a:latin typeface="Times New Roman" panose="02020603050405020304" pitchFamily="18" charset="0"/>
                </a:rPr>
                <a:t>数据</a:t>
              </a:r>
              <a:endParaRPr kumimoji="1" lang="en-US" altLang="zh-CN" sz="2000">
                <a:solidFill>
                  <a:srgbClr val="000000"/>
                </a:solidFill>
                <a:latin typeface="Times New Roman" panose="02020603050405020304" pitchFamily="18" charset="0"/>
              </a:endParaRPr>
            </a:p>
          </p:txBody>
        </p:sp>
      </p:grpSp>
      <p:grpSp>
        <p:nvGrpSpPr>
          <p:cNvPr id="30" name="Group 26">
            <a:extLst>
              <a:ext uri="{FF2B5EF4-FFF2-40B4-BE49-F238E27FC236}">
                <a16:creationId xmlns:a16="http://schemas.microsoft.com/office/drawing/2014/main" id="{7F8EBC5C-26B9-431B-822F-5AD22F340A5C}"/>
              </a:ext>
            </a:extLst>
          </p:cNvPr>
          <p:cNvGrpSpPr>
            <a:grpSpLocks/>
          </p:cNvGrpSpPr>
          <p:nvPr/>
        </p:nvGrpSpPr>
        <p:grpSpPr bwMode="auto">
          <a:xfrm>
            <a:off x="6937375" y="3670300"/>
            <a:ext cx="1035050" cy="1003300"/>
            <a:chOff x="4175" y="2495"/>
            <a:chExt cx="653" cy="632"/>
          </a:xfrm>
        </p:grpSpPr>
        <p:pic>
          <p:nvPicPr>
            <p:cNvPr id="31" name="Picture 27" descr="Policy_Writing01">
              <a:extLst>
                <a:ext uri="{FF2B5EF4-FFF2-40B4-BE49-F238E27FC236}">
                  <a16:creationId xmlns:a16="http://schemas.microsoft.com/office/drawing/2014/main" id="{91502B49-6756-4C7E-95D0-911A93058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6" y="2495"/>
              <a:ext cx="642"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28">
              <a:extLst>
                <a:ext uri="{FF2B5EF4-FFF2-40B4-BE49-F238E27FC236}">
                  <a16:creationId xmlns:a16="http://schemas.microsoft.com/office/drawing/2014/main" id="{1D62C729-E38F-4D8E-8462-E4360CC99567}"/>
                </a:ext>
              </a:extLst>
            </p:cNvPr>
            <p:cNvSpPr>
              <a:spLocks noChangeArrowheads="1"/>
            </p:cNvSpPr>
            <p:nvPr/>
          </p:nvSpPr>
          <p:spPr bwMode="auto">
            <a:xfrm>
              <a:off x="4175" y="2937"/>
              <a:ext cx="626" cy="190"/>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dirty="0">
                  <a:latin typeface="Times New Roman" panose="02020603050405020304" pitchFamily="18" charset="0"/>
                </a:rPr>
                <a:t>哈希值</a:t>
              </a:r>
            </a:p>
          </p:txBody>
        </p:sp>
      </p:grpSp>
      <p:sp>
        <p:nvSpPr>
          <p:cNvPr id="33" name="Freeform 29">
            <a:extLst>
              <a:ext uri="{FF2B5EF4-FFF2-40B4-BE49-F238E27FC236}">
                <a16:creationId xmlns:a16="http://schemas.microsoft.com/office/drawing/2014/main" id="{5473463F-3D4C-435D-A97F-207FA58DA651}"/>
              </a:ext>
            </a:extLst>
          </p:cNvPr>
          <p:cNvSpPr>
            <a:spLocks/>
          </p:cNvSpPr>
          <p:nvPr/>
        </p:nvSpPr>
        <p:spPr bwMode="auto">
          <a:xfrm rot="18000000" flipH="1">
            <a:off x="4502944" y="3280569"/>
            <a:ext cx="1885950" cy="1427162"/>
          </a:xfrm>
          <a:custGeom>
            <a:avLst/>
            <a:gdLst>
              <a:gd name="T0" fmla="*/ 2147483647 w 1587"/>
              <a:gd name="T1" fmla="*/ 2147483647 h 1104"/>
              <a:gd name="T2" fmla="*/ 2147483647 w 1587"/>
              <a:gd name="T3" fmla="*/ 2147483647 h 1104"/>
              <a:gd name="T4" fmla="*/ 2147483647 w 1587"/>
              <a:gd name="T5" fmla="*/ 2147483647 h 1104"/>
              <a:gd name="T6" fmla="*/ 2147483647 w 1587"/>
              <a:gd name="T7" fmla="*/ 2147483647 h 1104"/>
              <a:gd name="T8" fmla="*/ 2147483647 w 1587"/>
              <a:gd name="T9" fmla="*/ 2147483647 h 1104"/>
              <a:gd name="T10" fmla="*/ 2147483647 w 1587"/>
              <a:gd name="T11" fmla="*/ 2147483647 h 1104"/>
              <a:gd name="T12" fmla="*/ 2147483647 w 1587"/>
              <a:gd name="T13" fmla="*/ 2147483647 h 1104"/>
              <a:gd name="T14" fmla="*/ 2147483647 w 1587"/>
              <a:gd name="T15" fmla="*/ 2147483647 h 1104"/>
              <a:gd name="T16" fmla="*/ 2147483647 w 1587"/>
              <a:gd name="T17" fmla="*/ 2147483647 h 1104"/>
              <a:gd name="T18" fmla="*/ 2147483647 w 1587"/>
              <a:gd name="T19" fmla="*/ 2147483647 h 1104"/>
              <a:gd name="T20" fmla="*/ 2147483647 w 1587"/>
              <a:gd name="T21" fmla="*/ 2147483647 h 1104"/>
              <a:gd name="T22" fmla="*/ 2147483647 w 1587"/>
              <a:gd name="T23" fmla="*/ 2147483647 h 1104"/>
              <a:gd name="T24" fmla="*/ 2147483647 w 1587"/>
              <a:gd name="T25" fmla="*/ 2147483647 h 1104"/>
              <a:gd name="T26" fmla="*/ 2147483647 w 1587"/>
              <a:gd name="T27" fmla="*/ 2147483647 h 1104"/>
              <a:gd name="T28" fmla="*/ 2147483647 w 1587"/>
              <a:gd name="T29" fmla="*/ 2147483647 h 1104"/>
              <a:gd name="T30" fmla="*/ 2147483647 w 1587"/>
              <a:gd name="T31" fmla="*/ 2147483647 h 1104"/>
              <a:gd name="T32" fmla="*/ 2147483647 w 1587"/>
              <a:gd name="T33" fmla="*/ 2147483647 h 1104"/>
              <a:gd name="T34" fmla="*/ 2147483647 w 1587"/>
              <a:gd name="T35" fmla="*/ 2147483647 h 1104"/>
              <a:gd name="T36" fmla="*/ 2147483647 w 1587"/>
              <a:gd name="T37" fmla="*/ 2147483647 h 1104"/>
              <a:gd name="T38" fmla="*/ 2147483647 w 1587"/>
              <a:gd name="T39" fmla="*/ 2147483647 h 1104"/>
              <a:gd name="T40" fmla="*/ 2147483647 w 1587"/>
              <a:gd name="T41" fmla="*/ 2147483647 h 1104"/>
              <a:gd name="T42" fmla="*/ 2147483647 w 1587"/>
              <a:gd name="T43" fmla="*/ 2147483647 h 1104"/>
              <a:gd name="T44" fmla="*/ 2147483647 w 1587"/>
              <a:gd name="T45" fmla="*/ 2147483647 h 1104"/>
              <a:gd name="T46" fmla="*/ 2147483647 w 1587"/>
              <a:gd name="T47" fmla="*/ 2147483647 h 1104"/>
              <a:gd name="T48" fmla="*/ 2147483647 w 1587"/>
              <a:gd name="T49" fmla="*/ 2147483647 h 1104"/>
              <a:gd name="T50" fmla="*/ 2147483647 w 1587"/>
              <a:gd name="T51" fmla="*/ 2147483647 h 1104"/>
              <a:gd name="T52" fmla="*/ 2147483647 w 1587"/>
              <a:gd name="T53" fmla="*/ 2147483647 h 1104"/>
              <a:gd name="T54" fmla="*/ 2147483647 w 1587"/>
              <a:gd name="T55" fmla="*/ 2147483647 h 1104"/>
              <a:gd name="T56" fmla="*/ 2147483647 w 1587"/>
              <a:gd name="T57" fmla="*/ 2147483647 h 1104"/>
              <a:gd name="T58" fmla="*/ 2147483647 w 1587"/>
              <a:gd name="T59" fmla="*/ 2147483647 h 1104"/>
              <a:gd name="T60" fmla="*/ 2147483647 w 1587"/>
              <a:gd name="T61" fmla="*/ 2147483647 h 1104"/>
              <a:gd name="T62" fmla="*/ 2147483647 w 1587"/>
              <a:gd name="T63" fmla="*/ 2147483647 h 1104"/>
              <a:gd name="T64" fmla="*/ 2147483647 w 1587"/>
              <a:gd name="T65" fmla="*/ 2147483647 h 1104"/>
              <a:gd name="T66" fmla="*/ 2147483647 w 1587"/>
              <a:gd name="T67" fmla="*/ 2147483647 h 1104"/>
              <a:gd name="T68" fmla="*/ 2147483647 w 1587"/>
              <a:gd name="T69" fmla="*/ 2147483647 h 1104"/>
              <a:gd name="T70" fmla="*/ 2147483647 w 1587"/>
              <a:gd name="T71" fmla="*/ 2147483647 h 1104"/>
              <a:gd name="T72" fmla="*/ 2147483647 w 1587"/>
              <a:gd name="T73" fmla="*/ 2147483647 h 1104"/>
              <a:gd name="T74" fmla="*/ 2147483647 w 1587"/>
              <a:gd name="T75" fmla="*/ 2147483647 h 1104"/>
              <a:gd name="T76" fmla="*/ 2147483647 w 1587"/>
              <a:gd name="T77" fmla="*/ 2147483647 h 1104"/>
              <a:gd name="T78" fmla="*/ 2147483647 w 1587"/>
              <a:gd name="T79" fmla="*/ 2147483647 h 1104"/>
              <a:gd name="T80" fmla="*/ 2147483647 w 1587"/>
              <a:gd name="T81" fmla="*/ 2147483647 h 1104"/>
              <a:gd name="T82" fmla="*/ 2147483647 w 1587"/>
              <a:gd name="T83" fmla="*/ 2147483647 h 1104"/>
              <a:gd name="T84" fmla="*/ 2147483647 w 1587"/>
              <a:gd name="T85" fmla="*/ 2147483647 h 1104"/>
              <a:gd name="T86" fmla="*/ 2147483647 w 1587"/>
              <a:gd name="T87" fmla="*/ 2147483647 h 1104"/>
              <a:gd name="T88" fmla="*/ 0 w 1587"/>
              <a:gd name="T89" fmla="*/ 0 h 11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87"/>
              <a:gd name="T136" fmla="*/ 0 h 1104"/>
              <a:gd name="T137" fmla="*/ 1587 w 1587"/>
              <a:gd name="T138" fmla="*/ 1104 h 11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87" h="1104">
                <a:moveTo>
                  <a:pt x="0" y="0"/>
                </a:moveTo>
                <a:lnTo>
                  <a:pt x="22" y="3"/>
                </a:lnTo>
                <a:lnTo>
                  <a:pt x="44" y="6"/>
                </a:lnTo>
                <a:lnTo>
                  <a:pt x="67" y="8"/>
                </a:lnTo>
                <a:lnTo>
                  <a:pt x="90" y="13"/>
                </a:lnTo>
                <a:lnTo>
                  <a:pt x="140" y="24"/>
                </a:lnTo>
                <a:lnTo>
                  <a:pt x="164" y="30"/>
                </a:lnTo>
                <a:lnTo>
                  <a:pt x="189" y="37"/>
                </a:lnTo>
                <a:lnTo>
                  <a:pt x="215" y="45"/>
                </a:lnTo>
                <a:lnTo>
                  <a:pt x="240" y="53"/>
                </a:lnTo>
                <a:lnTo>
                  <a:pt x="293" y="71"/>
                </a:lnTo>
                <a:lnTo>
                  <a:pt x="347" y="91"/>
                </a:lnTo>
                <a:lnTo>
                  <a:pt x="400" y="114"/>
                </a:lnTo>
                <a:lnTo>
                  <a:pt x="455" y="137"/>
                </a:lnTo>
                <a:lnTo>
                  <a:pt x="512" y="164"/>
                </a:lnTo>
                <a:lnTo>
                  <a:pt x="567" y="191"/>
                </a:lnTo>
                <a:lnTo>
                  <a:pt x="624" y="220"/>
                </a:lnTo>
                <a:lnTo>
                  <a:pt x="680" y="250"/>
                </a:lnTo>
                <a:lnTo>
                  <a:pt x="735" y="281"/>
                </a:lnTo>
                <a:lnTo>
                  <a:pt x="790" y="313"/>
                </a:lnTo>
                <a:lnTo>
                  <a:pt x="845" y="346"/>
                </a:lnTo>
                <a:lnTo>
                  <a:pt x="899" y="379"/>
                </a:lnTo>
                <a:lnTo>
                  <a:pt x="951" y="414"/>
                </a:lnTo>
                <a:lnTo>
                  <a:pt x="1002" y="448"/>
                </a:lnTo>
                <a:lnTo>
                  <a:pt x="1053" y="482"/>
                </a:lnTo>
                <a:lnTo>
                  <a:pt x="1100" y="517"/>
                </a:lnTo>
                <a:lnTo>
                  <a:pt x="1147" y="552"/>
                </a:lnTo>
                <a:lnTo>
                  <a:pt x="1192" y="587"/>
                </a:lnTo>
                <a:lnTo>
                  <a:pt x="1234" y="622"/>
                </a:lnTo>
                <a:lnTo>
                  <a:pt x="1274" y="655"/>
                </a:lnTo>
                <a:lnTo>
                  <a:pt x="1312" y="688"/>
                </a:lnTo>
                <a:lnTo>
                  <a:pt x="1347" y="720"/>
                </a:lnTo>
                <a:lnTo>
                  <a:pt x="1379" y="752"/>
                </a:lnTo>
                <a:lnTo>
                  <a:pt x="1406" y="782"/>
                </a:lnTo>
                <a:lnTo>
                  <a:pt x="1432" y="811"/>
                </a:lnTo>
                <a:lnTo>
                  <a:pt x="1444" y="824"/>
                </a:lnTo>
                <a:lnTo>
                  <a:pt x="1454" y="839"/>
                </a:lnTo>
                <a:lnTo>
                  <a:pt x="1472" y="865"/>
                </a:lnTo>
                <a:lnTo>
                  <a:pt x="1473" y="862"/>
                </a:lnTo>
                <a:lnTo>
                  <a:pt x="1477" y="856"/>
                </a:lnTo>
                <a:lnTo>
                  <a:pt x="1492" y="842"/>
                </a:lnTo>
                <a:lnTo>
                  <a:pt x="1512" y="819"/>
                </a:lnTo>
                <a:lnTo>
                  <a:pt x="1550" y="962"/>
                </a:lnTo>
                <a:lnTo>
                  <a:pt x="1576" y="1061"/>
                </a:lnTo>
                <a:lnTo>
                  <a:pt x="1587" y="1104"/>
                </a:lnTo>
                <a:lnTo>
                  <a:pt x="1576" y="1098"/>
                </a:lnTo>
                <a:lnTo>
                  <a:pt x="1548" y="1078"/>
                </a:lnTo>
                <a:lnTo>
                  <a:pt x="1463" y="1020"/>
                </a:lnTo>
                <a:lnTo>
                  <a:pt x="1337" y="933"/>
                </a:lnTo>
                <a:lnTo>
                  <a:pt x="1369" y="924"/>
                </a:lnTo>
                <a:lnTo>
                  <a:pt x="1387" y="920"/>
                </a:lnTo>
                <a:lnTo>
                  <a:pt x="1396" y="917"/>
                </a:lnTo>
                <a:lnTo>
                  <a:pt x="1393" y="913"/>
                </a:lnTo>
                <a:lnTo>
                  <a:pt x="1390" y="907"/>
                </a:lnTo>
                <a:lnTo>
                  <a:pt x="1380" y="894"/>
                </a:lnTo>
                <a:lnTo>
                  <a:pt x="1367" y="878"/>
                </a:lnTo>
                <a:lnTo>
                  <a:pt x="1350" y="859"/>
                </a:lnTo>
                <a:lnTo>
                  <a:pt x="1329" y="838"/>
                </a:lnTo>
                <a:lnTo>
                  <a:pt x="1306" y="813"/>
                </a:lnTo>
                <a:lnTo>
                  <a:pt x="1251" y="758"/>
                </a:lnTo>
                <a:lnTo>
                  <a:pt x="1219" y="729"/>
                </a:lnTo>
                <a:lnTo>
                  <a:pt x="1185" y="697"/>
                </a:lnTo>
                <a:lnTo>
                  <a:pt x="1147" y="664"/>
                </a:lnTo>
                <a:lnTo>
                  <a:pt x="1108" y="629"/>
                </a:lnTo>
                <a:lnTo>
                  <a:pt x="1066" y="594"/>
                </a:lnTo>
                <a:lnTo>
                  <a:pt x="1021" y="558"/>
                </a:lnTo>
                <a:lnTo>
                  <a:pt x="974" y="520"/>
                </a:lnTo>
                <a:lnTo>
                  <a:pt x="927" y="482"/>
                </a:lnTo>
                <a:lnTo>
                  <a:pt x="877" y="446"/>
                </a:lnTo>
                <a:lnTo>
                  <a:pt x="825" y="408"/>
                </a:lnTo>
                <a:lnTo>
                  <a:pt x="771" y="371"/>
                </a:lnTo>
                <a:lnTo>
                  <a:pt x="718" y="335"/>
                </a:lnTo>
                <a:lnTo>
                  <a:pt x="661" y="298"/>
                </a:lnTo>
                <a:lnTo>
                  <a:pt x="605" y="262"/>
                </a:lnTo>
                <a:lnTo>
                  <a:pt x="547" y="229"/>
                </a:lnTo>
                <a:lnTo>
                  <a:pt x="487" y="195"/>
                </a:lnTo>
                <a:lnTo>
                  <a:pt x="458" y="179"/>
                </a:lnTo>
                <a:lnTo>
                  <a:pt x="428" y="164"/>
                </a:lnTo>
                <a:lnTo>
                  <a:pt x="369" y="133"/>
                </a:lnTo>
                <a:lnTo>
                  <a:pt x="308" y="106"/>
                </a:lnTo>
                <a:lnTo>
                  <a:pt x="277" y="93"/>
                </a:lnTo>
                <a:lnTo>
                  <a:pt x="245" y="79"/>
                </a:lnTo>
                <a:lnTo>
                  <a:pt x="215" y="68"/>
                </a:lnTo>
                <a:lnTo>
                  <a:pt x="184" y="56"/>
                </a:lnTo>
                <a:lnTo>
                  <a:pt x="154" y="45"/>
                </a:lnTo>
                <a:lnTo>
                  <a:pt x="122" y="35"/>
                </a:lnTo>
                <a:lnTo>
                  <a:pt x="92" y="24"/>
                </a:lnTo>
                <a:lnTo>
                  <a:pt x="61" y="16"/>
                </a:lnTo>
                <a:lnTo>
                  <a:pt x="31" y="7"/>
                </a:lnTo>
                <a:lnTo>
                  <a:pt x="0" y="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grpSp>
        <p:nvGrpSpPr>
          <p:cNvPr id="34" name="Group 30">
            <a:extLst>
              <a:ext uri="{FF2B5EF4-FFF2-40B4-BE49-F238E27FC236}">
                <a16:creationId xmlns:a16="http://schemas.microsoft.com/office/drawing/2014/main" id="{0F51A1F3-E1F4-4E0C-9588-B9A59C758DCB}"/>
              </a:ext>
            </a:extLst>
          </p:cNvPr>
          <p:cNvGrpSpPr>
            <a:grpSpLocks/>
          </p:cNvGrpSpPr>
          <p:nvPr/>
        </p:nvGrpSpPr>
        <p:grpSpPr bwMode="auto">
          <a:xfrm>
            <a:off x="4995863" y="3486150"/>
            <a:ext cx="1370012" cy="1143000"/>
            <a:chOff x="3187" y="2119"/>
            <a:chExt cx="863" cy="720"/>
          </a:xfrm>
        </p:grpSpPr>
        <p:pic>
          <p:nvPicPr>
            <p:cNvPr id="35" name="Picture 31" descr="Key_Private01">
              <a:extLst>
                <a:ext uri="{FF2B5EF4-FFF2-40B4-BE49-F238E27FC236}">
                  <a16:creationId xmlns:a16="http://schemas.microsoft.com/office/drawing/2014/main" id="{FEA4D322-1407-4187-9C0F-A184026570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7" y="2119"/>
              <a:ext cx="365"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2">
              <a:extLst>
                <a:ext uri="{FF2B5EF4-FFF2-40B4-BE49-F238E27FC236}">
                  <a16:creationId xmlns:a16="http://schemas.microsoft.com/office/drawing/2014/main" id="{AC1AC80E-48E4-4EFC-9699-7836BE58BA62}"/>
                </a:ext>
              </a:extLst>
            </p:cNvPr>
            <p:cNvSpPr txBox="1">
              <a:spLocks noChangeArrowheads="1"/>
            </p:cNvSpPr>
            <p:nvPr/>
          </p:nvSpPr>
          <p:spPr bwMode="auto">
            <a:xfrm>
              <a:off x="3531" y="2299"/>
              <a:ext cx="51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kumimoji="1" lang="zh-CN" altLang="en-US" sz="2000">
                  <a:latin typeface="Times New Roman" panose="02020603050405020304" pitchFamily="18" charset="0"/>
                </a:rPr>
                <a:t>用户</a:t>
              </a:r>
              <a:r>
                <a:rPr kumimoji="1" lang="en-US" altLang="zh-CN" sz="2000">
                  <a:latin typeface="Times New Roman" panose="02020603050405020304" pitchFamily="18" charset="0"/>
                </a:rPr>
                <a:t>A</a:t>
              </a:r>
              <a:r>
                <a:rPr kumimoji="1" lang="zh-CN" altLang="en-US" sz="2000">
                  <a:latin typeface="Times New Roman" panose="02020603050405020304" pitchFamily="18" charset="0"/>
                </a:rPr>
                <a:t>的公钥</a:t>
              </a:r>
            </a:p>
          </p:txBody>
        </p:sp>
      </p:grpSp>
      <p:sp>
        <p:nvSpPr>
          <p:cNvPr id="37" name="Freeform 33">
            <a:extLst>
              <a:ext uri="{FF2B5EF4-FFF2-40B4-BE49-F238E27FC236}">
                <a16:creationId xmlns:a16="http://schemas.microsoft.com/office/drawing/2014/main" id="{529DC93F-9BEE-45FC-A7D1-BD4722742D72}"/>
              </a:ext>
            </a:extLst>
          </p:cNvPr>
          <p:cNvSpPr>
            <a:spLocks/>
          </p:cNvSpPr>
          <p:nvPr/>
        </p:nvSpPr>
        <p:spPr bwMode="auto">
          <a:xfrm rot="1461039">
            <a:off x="5819775" y="2636838"/>
            <a:ext cx="1749425" cy="793750"/>
          </a:xfrm>
          <a:custGeom>
            <a:avLst/>
            <a:gdLst>
              <a:gd name="T0" fmla="*/ 2147483647 w 1631"/>
              <a:gd name="T1" fmla="*/ 2147483647 h 609"/>
              <a:gd name="T2" fmla="*/ 2147483647 w 1631"/>
              <a:gd name="T3" fmla="*/ 2147483647 h 609"/>
              <a:gd name="T4" fmla="*/ 2147483647 w 1631"/>
              <a:gd name="T5" fmla="*/ 2147483647 h 609"/>
              <a:gd name="T6" fmla="*/ 2147483647 w 1631"/>
              <a:gd name="T7" fmla="*/ 2147483647 h 609"/>
              <a:gd name="T8" fmla="*/ 2147483647 w 1631"/>
              <a:gd name="T9" fmla="*/ 2147483647 h 609"/>
              <a:gd name="T10" fmla="*/ 2147483647 w 1631"/>
              <a:gd name="T11" fmla="*/ 2147483647 h 609"/>
              <a:gd name="T12" fmla="*/ 2147483647 w 1631"/>
              <a:gd name="T13" fmla="*/ 2147483647 h 609"/>
              <a:gd name="T14" fmla="*/ 2147483647 w 1631"/>
              <a:gd name="T15" fmla="*/ 2147483647 h 609"/>
              <a:gd name="T16" fmla="*/ 2147483647 w 1631"/>
              <a:gd name="T17" fmla="*/ 2147483647 h 609"/>
              <a:gd name="T18" fmla="*/ 2147483647 w 1631"/>
              <a:gd name="T19" fmla="*/ 2147483647 h 609"/>
              <a:gd name="T20" fmla="*/ 2147483647 w 1631"/>
              <a:gd name="T21" fmla="*/ 2147483647 h 609"/>
              <a:gd name="T22" fmla="*/ 2147483647 w 1631"/>
              <a:gd name="T23" fmla="*/ 2147483647 h 609"/>
              <a:gd name="T24" fmla="*/ 2147483647 w 1631"/>
              <a:gd name="T25" fmla="*/ 2147483647 h 609"/>
              <a:gd name="T26" fmla="*/ 2147483647 w 1631"/>
              <a:gd name="T27" fmla="*/ 2147483647 h 609"/>
              <a:gd name="T28" fmla="*/ 2147483647 w 1631"/>
              <a:gd name="T29" fmla="*/ 2147483647 h 609"/>
              <a:gd name="T30" fmla="*/ 2147483647 w 1631"/>
              <a:gd name="T31" fmla="*/ 2147483647 h 609"/>
              <a:gd name="T32" fmla="*/ 2147483647 w 1631"/>
              <a:gd name="T33" fmla="*/ 2147483647 h 609"/>
              <a:gd name="T34" fmla="*/ 2147483647 w 1631"/>
              <a:gd name="T35" fmla="*/ 2147483647 h 609"/>
              <a:gd name="T36" fmla="*/ 2147483647 w 1631"/>
              <a:gd name="T37" fmla="*/ 2147483647 h 609"/>
              <a:gd name="T38" fmla="*/ 2147483647 w 1631"/>
              <a:gd name="T39" fmla="*/ 2147483647 h 609"/>
              <a:gd name="T40" fmla="*/ 2147483647 w 1631"/>
              <a:gd name="T41" fmla="*/ 2147483647 h 609"/>
              <a:gd name="T42" fmla="*/ 2147483647 w 1631"/>
              <a:gd name="T43" fmla="*/ 2147483647 h 609"/>
              <a:gd name="T44" fmla="*/ 2147483647 w 1631"/>
              <a:gd name="T45" fmla="*/ 2147483647 h 609"/>
              <a:gd name="T46" fmla="*/ 2147483647 w 1631"/>
              <a:gd name="T47" fmla="*/ 2147483647 h 609"/>
              <a:gd name="T48" fmla="*/ 2147483647 w 1631"/>
              <a:gd name="T49" fmla="*/ 2147483647 h 609"/>
              <a:gd name="T50" fmla="*/ 2147483647 w 1631"/>
              <a:gd name="T51" fmla="*/ 2147483647 h 609"/>
              <a:gd name="T52" fmla="*/ 2147483647 w 1631"/>
              <a:gd name="T53" fmla="*/ 2147483647 h 609"/>
              <a:gd name="T54" fmla="*/ 2147483647 w 1631"/>
              <a:gd name="T55" fmla="*/ 2147483647 h 609"/>
              <a:gd name="T56" fmla="*/ 2147483647 w 1631"/>
              <a:gd name="T57" fmla="*/ 2147483647 h 609"/>
              <a:gd name="T58" fmla="*/ 2147483647 w 1631"/>
              <a:gd name="T59" fmla="*/ 2147483647 h 609"/>
              <a:gd name="T60" fmla="*/ 2147483647 w 1631"/>
              <a:gd name="T61" fmla="*/ 2147483647 h 609"/>
              <a:gd name="T62" fmla="*/ 2147483647 w 1631"/>
              <a:gd name="T63" fmla="*/ 2147483647 h 609"/>
              <a:gd name="T64" fmla="*/ 2147483647 w 1631"/>
              <a:gd name="T65" fmla="*/ 2147483647 h 609"/>
              <a:gd name="T66" fmla="*/ 2147483647 w 1631"/>
              <a:gd name="T67" fmla="*/ 2147483647 h 609"/>
              <a:gd name="T68" fmla="*/ 2147483647 w 1631"/>
              <a:gd name="T69" fmla="*/ 2147483647 h 609"/>
              <a:gd name="T70" fmla="*/ 2147483647 w 1631"/>
              <a:gd name="T71" fmla="*/ 2147483647 h 609"/>
              <a:gd name="T72" fmla="*/ 2147483647 w 1631"/>
              <a:gd name="T73" fmla="*/ 2147483647 h 609"/>
              <a:gd name="T74" fmla="*/ 2147483647 w 1631"/>
              <a:gd name="T75" fmla="*/ 2147483647 h 609"/>
              <a:gd name="T76" fmla="*/ 2147483647 w 1631"/>
              <a:gd name="T77" fmla="*/ 2147483647 h 609"/>
              <a:gd name="T78" fmla="*/ 2147483647 w 1631"/>
              <a:gd name="T79" fmla="*/ 2147483647 h 609"/>
              <a:gd name="T80" fmla="*/ 2147483647 w 1631"/>
              <a:gd name="T81" fmla="*/ 2147483647 h 609"/>
              <a:gd name="T82" fmla="*/ 2147483647 w 1631"/>
              <a:gd name="T83" fmla="*/ 2147483647 h 609"/>
              <a:gd name="T84" fmla="*/ 2147483647 w 1631"/>
              <a:gd name="T85" fmla="*/ 2147483647 h 609"/>
              <a:gd name="T86" fmla="*/ 2147483647 w 1631"/>
              <a:gd name="T87" fmla="*/ 2147483647 h 609"/>
              <a:gd name="T88" fmla="*/ 2147483647 w 1631"/>
              <a:gd name="T89" fmla="*/ 2147483647 h 609"/>
              <a:gd name="T90" fmla="*/ 2147483647 w 1631"/>
              <a:gd name="T91" fmla="*/ 2147483647 h 609"/>
              <a:gd name="T92" fmla="*/ 2147483647 w 1631"/>
              <a:gd name="T93" fmla="*/ 2147483647 h 609"/>
              <a:gd name="T94" fmla="*/ 2147483647 w 1631"/>
              <a:gd name="T95" fmla="*/ 2147483647 h 609"/>
              <a:gd name="T96" fmla="*/ 2147483647 w 1631"/>
              <a:gd name="T97" fmla="*/ 2147483647 h 609"/>
              <a:gd name="T98" fmla="*/ 2147483647 w 1631"/>
              <a:gd name="T99" fmla="*/ 2147483647 h 609"/>
              <a:gd name="T100" fmla="*/ 2147483647 w 1631"/>
              <a:gd name="T101" fmla="*/ 2147483647 h 609"/>
              <a:gd name="T102" fmla="*/ 2147483647 w 1631"/>
              <a:gd name="T103" fmla="*/ 2147483647 h 609"/>
              <a:gd name="T104" fmla="*/ 2147483647 w 1631"/>
              <a:gd name="T105" fmla="*/ 2147483647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31"/>
              <a:gd name="T160" fmla="*/ 0 h 609"/>
              <a:gd name="T161" fmla="*/ 1631 w 1631"/>
              <a:gd name="T162" fmla="*/ 609 h 6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31" h="609">
                <a:moveTo>
                  <a:pt x="1556" y="379"/>
                </a:moveTo>
                <a:lnTo>
                  <a:pt x="1544" y="358"/>
                </a:lnTo>
                <a:lnTo>
                  <a:pt x="1537" y="348"/>
                </a:lnTo>
                <a:lnTo>
                  <a:pt x="1531" y="338"/>
                </a:lnTo>
                <a:lnTo>
                  <a:pt x="1516" y="319"/>
                </a:lnTo>
                <a:lnTo>
                  <a:pt x="1500" y="299"/>
                </a:lnTo>
                <a:lnTo>
                  <a:pt x="1483" y="282"/>
                </a:lnTo>
                <a:lnTo>
                  <a:pt x="1466" y="263"/>
                </a:lnTo>
                <a:lnTo>
                  <a:pt x="1445" y="245"/>
                </a:lnTo>
                <a:lnTo>
                  <a:pt x="1425" y="228"/>
                </a:lnTo>
                <a:lnTo>
                  <a:pt x="1403" y="211"/>
                </a:lnTo>
                <a:lnTo>
                  <a:pt x="1382" y="195"/>
                </a:lnTo>
                <a:lnTo>
                  <a:pt x="1357" y="179"/>
                </a:lnTo>
                <a:lnTo>
                  <a:pt x="1332" y="163"/>
                </a:lnTo>
                <a:lnTo>
                  <a:pt x="1308" y="148"/>
                </a:lnTo>
                <a:lnTo>
                  <a:pt x="1280" y="134"/>
                </a:lnTo>
                <a:lnTo>
                  <a:pt x="1253" y="121"/>
                </a:lnTo>
                <a:lnTo>
                  <a:pt x="1225" y="108"/>
                </a:lnTo>
                <a:lnTo>
                  <a:pt x="1195" y="96"/>
                </a:lnTo>
                <a:lnTo>
                  <a:pt x="1164" y="85"/>
                </a:lnTo>
                <a:lnTo>
                  <a:pt x="1134" y="73"/>
                </a:lnTo>
                <a:lnTo>
                  <a:pt x="1102" y="63"/>
                </a:lnTo>
                <a:lnTo>
                  <a:pt x="1070" y="54"/>
                </a:lnTo>
                <a:lnTo>
                  <a:pt x="1037" y="44"/>
                </a:lnTo>
                <a:lnTo>
                  <a:pt x="1002" y="37"/>
                </a:lnTo>
                <a:lnTo>
                  <a:pt x="967" y="29"/>
                </a:lnTo>
                <a:lnTo>
                  <a:pt x="932" y="22"/>
                </a:lnTo>
                <a:lnTo>
                  <a:pt x="896" y="18"/>
                </a:lnTo>
                <a:lnTo>
                  <a:pt x="860" y="12"/>
                </a:lnTo>
                <a:lnTo>
                  <a:pt x="824" y="8"/>
                </a:lnTo>
                <a:lnTo>
                  <a:pt x="786" y="5"/>
                </a:lnTo>
                <a:lnTo>
                  <a:pt x="767" y="3"/>
                </a:lnTo>
                <a:lnTo>
                  <a:pt x="748" y="3"/>
                </a:lnTo>
                <a:lnTo>
                  <a:pt x="709" y="2"/>
                </a:lnTo>
                <a:lnTo>
                  <a:pt x="671" y="0"/>
                </a:lnTo>
                <a:lnTo>
                  <a:pt x="622" y="2"/>
                </a:lnTo>
                <a:lnTo>
                  <a:pt x="597" y="3"/>
                </a:lnTo>
                <a:lnTo>
                  <a:pt x="573" y="3"/>
                </a:lnTo>
                <a:lnTo>
                  <a:pt x="525" y="8"/>
                </a:lnTo>
                <a:lnTo>
                  <a:pt x="479" y="12"/>
                </a:lnTo>
                <a:lnTo>
                  <a:pt x="455" y="16"/>
                </a:lnTo>
                <a:lnTo>
                  <a:pt x="432" y="19"/>
                </a:lnTo>
                <a:lnTo>
                  <a:pt x="387" y="27"/>
                </a:lnTo>
                <a:lnTo>
                  <a:pt x="344" y="35"/>
                </a:lnTo>
                <a:lnTo>
                  <a:pt x="300" y="45"/>
                </a:lnTo>
                <a:lnTo>
                  <a:pt x="258" y="57"/>
                </a:lnTo>
                <a:lnTo>
                  <a:pt x="218" y="70"/>
                </a:lnTo>
                <a:lnTo>
                  <a:pt x="177" y="85"/>
                </a:lnTo>
                <a:lnTo>
                  <a:pt x="139" y="99"/>
                </a:lnTo>
                <a:lnTo>
                  <a:pt x="102" y="115"/>
                </a:lnTo>
                <a:lnTo>
                  <a:pt x="67" y="131"/>
                </a:lnTo>
                <a:lnTo>
                  <a:pt x="32" y="150"/>
                </a:lnTo>
                <a:lnTo>
                  <a:pt x="0" y="169"/>
                </a:lnTo>
                <a:lnTo>
                  <a:pt x="31" y="154"/>
                </a:lnTo>
                <a:lnTo>
                  <a:pt x="63" y="141"/>
                </a:lnTo>
                <a:lnTo>
                  <a:pt x="95" y="129"/>
                </a:lnTo>
                <a:lnTo>
                  <a:pt x="128" y="118"/>
                </a:lnTo>
                <a:lnTo>
                  <a:pt x="163" y="106"/>
                </a:lnTo>
                <a:lnTo>
                  <a:pt x="180" y="102"/>
                </a:lnTo>
                <a:lnTo>
                  <a:pt x="197" y="96"/>
                </a:lnTo>
                <a:lnTo>
                  <a:pt x="232" y="87"/>
                </a:lnTo>
                <a:lnTo>
                  <a:pt x="270" y="80"/>
                </a:lnTo>
                <a:lnTo>
                  <a:pt x="306" y="71"/>
                </a:lnTo>
                <a:lnTo>
                  <a:pt x="345" y="66"/>
                </a:lnTo>
                <a:lnTo>
                  <a:pt x="383" y="60"/>
                </a:lnTo>
                <a:lnTo>
                  <a:pt x="422" y="56"/>
                </a:lnTo>
                <a:lnTo>
                  <a:pt x="463" y="53"/>
                </a:lnTo>
                <a:lnTo>
                  <a:pt x="503" y="50"/>
                </a:lnTo>
                <a:lnTo>
                  <a:pt x="544" y="48"/>
                </a:lnTo>
                <a:lnTo>
                  <a:pt x="584" y="47"/>
                </a:lnTo>
                <a:lnTo>
                  <a:pt x="624" y="48"/>
                </a:lnTo>
                <a:lnTo>
                  <a:pt x="661" y="50"/>
                </a:lnTo>
                <a:lnTo>
                  <a:pt x="699" y="51"/>
                </a:lnTo>
                <a:lnTo>
                  <a:pt x="735" y="54"/>
                </a:lnTo>
                <a:lnTo>
                  <a:pt x="773" y="58"/>
                </a:lnTo>
                <a:lnTo>
                  <a:pt x="808" y="63"/>
                </a:lnTo>
                <a:lnTo>
                  <a:pt x="844" y="69"/>
                </a:lnTo>
                <a:lnTo>
                  <a:pt x="879" y="74"/>
                </a:lnTo>
                <a:lnTo>
                  <a:pt x="913" y="82"/>
                </a:lnTo>
                <a:lnTo>
                  <a:pt x="947" y="90"/>
                </a:lnTo>
                <a:lnTo>
                  <a:pt x="980" y="99"/>
                </a:lnTo>
                <a:lnTo>
                  <a:pt x="1012" y="108"/>
                </a:lnTo>
                <a:lnTo>
                  <a:pt x="1044" y="118"/>
                </a:lnTo>
                <a:lnTo>
                  <a:pt x="1074" y="128"/>
                </a:lnTo>
                <a:lnTo>
                  <a:pt x="1105" y="140"/>
                </a:lnTo>
                <a:lnTo>
                  <a:pt x="1134" y="153"/>
                </a:lnTo>
                <a:lnTo>
                  <a:pt x="1161" y="164"/>
                </a:lnTo>
                <a:lnTo>
                  <a:pt x="1189" y="177"/>
                </a:lnTo>
                <a:lnTo>
                  <a:pt x="1216" y="192"/>
                </a:lnTo>
                <a:lnTo>
                  <a:pt x="1241" y="206"/>
                </a:lnTo>
                <a:lnTo>
                  <a:pt x="1266" y="221"/>
                </a:lnTo>
                <a:lnTo>
                  <a:pt x="1290" y="237"/>
                </a:lnTo>
                <a:lnTo>
                  <a:pt x="1312" y="253"/>
                </a:lnTo>
                <a:lnTo>
                  <a:pt x="1334" y="269"/>
                </a:lnTo>
                <a:lnTo>
                  <a:pt x="1354" y="286"/>
                </a:lnTo>
                <a:lnTo>
                  <a:pt x="1374" y="303"/>
                </a:lnTo>
                <a:lnTo>
                  <a:pt x="1392" y="322"/>
                </a:lnTo>
                <a:lnTo>
                  <a:pt x="1409" y="340"/>
                </a:lnTo>
                <a:lnTo>
                  <a:pt x="1425" y="358"/>
                </a:lnTo>
                <a:lnTo>
                  <a:pt x="1440" y="379"/>
                </a:lnTo>
                <a:lnTo>
                  <a:pt x="1453" y="398"/>
                </a:lnTo>
                <a:lnTo>
                  <a:pt x="1466" y="418"/>
                </a:lnTo>
                <a:lnTo>
                  <a:pt x="1437" y="422"/>
                </a:lnTo>
                <a:lnTo>
                  <a:pt x="1409" y="427"/>
                </a:lnTo>
                <a:lnTo>
                  <a:pt x="1631" y="609"/>
                </a:lnTo>
                <a:lnTo>
                  <a:pt x="1599" y="338"/>
                </a:lnTo>
                <a:lnTo>
                  <a:pt x="1556" y="37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grpSp>
        <p:nvGrpSpPr>
          <p:cNvPr id="38" name="Group 34">
            <a:extLst>
              <a:ext uri="{FF2B5EF4-FFF2-40B4-BE49-F238E27FC236}">
                <a16:creationId xmlns:a16="http://schemas.microsoft.com/office/drawing/2014/main" id="{3F70C7BC-DEAF-4166-AA76-E4307FE928D8}"/>
              </a:ext>
            </a:extLst>
          </p:cNvPr>
          <p:cNvGrpSpPr>
            <a:grpSpLocks/>
          </p:cNvGrpSpPr>
          <p:nvPr/>
        </p:nvGrpSpPr>
        <p:grpSpPr bwMode="auto">
          <a:xfrm>
            <a:off x="6246813" y="1809750"/>
            <a:ext cx="985837" cy="1241425"/>
            <a:chOff x="4016" y="1111"/>
            <a:chExt cx="621" cy="782"/>
          </a:xfrm>
        </p:grpSpPr>
        <p:sp>
          <p:nvSpPr>
            <p:cNvPr id="39" name="AutoShape 35">
              <a:extLst>
                <a:ext uri="{FF2B5EF4-FFF2-40B4-BE49-F238E27FC236}">
                  <a16:creationId xmlns:a16="http://schemas.microsoft.com/office/drawing/2014/main" id="{5D6523D1-2ECB-457D-A966-1B1890FDC9F9}"/>
                </a:ext>
              </a:extLst>
            </p:cNvPr>
            <p:cNvSpPr>
              <a:spLocks noChangeArrowheads="1"/>
            </p:cNvSpPr>
            <p:nvPr/>
          </p:nvSpPr>
          <p:spPr bwMode="auto">
            <a:xfrm>
              <a:off x="4016" y="1111"/>
              <a:ext cx="618" cy="280"/>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哈希算法</a:t>
              </a:r>
              <a:endParaRPr kumimoji="1" lang="en-US" altLang="zh-CN" sz="1600">
                <a:latin typeface="Times New Roman" panose="02020603050405020304" pitchFamily="18" charset="0"/>
              </a:endParaRPr>
            </a:p>
          </p:txBody>
        </p:sp>
        <p:pic>
          <p:nvPicPr>
            <p:cNvPr id="40" name="Picture 36" descr="ServerProcess01">
              <a:extLst>
                <a:ext uri="{FF2B5EF4-FFF2-40B4-BE49-F238E27FC236}">
                  <a16:creationId xmlns:a16="http://schemas.microsoft.com/office/drawing/2014/main" id="{457DF42D-3554-4671-9E1C-2BA88B02E3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 y="1431"/>
              <a:ext cx="60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37">
            <a:extLst>
              <a:ext uri="{FF2B5EF4-FFF2-40B4-BE49-F238E27FC236}">
                <a16:creationId xmlns:a16="http://schemas.microsoft.com/office/drawing/2014/main" id="{8F45637C-4C57-46DD-BE3D-05CD1B0B4FA2}"/>
              </a:ext>
            </a:extLst>
          </p:cNvPr>
          <p:cNvGrpSpPr>
            <a:grpSpLocks/>
          </p:cNvGrpSpPr>
          <p:nvPr/>
        </p:nvGrpSpPr>
        <p:grpSpPr bwMode="auto">
          <a:xfrm>
            <a:off x="5262563" y="5203825"/>
            <a:ext cx="1035050" cy="1003300"/>
            <a:chOff x="4175" y="2495"/>
            <a:chExt cx="653" cy="632"/>
          </a:xfrm>
        </p:grpSpPr>
        <p:pic>
          <p:nvPicPr>
            <p:cNvPr id="42" name="Picture 38" descr="Policy_Writing01">
              <a:extLst>
                <a:ext uri="{FF2B5EF4-FFF2-40B4-BE49-F238E27FC236}">
                  <a16:creationId xmlns:a16="http://schemas.microsoft.com/office/drawing/2014/main" id="{12966EF4-6EAD-4A52-8582-55A3A77D3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6" y="2495"/>
              <a:ext cx="642"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AutoShape 39">
              <a:extLst>
                <a:ext uri="{FF2B5EF4-FFF2-40B4-BE49-F238E27FC236}">
                  <a16:creationId xmlns:a16="http://schemas.microsoft.com/office/drawing/2014/main" id="{31250669-2FAF-48B1-8273-F39F9CE353D3}"/>
                </a:ext>
              </a:extLst>
            </p:cNvPr>
            <p:cNvSpPr>
              <a:spLocks noChangeArrowheads="1"/>
            </p:cNvSpPr>
            <p:nvPr/>
          </p:nvSpPr>
          <p:spPr bwMode="auto">
            <a:xfrm>
              <a:off x="4175" y="2937"/>
              <a:ext cx="626" cy="190"/>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a:latin typeface="Times New Roman" panose="02020603050405020304" pitchFamily="18" charset="0"/>
                </a:rPr>
                <a:t>哈希值</a:t>
              </a:r>
            </a:p>
          </p:txBody>
        </p:sp>
      </p:grpSp>
      <p:sp>
        <p:nvSpPr>
          <p:cNvPr id="44" name="AutoShape 40">
            <a:extLst>
              <a:ext uri="{FF2B5EF4-FFF2-40B4-BE49-F238E27FC236}">
                <a16:creationId xmlns:a16="http://schemas.microsoft.com/office/drawing/2014/main" id="{AC6102ED-8095-44C9-BFDE-12BBA9E9D3E1}"/>
              </a:ext>
            </a:extLst>
          </p:cNvPr>
          <p:cNvSpPr>
            <a:spLocks noChangeArrowheads="1"/>
          </p:cNvSpPr>
          <p:nvPr/>
        </p:nvSpPr>
        <p:spPr bwMode="auto">
          <a:xfrm>
            <a:off x="6515100" y="5232400"/>
            <a:ext cx="2271713" cy="1155700"/>
          </a:xfrm>
          <a:prstGeom prst="roundRect">
            <a:avLst>
              <a:gd name="adj" fmla="val 4167"/>
            </a:avLst>
          </a:prstGeom>
          <a:gradFill rotWithShape="1">
            <a:gsLst>
              <a:gs pos="0">
                <a:srgbClr val="ADE2A1"/>
              </a:gs>
              <a:gs pos="100000">
                <a:srgbClr val="E8F6E4"/>
              </a:gs>
            </a:gsLst>
            <a:lin ang="2700000" scaled="1"/>
          </a:gradFill>
          <a:ln w="9525" algn="ctr">
            <a:solidFill>
              <a:srgbClr val="4D4D4D"/>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latin typeface="Times New Roman" panose="02020603050405020304" pitchFamily="18" charset="0"/>
              </a:rPr>
              <a:t>如果哈希值匹配，说明该数据由该私钥签名。</a:t>
            </a:r>
            <a:endParaRPr kumimoji="1" lang="en-US" altLang="zh-CN" sz="2000" dirty="0">
              <a:latin typeface="Times New Roman" panose="02020603050405020304" pitchFamily="18" charset="0"/>
            </a:endParaRPr>
          </a:p>
        </p:txBody>
      </p:sp>
      <p:grpSp>
        <p:nvGrpSpPr>
          <p:cNvPr id="45" name="Group 41">
            <a:extLst>
              <a:ext uri="{FF2B5EF4-FFF2-40B4-BE49-F238E27FC236}">
                <a16:creationId xmlns:a16="http://schemas.microsoft.com/office/drawing/2014/main" id="{AD9C45E1-EDC5-43B1-9B8C-A2E2A655F489}"/>
              </a:ext>
            </a:extLst>
          </p:cNvPr>
          <p:cNvGrpSpPr>
            <a:grpSpLocks/>
          </p:cNvGrpSpPr>
          <p:nvPr/>
        </p:nvGrpSpPr>
        <p:grpSpPr bwMode="auto">
          <a:xfrm>
            <a:off x="2860675" y="2330450"/>
            <a:ext cx="1077913" cy="993775"/>
            <a:chOff x="1510" y="1554"/>
            <a:chExt cx="1127" cy="1037"/>
          </a:xfrm>
        </p:grpSpPr>
        <p:pic>
          <p:nvPicPr>
            <p:cNvPr id="46" name="Picture 42" descr="Notepad_Notepad01">
              <a:extLst>
                <a:ext uri="{FF2B5EF4-FFF2-40B4-BE49-F238E27FC236}">
                  <a16:creationId xmlns:a16="http://schemas.microsoft.com/office/drawing/2014/main" id="{1EBD4FDC-4181-4FE6-AB08-BA19810A3DB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510" y="1979"/>
              <a:ext cx="1127"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43">
              <a:extLst>
                <a:ext uri="{FF2B5EF4-FFF2-40B4-BE49-F238E27FC236}">
                  <a16:creationId xmlns:a16="http://schemas.microsoft.com/office/drawing/2014/main" id="{321CD02E-D7DC-4024-BA61-D35BAB162D24}"/>
                </a:ext>
              </a:extLst>
            </p:cNvPr>
            <p:cNvSpPr>
              <a:spLocks/>
            </p:cNvSpPr>
            <p:nvPr/>
          </p:nvSpPr>
          <p:spPr bwMode="auto">
            <a:xfrm>
              <a:off x="1793" y="2207"/>
              <a:ext cx="430" cy="154"/>
            </a:xfrm>
            <a:custGeom>
              <a:avLst/>
              <a:gdLst>
                <a:gd name="T0" fmla="*/ 0 w 430"/>
                <a:gd name="T1" fmla="*/ 129 h 154"/>
                <a:gd name="T2" fmla="*/ 32 w 430"/>
                <a:gd name="T3" fmla="*/ 121 h 154"/>
                <a:gd name="T4" fmla="*/ 73 w 430"/>
                <a:gd name="T5" fmla="*/ 81 h 154"/>
                <a:gd name="T6" fmla="*/ 65 w 430"/>
                <a:gd name="T7" fmla="*/ 56 h 154"/>
                <a:gd name="T8" fmla="*/ 57 w 430"/>
                <a:gd name="T9" fmla="*/ 81 h 154"/>
                <a:gd name="T10" fmla="*/ 65 w 430"/>
                <a:gd name="T11" fmla="*/ 154 h 154"/>
                <a:gd name="T12" fmla="*/ 113 w 430"/>
                <a:gd name="T13" fmla="*/ 89 h 154"/>
                <a:gd name="T14" fmla="*/ 170 w 430"/>
                <a:gd name="T15" fmla="*/ 56 h 154"/>
                <a:gd name="T16" fmla="*/ 227 w 430"/>
                <a:gd name="T17" fmla="*/ 56 h 154"/>
                <a:gd name="T18" fmla="*/ 243 w 430"/>
                <a:gd name="T19" fmla="*/ 73 h 154"/>
                <a:gd name="T20" fmla="*/ 268 w 430"/>
                <a:gd name="T21" fmla="*/ 56 h 154"/>
                <a:gd name="T22" fmla="*/ 333 w 430"/>
                <a:gd name="T23" fmla="*/ 48 h 154"/>
                <a:gd name="T24" fmla="*/ 406 w 430"/>
                <a:gd name="T25" fmla="*/ 8 h 154"/>
                <a:gd name="T26" fmla="*/ 430 w 430"/>
                <a:gd name="T27" fmla="*/ 0 h 1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0"/>
                <a:gd name="T43" fmla="*/ 0 h 154"/>
                <a:gd name="T44" fmla="*/ 430 w 430"/>
                <a:gd name="T45" fmla="*/ 154 h 1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0" h="154">
                  <a:moveTo>
                    <a:pt x="0" y="129"/>
                  </a:moveTo>
                  <a:cubicBezTo>
                    <a:pt x="11" y="126"/>
                    <a:pt x="23" y="127"/>
                    <a:pt x="32" y="121"/>
                  </a:cubicBezTo>
                  <a:cubicBezTo>
                    <a:pt x="48" y="111"/>
                    <a:pt x="73" y="81"/>
                    <a:pt x="73" y="81"/>
                  </a:cubicBezTo>
                  <a:cubicBezTo>
                    <a:pt x="70" y="73"/>
                    <a:pt x="74" y="56"/>
                    <a:pt x="65" y="56"/>
                  </a:cubicBezTo>
                  <a:cubicBezTo>
                    <a:pt x="56" y="56"/>
                    <a:pt x="57" y="72"/>
                    <a:pt x="57" y="81"/>
                  </a:cubicBezTo>
                  <a:cubicBezTo>
                    <a:pt x="57" y="105"/>
                    <a:pt x="62" y="130"/>
                    <a:pt x="65" y="154"/>
                  </a:cubicBezTo>
                  <a:cubicBezTo>
                    <a:pt x="97" y="133"/>
                    <a:pt x="104" y="127"/>
                    <a:pt x="113" y="89"/>
                  </a:cubicBezTo>
                  <a:cubicBezTo>
                    <a:pt x="156" y="103"/>
                    <a:pt x="142" y="85"/>
                    <a:pt x="170" y="56"/>
                  </a:cubicBezTo>
                  <a:cubicBezTo>
                    <a:pt x="199" y="87"/>
                    <a:pt x="203" y="94"/>
                    <a:pt x="227" y="56"/>
                  </a:cubicBezTo>
                  <a:cubicBezTo>
                    <a:pt x="232" y="62"/>
                    <a:pt x="235" y="73"/>
                    <a:pt x="243" y="73"/>
                  </a:cubicBezTo>
                  <a:cubicBezTo>
                    <a:pt x="253" y="73"/>
                    <a:pt x="258" y="59"/>
                    <a:pt x="268" y="56"/>
                  </a:cubicBezTo>
                  <a:cubicBezTo>
                    <a:pt x="289" y="50"/>
                    <a:pt x="311" y="51"/>
                    <a:pt x="333" y="48"/>
                  </a:cubicBezTo>
                  <a:cubicBezTo>
                    <a:pt x="376" y="34"/>
                    <a:pt x="350" y="45"/>
                    <a:pt x="406" y="8"/>
                  </a:cubicBezTo>
                  <a:cubicBezTo>
                    <a:pt x="413" y="3"/>
                    <a:pt x="430" y="0"/>
                    <a:pt x="43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latin typeface="Times New Roman" panose="02020603050405020304" pitchFamily="18" charset="0"/>
              </a:endParaRPr>
            </a:p>
          </p:txBody>
        </p:sp>
        <p:pic>
          <p:nvPicPr>
            <p:cNvPr id="48" name="Picture 44" descr="Pen01">
              <a:extLst>
                <a:ext uri="{FF2B5EF4-FFF2-40B4-BE49-F238E27FC236}">
                  <a16:creationId xmlns:a16="http://schemas.microsoft.com/office/drawing/2014/main" id="{83DD5008-9EBB-4F69-A0E3-490413B9698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800000">
              <a:off x="2293" y="1554"/>
              <a:ext cx="90"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98938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1000"/>
                            </p:stCondLst>
                            <p:childTnLst>
                              <p:par>
                                <p:cTn id="42" presetID="37" presetClass="path" presetSubtype="0" accel="50000" decel="50000" fill="hold" nodeType="afterEffect">
                                  <p:stCondLst>
                                    <p:cond delay="0"/>
                                  </p:stCondLst>
                                  <p:childTnLst>
                                    <p:animMotion origin="layout" path="M 5.55556E-7 -0.02039 L 0.05226 -0.06047 C 0.06319 -0.06951 0.07951 -0.07437 0.09653 -0.07437 C 0.11615 -0.07437 0.1316 -0.06951 0.14253 -0.06047 L 0.19496 -0.02039 " pathEditMode="relative" rAng="0" ptsTypes="FffFF">
                                      <p:cBhvr>
                                        <p:cTn id="43" dur="2000" fill="hold"/>
                                        <p:tgtEl>
                                          <p:spTgt spid="45"/>
                                        </p:tgtEl>
                                        <p:attrNameLst>
                                          <p:attrName>ppt_x</p:attrName>
                                          <p:attrName>ppt_y</p:attrName>
                                        </p:attrNameLst>
                                      </p:cBhvr>
                                      <p:rCtr x="9740" y="-2711"/>
                                    </p:animMotion>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up)">
                                      <p:cBhvr>
                                        <p:cTn id="48" dur="500"/>
                                        <p:tgtEl>
                                          <p:spTgt spid="33"/>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up)">
                                      <p:cBhvr>
                                        <p:cTn id="65" dur="500"/>
                                        <p:tgtEl>
                                          <p:spTgt spid="37"/>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23" presetClass="entr" presetSubtype="288"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500" fill="hold"/>
                                        <p:tgtEl>
                                          <p:spTgt spid="41"/>
                                        </p:tgtEl>
                                        <p:attrNameLst>
                                          <p:attrName>ppt_w</p:attrName>
                                        </p:attrNameLst>
                                      </p:cBhvr>
                                      <p:tavLst>
                                        <p:tav tm="0">
                                          <p:val>
                                            <p:strVal val="4/3*#ppt_w"/>
                                          </p:val>
                                        </p:tav>
                                        <p:tav tm="100000">
                                          <p:val>
                                            <p:strVal val="#ppt_w"/>
                                          </p:val>
                                        </p:tav>
                                      </p:tavLst>
                                    </p:anim>
                                    <p:anim calcmode="lin" valueType="num">
                                      <p:cBhvr>
                                        <p:cTn id="75" dur="500" fill="hold"/>
                                        <p:tgtEl>
                                          <p:spTgt spid="41"/>
                                        </p:tgtEl>
                                        <p:attrNameLst>
                                          <p:attrName>ppt_h</p:attrName>
                                        </p:attrNameLst>
                                      </p:cBhvr>
                                      <p:tavLst>
                                        <p:tav tm="0">
                                          <p:val>
                                            <p:strVal val="4/3*#ppt_h"/>
                                          </p:val>
                                        </p:tav>
                                        <p:tav tm="100000">
                                          <p:val>
                                            <p:strVal val="#ppt_h"/>
                                          </p:val>
                                        </p:tav>
                                      </p:tavLst>
                                    </p:anim>
                                  </p:childTnLst>
                                </p:cTn>
                              </p:par>
                              <p:par>
                                <p:cTn id="76" presetID="23" presetClass="entr" presetSubtype="288"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strVal val="4/3*#ppt_w"/>
                                          </p:val>
                                        </p:tav>
                                        <p:tav tm="100000">
                                          <p:val>
                                            <p:strVal val="#ppt_w"/>
                                          </p:val>
                                        </p:tav>
                                      </p:tavLst>
                                    </p:anim>
                                    <p:anim calcmode="lin" valueType="num">
                                      <p:cBhvr>
                                        <p:cTn id="79" dur="500" fill="hold"/>
                                        <p:tgtEl>
                                          <p:spTgt spid="30"/>
                                        </p:tgtEl>
                                        <p:attrNameLst>
                                          <p:attrName>ppt_h</p:attrName>
                                        </p:attrNameLst>
                                      </p:cBhvr>
                                      <p:tavLst>
                                        <p:tav tm="0">
                                          <p:val>
                                            <p:strVal val="4/3*#ppt_h"/>
                                          </p:val>
                                        </p:tav>
                                        <p:tav tm="100000">
                                          <p:val>
                                            <p:strVal val="#ppt_h"/>
                                          </p:val>
                                        </p:tav>
                                      </p:tavLst>
                                    </p:anim>
                                  </p:childTnLst>
                                </p:cTn>
                              </p:par>
                            </p:childTnLst>
                          </p:cTn>
                        </p:par>
                        <p:par>
                          <p:cTn id="80" fill="hold">
                            <p:stCondLst>
                              <p:cond delay="500"/>
                            </p:stCondLst>
                            <p:childTnLst>
                              <p:par>
                                <p:cTn id="81" presetID="4" presetClass="entr" presetSubtype="32" fill="hold" grpId="0" nodeType="after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box(out)">
                                      <p:cBhvr>
                                        <p:cTn id="8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26" grpId="0" animBg="1"/>
      <p:bldP spid="33" grpId="0" animBg="1"/>
      <p:bldP spid="37" grpId="0" animBg="1"/>
      <p:bldP spid="44" grpId="0" animBg="1"/>
    </p:bldLst>
  </p:timing>
</p:sld>
</file>

<file path=ppt/theme/theme1.xml><?xml version="1.0" encoding="utf-8"?>
<a:theme xmlns:a="http://schemas.openxmlformats.org/drawingml/2006/main" name="F030TGp">
  <a:themeElements>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fontScheme name="F030TGp">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F030TGp 1">
        <a:dk1>
          <a:srgbClr val="000066"/>
        </a:dk1>
        <a:lt1>
          <a:srgbClr val="FFFFFF"/>
        </a:lt1>
        <a:dk2>
          <a:srgbClr val="1EA491"/>
        </a:dk2>
        <a:lt2>
          <a:srgbClr val="B2B2B2"/>
        </a:lt2>
        <a:accent1>
          <a:srgbClr val="A3D5A8"/>
        </a:accent1>
        <a:accent2>
          <a:srgbClr val="99CC00"/>
        </a:accent2>
        <a:accent3>
          <a:srgbClr val="FFFFFF"/>
        </a:accent3>
        <a:accent4>
          <a:srgbClr val="000056"/>
        </a:accent4>
        <a:accent5>
          <a:srgbClr val="CEE7D1"/>
        </a:accent5>
        <a:accent6>
          <a:srgbClr val="8AB900"/>
        </a:accent6>
        <a:hlink>
          <a:srgbClr val="6CAE87"/>
        </a:hlink>
        <a:folHlink>
          <a:srgbClr val="386B21"/>
        </a:folHlink>
      </a:clrScheme>
      <a:clrMap bg1="lt1" tx1="dk1" bg2="lt2" tx2="dk2" accent1="accent1" accent2="accent2" accent3="accent3" accent4="accent4" accent5="accent5" accent6="accent6" hlink="hlink" folHlink="folHlink"/>
    </a:extraClrScheme>
    <a:extraClrScheme>
      <a:clrScheme name="F030TGp 2">
        <a:dk1>
          <a:srgbClr val="000066"/>
        </a:dk1>
        <a:lt1>
          <a:srgbClr val="FFFFFF"/>
        </a:lt1>
        <a:dk2>
          <a:srgbClr val="1074A6"/>
        </a:dk2>
        <a:lt2>
          <a:srgbClr val="B2B2B2"/>
        </a:lt2>
        <a:accent1>
          <a:srgbClr val="96DAF2"/>
        </a:accent1>
        <a:accent2>
          <a:srgbClr val="D98E5B"/>
        </a:accent2>
        <a:accent3>
          <a:srgbClr val="FFFFFF"/>
        </a:accent3>
        <a:accent4>
          <a:srgbClr val="000056"/>
        </a:accent4>
        <a:accent5>
          <a:srgbClr val="C9EAF7"/>
        </a:accent5>
        <a:accent6>
          <a:srgbClr val="C48052"/>
        </a:accent6>
        <a:hlink>
          <a:srgbClr val="6847D3"/>
        </a:hlink>
        <a:folHlink>
          <a:srgbClr val="00CC99"/>
        </a:folHlink>
      </a:clrScheme>
      <a:clrMap bg1="lt1" tx1="dk1" bg2="lt2" tx2="dk2" accent1="accent1" accent2="accent2" accent3="accent3" accent4="accent4" accent5="accent5" accent6="accent6" hlink="hlink" folHlink="folHlink"/>
    </a:extraClrScheme>
    <a:extraClrScheme>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008TGp_BizCom_light">
  <a:themeElements>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fontScheme name="008TGp_BizCom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08TGp_BizCom_light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8TGp_BizCom_light 2">
        <a:dk1>
          <a:srgbClr val="29698D"/>
        </a:dk1>
        <a:lt1>
          <a:srgbClr val="FFFFFF"/>
        </a:lt1>
        <a:dk2>
          <a:srgbClr val="000000"/>
        </a:dk2>
        <a:lt2>
          <a:srgbClr val="D6E1E2"/>
        </a:lt2>
        <a:accent1>
          <a:srgbClr val="458F8F"/>
        </a:accent1>
        <a:accent2>
          <a:srgbClr val="CCCC00"/>
        </a:accent2>
        <a:accent3>
          <a:srgbClr val="FFFFFF"/>
        </a:accent3>
        <a:accent4>
          <a:srgbClr val="215978"/>
        </a:accent4>
        <a:accent5>
          <a:srgbClr val="B0C6C6"/>
        </a:accent5>
        <a:accent6>
          <a:srgbClr val="B9B900"/>
        </a:accent6>
        <a:hlink>
          <a:srgbClr val="33CC33"/>
        </a:hlink>
        <a:folHlink>
          <a:srgbClr val="83A6A7"/>
        </a:folHlink>
      </a:clrScheme>
      <a:clrMap bg1="lt1" tx1="dk1" bg2="lt2" tx2="dk2" accent1="accent1" accent2="accent2" accent3="accent3" accent4="accent4" accent5="accent5" accent6="accent6" hlink="hlink" folHlink="folHlink"/>
    </a:extraClrScheme>
    <a:extraClrScheme>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47tgp_simple_3color_v2">
  <a:themeElements>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fontScheme name="047tgp_simple_3color_v2">
      <a:majorFont>
        <a:latin typeface="Verdana"/>
        <a:ea typeface=""/>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047tgp_simple_3color_v2 2">
        <a:dk1>
          <a:srgbClr val="000000"/>
        </a:dk1>
        <a:lt1>
          <a:srgbClr val="FFFFFF"/>
        </a:lt1>
        <a:dk2>
          <a:srgbClr val="008C89"/>
        </a:dk2>
        <a:lt2>
          <a:srgbClr val="F8C662"/>
        </a:lt2>
        <a:accent1>
          <a:srgbClr val="10C7EC"/>
        </a:accent1>
        <a:accent2>
          <a:srgbClr val="A5DE7E"/>
        </a:accent2>
        <a:accent3>
          <a:srgbClr val="AAC5C4"/>
        </a:accent3>
        <a:accent4>
          <a:srgbClr val="DADADA"/>
        </a:accent4>
        <a:accent5>
          <a:srgbClr val="AAE0F4"/>
        </a:accent5>
        <a:accent6>
          <a:srgbClr val="95C972"/>
        </a:accent6>
        <a:hlink>
          <a:srgbClr val="D5CB81"/>
        </a:hlink>
        <a:folHlink>
          <a:srgbClr val="9C8DF3"/>
        </a:folHlink>
      </a:clrScheme>
      <a:clrMap bg1="dk2" tx1="lt1" bg2="dk1" tx2="lt2" accent1="accent1" accent2="accent2" accent3="accent3" accent4="accent4" accent5="accent5" accent6="accent6" hlink="hlink" folHlink="folHlink"/>
    </a:extraClrScheme>
    <a:extraClrScheme>
      <a:clrScheme name="047tgp_simple_3color_v2 3">
        <a:dk1>
          <a:srgbClr val="000000"/>
        </a:dk1>
        <a:lt1>
          <a:srgbClr val="FFFFFF"/>
        </a:lt1>
        <a:dk2>
          <a:srgbClr val="5C2280"/>
        </a:dk2>
        <a:lt2>
          <a:srgbClr val="EEC5FF"/>
        </a:lt2>
        <a:accent1>
          <a:srgbClr val="5C98E0"/>
        </a:accent1>
        <a:accent2>
          <a:srgbClr val="F1A05D"/>
        </a:accent2>
        <a:accent3>
          <a:srgbClr val="B5ABC0"/>
        </a:accent3>
        <a:accent4>
          <a:srgbClr val="DADADA"/>
        </a:accent4>
        <a:accent5>
          <a:srgbClr val="B5CAED"/>
        </a:accent5>
        <a:accent6>
          <a:srgbClr val="DA9153"/>
        </a:accent6>
        <a:hlink>
          <a:srgbClr val="8F7AEA"/>
        </a:hlink>
        <a:folHlink>
          <a:srgbClr val="26CAA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主题2">
  <a:themeElements>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fontScheme name="300TGp_natural_light">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F22</Template>
  <TotalTime>1748</TotalTime>
  <Words>6218</Words>
  <Application>Microsoft Office PowerPoint</Application>
  <PresentationFormat>全屏显示(4:3)</PresentationFormat>
  <Paragraphs>810</Paragraphs>
  <Slides>80</Slides>
  <Notes>4</Notes>
  <HiddenSlides>0</HiddenSlides>
  <MMClips>0</MMClips>
  <ScaleCrop>false</ScaleCrop>
  <HeadingPairs>
    <vt:vector size="8" baseType="variant">
      <vt:variant>
        <vt:lpstr>已用的字体</vt:lpstr>
      </vt:variant>
      <vt:variant>
        <vt:i4>19</vt:i4>
      </vt:variant>
      <vt:variant>
        <vt:lpstr>主题</vt:lpstr>
      </vt:variant>
      <vt:variant>
        <vt:i4>4</vt:i4>
      </vt:variant>
      <vt:variant>
        <vt:lpstr>嵌入 OLE 服务器</vt:lpstr>
      </vt:variant>
      <vt:variant>
        <vt:i4>3</vt:i4>
      </vt:variant>
      <vt:variant>
        <vt:lpstr>幻灯片标题</vt:lpstr>
      </vt:variant>
      <vt:variant>
        <vt:i4>80</vt:i4>
      </vt:variant>
    </vt:vector>
  </HeadingPairs>
  <TitlesOfParts>
    <vt:vector size="106" baseType="lpstr">
      <vt:lpstr>-apple-system</vt:lpstr>
      <vt:lpstr>Microsoft JhengHei UI</vt:lpstr>
      <vt:lpstr>PingFang SC</vt:lpstr>
      <vt:lpstr>Times-Roman</vt:lpstr>
      <vt:lpstr>黑体</vt:lpstr>
      <vt:lpstr>华文新魏</vt:lpstr>
      <vt:lpstr>楷体_GB2312</vt:lpstr>
      <vt:lpstr>隶书</vt:lpstr>
      <vt:lpstr>宋体</vt:lpstr>
      <vt:lpstr>微软雅黑 Semibold</vt:lpstr>
      <vt:lpstr>Arial</vt:lpstr>
      <vt:lpstr>Arial Narrow</vt:lpstr>
      <vt:lpstr>Calibri</vt:lpstr>
      <vt:lpstr>Cambria</vt:lpstr>
      <vt:lpstr>Comic Sans MS</vt:lpstr>
      <vt:lpstr>Symbol</vt:lpstr>
      <vt:lpstr>Times New Roman</vt:lpstr>
      <vt:lpstr>Verdana</vt:lpstr>
      <vt:lpstr>Wingdings</vt:lpstr>
      <vt:lpstr>F030TGp</vt:lpstr>
      <vt:lpstr>008TGp_BizCom_light</vt:lpstr>
      <vt:lpstr>047tgp_simple_3color_v2</vt:lpstr>
      <vt:lpstr>主题2</vt:lpstr>
      <vt:lpstr>Image</vt:lpstr>
      <vt:lpstr>Microsoft Equation 3.0</vt:lpstr>
      <vt:lpstr>Microsoft Office Visio 绘图</vt:lpstr>
      <vt:lpstr>第3章 密码学概述</vt:lpstr>
      <vt:lpstr>本讲内容</vt:lpstr>
      <vt:lpstr>数学基础</vt:lpstr>
      <vt:lpstr>密码算法库</vt:lpstr>
      <vt:lpstr> 网上对抗</vt:lpstr>
      <vt:lpstr>密码学重要性</vt:lpstr>
      <vt:lpstr>密码学在安全服务中的作用</vt:lpstr>
      <vt:lpstr>完整性</vt:lpstr>
      <vt:lpstr>数字签名</vt:lpstr>
      <vt:lpstr>密码体制Vs密码算法</vt:lpstr>
      <vt:lpstr>密码算法</vt:lpstr>
      <vt:lpstr>扩散 Vs 混乱</vt:lpstr>
      <vt:lpstr>信息隐藏Vs数字水印</vt:lpstr>
      <vt:lpstr>信息安全与密码技术</vt:lpstr>
      <vt:lpstr>密码技术发展简介</vt:lpstr>
      <vt:lpstr>古典密码时期——最早的密码</vt:lpstr>
      <vt:lpstr>古典密码时期</vt:lpstr>
      <vt:lpstr>古典密码学</vt:lpstr>
      <vt:lpstr>古典密码学分类</vt:lpstr>
      <vt:lpstr>单字母代替密码</vt:lpstr>
      <vt:lpstr>古典替换密码</vt:lpstr>
      <vt:lpstr>凯撒密码，Caesar’s Cipher</vt:lpstr>
      <vt:lpstr>移位密码，Shift Cipher</vt:lpstr>
      <vt:lpstr>维吉尼亚密码，Vigener</vt:lpstr>
      <vt:lpstr>维吉尼亚密码，Vigener</vt:lpstr>
      <vt:lpstr>维吉尼亚密码，Vigener</vt:lpstr>
      <vt:lpstr>维吉尼亚密码，Vigener</vt:lpstr>
      <vt:lpstr>维吉尼亚密码，Vigener</vt:lpstr>
      <vt:lpstr>维吉尼亚密码，Vigener</vt:lpstr>
      <vt:lpstr>多字母代替密码</vt:lpstr>
      <vt:lpstr>Hill密码</vt:lpstr>
      <vt:lpstr>Hill密码</vt:lpstr>
      <vt:lpstr>仿射密码</vt:lpstr>
      <vt:lpstr>仿射密码事例</vt:lpstr>
      <vt:lpstr>古典密码时期——最早的密码</vt:lpstr>
      <vt:lpstr>PowerPoint 演示文稿</vt:lpstr>
      <vt:lpstr>近代密码时期</vt:lpstr>
      <vt:lpstr>转轮密码机ENIGMA（1919）</vt:lpstr>
      <vt:lpstr>近代密码时期</vt:lpstr>
      <vt:lpstr>历史背景</vt:lpstr>
      <vt:lpstr>现代代密码时期 </vt:lpstr>
      <vt:lpstr>现代密码时期（计算机密码）</vt:lpstr>
      <vt:lpstr>对称密码</vt:lpstr>
      <vt:lpstr>公钥密码学</vt:lpstr>
      <vt:lpstr>公开密钥密码</vt:lpstr>
      <vt:lpstr>现代密码时期</vt:lpstr>
      <vt:lpstr>PowerPoint 演示文稿</vt:lpstr>
      <vt:lpstr>密码系统的安全性</vt:lpstr>
      <vt:lpstr>密码系统的安全性</vt:lpstr>
      <vt:lpstr>密码系统的安全性</vt:lpstr>
      <vt:lpstr>1.1 密码学的发展概况</vt:lpstr>
      <vt:lpstr>本讲内容</vt:lpstr>
      <vt:lpstr>2.1 密码学基本概念</vt:lpstr>
      <vt:lpstr>好的密码体制</vt:lpstr>
      <vt:lpstr> 其它概念</vt:lpstr>
      <vt:lpstr>密码编制和分析过程图</vt:lpstr>
      <vt:lpstr>密码体制分类</vt:lpstr>
      <vt:lpstr>加密算法的安全性</vt:lpstr>
      <vt:lpstr>2.2 不可攻破的密码系统</vt:lpstr>
      <vt:lpstr>机器学习中的PAC理论（Probably Approximately Correct）</vt:lpstr>
      <vt:lpstr>2.3 密码分析</vt:lpstr>
      <vt:lpstr>加密算法的安全性</vt:lpstr>
      <vt:lpstr>密码分析</vt:lpstr>
      <vt:lpstr>对密码系统安全性的基本要求</vt:lpstr>
      <vt:lpstr>密码学经典格言 </vt:lpstr>
      <vt:lpstr>密码分析</vt:lpstr>
      <vt:lpstr>密码分析</vt:lpstr>
      <vt:lpstr>多大才算大？</vt:lpstr>
      <vt:lpstr>PowerPoint 演示文稿</vt:lpstr>
      <vt:lpstr>密码分析方法</vt:lpstr>
      <vt:lpstr>分析过程</vt:lpstr>
      <vt:lpstr>分析结果</vt:lpstr>
      <vt:lpstr>频率图对比</vt:lpstr>
      <vt:lpstr>3.5 电码本密码</vt:lpstr>
      <vt:lpstr>Zimmerman 电报</vt:lpstr>
      <vt:lpstr>Zimmerman 电报的解密结果</vt:lpstr>
      <vt:lpstr>密码学新进展</vt:lpstr>
      <vt:lpstr>密码学新进展</vt:lpstr>
      <vt:lpstr>密码学新进展</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Sweet Home</dc:creator>
  <cp:lastModifiedBy>杨 家红</cp:lastModifiedBy>
  <cp:revision>83</cp:revision>
  <cp:lastPrinted>1601-01-01T00:00:00Z</cp:lastPrinted>
  <dcterms:created xsi:type="dcterms:W3CDTF">1601-01-01T00:00:00Z</dcterms:created>
  <dcterms:modified xsi:type="dcterms:W3CDTF">2024-03-25T05:52:48Z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